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7" r:id="rId2"/>
    <p:sldId id="276" r:id="rId3"/>
    <p:sldId id="284" r:id="rId4"/>
    <p:sldId id="275" r:id="rId5"/>
    <p:sldId id="274" r:id="rId6"/>
    <p:sldId id="272" r:id="rId7"/>
    <p:sldId id="256" r:id="rId8"/>
    <p:sldId id="266" r:id="rId9"/>
    <p:sldId id="259" r:id="rId10"/>
    <p:sldId id="260" r:id="rId11"/>
    <p:sldId id="264" r:id="rId12"/>
    <p:sldId id="261" r:id="rId13"/>
    <p:sldId id="262" r:id="rId14"/>
    <p:sldId id="263" r:id="rId15"/>
    <p:sldId id="277" r:id="rId16"/>
    <p:sldId id="282" r:id="rId17"/>
    <p:sldId id="283" r:id="rId18"/>
    <p:sldId id="28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olo" pitchFamily="2" charset="0"/>
        <a:ea typeface="+mn-ea"/>
        <a:cs typeface="+mn-cs"/>
      </a:defRPr>
    </a:lvl1pPr>
    <a:lvl2pPr marL="457200" algn="l" rtl="0" fontAlgn="base">
      <a:spcBef>
        <a:spcPct val="0"/>
      </a:spcBef>
      <a:spcAft>
        <a:spcPct val="0"/>
      </a:spcAft>
      <a:defRPr kern="1200">
        <a:solidFill>
          <a:schemeClr val="tx1"/>
        </a:solidFill>
        <a:latin typeface="Polo" pitchFamily="2" charset="0"/>
        <a:ea typeface="+mn-ea"/>
        <a:cs typeface="+mn-cs"/>
      </a:defRPr>
    </a:lvl2pPr>
    <a:lvl3pPr marL="914400" algn="l" rtl="0" fontAlgn="base">
      <a:spcBef>
        <a:spcPct val="0"/>
      </a:spcBef>
      <a:spcAft>
        <a:spcPct val="0"/>
      </a:spcAft>
      <a:defRPr kern="1200">
        <a:solidFill>
          <a:schemeClr val="tx1"/>
        </a:solidFill>
        <a:latin typeface="Polo" pitchFamily="2" charset="0"/>
        <a:ea typeface="+mn-ea"/>
        <a:cs typeface="+mn-cs"/>
      </a:defRPr>
    </a:lvl3pPr>
    <a:lvl4pPr marL="1371600" algn="l" rtl="0" fontAlgn="base">
      <a:spcBef>
        <a:spcPct val="0"/>
      </a:spcBef>
      <a:spcAft>
        <a:spcPct val="0"/>
      </a:spcAft>
      <a:defRPr kern="1200">
        <a:solidFill>
          <a:schemeClr val="tx1"/>
        </a:solidFill>
        <a:latin typeface="Polo" pitchFamily="2" charset="0"/>
        <a:ea typeface="+mn-ea"/>
        <a:cs typeface="+mn-cs"/>
      </a:defRPr>
    </a:lvl4pPr>
    <a:lvl5pPr marL="1828800" algn="l" rtl="0" fontAlgn="base">
      <a:spcBef>
        <a:spcPct val="0"/>
      </a:spcBef>
      <a:spcAft>
        <a:spcPct val="0"/>
      </a:spcAft>
      <a:defRPr kern="1200">
        <a:solidFill>
          <a:schemeClr val="tx1"/>
        </a:solidFill>
        <a:latin typeface="Polo" pitchFamily="2" charset="0"/>
        <a:ea typeface="+mn-ea"/>
        <a:cs typeface="+mn-cs"/>
      </a:defRPr>
    </a:lvl5pPr>
    <a:lvl6pPr marL="2286000" algn="l" defTabSz="914400" rtl="0" eaLnBrk="1" latinLnBrk="0" hangingPunct="1">
      <a:defRPr kern="1200">
        <a:solidFill>
          <a:schemeClr val="tx1"/>
        </a:solidFill>
        <a:latin typeface="Polo" pitchFamily="2" charset="0"/>
        <a:ea typeface="+mn-ea"/>
        <a:cs typeface="+mn-cs"/>
      </a:defRPr>
    </a:lvl6pPr>
    <a:lvl7pPr marL="2743200" algn="l" defTabSz="914400" rtl="0" eaLnBrk="1" latinLnBrk="0" hangingPunct="1">
      <a:defRPr kern="1200">
        <a:solidFill>
          <a:schemeClr val="tx1"/>
        </a:solidFill>
        <a:latin typeface="Polo" pitchFamily="2" charset="0"/>
        <a:ea typeface="+mn-ea"/>
        <a:cs typeface="+mn-cs"/>
      </a:defRPr>
    </a:lvl7pPr>
    <a:lvl8pPr marL="3200400" algn="l" defTabSz="914400" rtl="0" eaLnBrk="1" latinLnBrk="0" hangingPunct="1">
      <a:defRPr kern="1200">
        <a:solidFill>
          <a:schemeClr val="tx1"/>
        </a:solidFill>
        <a:latin typeface="Polo" pitchFamily="2" charset="0"/>
        <a:ea typeface="+mn-ea"/>
        <a:cs typeface="+mn-cs"/>
      </a:defRPr>
    </a:lvl8pPr>
    <a:lvl9pPr marL="3657600" algn="l" defTabSz="914400" rtl="0" eaLnBrk="1" latinLnBrk="0" hangingPunct="1">
      <a:defRPr kern="1200">
        <a:solidFill>
          <a:schemeClr val="tx1"/>
        </a:solidFill>
        <a:latin typeface="Polo"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p:scale>
          <a:sx n="100" d="100"/>
          <a:sy n="100" d="100"/>
        </p:scale>
        <p:origin x="-1872"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2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C036088-919B-4A9B-8F24-B8A8F53E3E80}" type="datetimeFigureOut">
              <a:rPr lang="en-GB"/>
              <a:pPr>
                <a:defRPr/>
              </a:pPr>
              <a:t>13/03/20</a:t>
            </a:fld>
            <a:endParaRPr lang="en-GB"/>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9138100-12EA-4BA0-91B3-62EE44EF11BF}" type="slidenum">
              <a:rPr lang="en-GB"/>
              <a:pPr>
                <a:defRPr/>
              </a:pPr>
              <a:t>‹#›</a:t>
            </a:fld>
            <a:endParaRPr lang="en-GB"/>
          </a:p>
        </p:txBody>
      </p:sp>
    </p:spTree>
    <p:extLst>
      <p:ext uri="{BB962C8B-B14F-4D97-AF65-F5344CB8AC3E}">
        <p14:creationId xmlns:p14="http://schemas.microsoft.com/office/powerpoint/2010/main" val="469584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04BE625-C96E-4D53-895E-7F8B47AAA3F1}" type="datetimeFigureOut">
              <a:rPr lang="en-GB"/>
              <a:pPr>
                <a:defRPr/>
              </a:pPr>
              <a:t>13/03/20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CA176D1-29C2-4C30-9CB2-D483B938A85D}" type="slidenum">
              <a:rPr lang="en-GB"/>
              <a:pPr>
                <a:defRPr/>
              </a:pPr>
              <a:t>‹#›</a:t>
            </a:fld>
            <a:endParaRPr lang="en-GB"/>
          </a:p>
        </p:txBody>
      </p:sp>
    </p:spTree>
    <p:extLst>
      <p:ext uri="{BB962C8B-B14F-4D97-AF65-F5344CB8AC3E}">
        <p14:creationId xmlns:p14="http://schemas.microsoft.com/office/powerpoint/2010/main" val="2825893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139EE9-3884-42F8-82E9-82F53A74D5BD}" type="slidenum">
              <a:rPr lang="en-GB"/>
              <a:pPr fontAlgn="base">
                <a:spcBef>
                  <a:spcPct val="0"/>
                </a:spcBef>
                <a:spcAft>
                  <a:spcPct val="0"/>
                </a:spcAft>
                <a:defRPr/>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Date </a:t>
            </a:r>
          </a:p>
        </p:txBody>
      </p:sp>
      <p:sp>
        <p:nvSpPr>
          <p:cNvPr id="6" name="Slide Number Placeholder 5"/>
          <p:cNvSpPr>
            <a:spLocks noGrp="1"/>
          </p:cNvSpPr>
          <p:nvPr>
            <p:ph type="sldNum" sz="quarter" idx="12"/>
          </p:nvPr>
        </p:nvSpPr>
        <p:spPr/>
        <p:txBody>
          <a:bodyPr/>
          <a:lstStyle>
            <a:lvl1pPr>
              <a:defRPr/>
            </a:lvl1pPr>
          </a:lstStyle>
          <a:p>
            <a:pPr>
              <a:defRPr/>
            </a:pPr>
            <a:fld id="{B991B0BB-0902-4279-A3D8-444E0386A90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Date </a:t>
            </a:r>
          </a:p>
        </p:txBody>
      </p:sp>
      <p:sp>
        <p:nvSpPr>
          <p:cNvPr id="6" name="Slide Number Placeholder 5"/>
          <p:cNvSpPr>
            <a:spLocks noGrp="1"/>
          </p:cNvSpPr>
          <p:nvPr>
            <p:ph type="sldNum" sz="quarter" idx="12"/>
          </p:nvPr>
        </p:nvSpPr>
        <p:spPr/>
        <p:txBody>
          <a:bodyPr/>
          <a:lstStyle>
            <a:lvl1pPr>
              <a:defRPr/>
            </a:lvl1pPr>
          </a:lstStyle>
          <a:p>
            <a:pPr>
              <a:defRPr/>
            </a:pPr>
            <a:fld id="{43DEBDD8-580E-4376-9807-686983B4F6B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Date </a:t>
            </a:r>
          </a:p>
        </p:txBody>
      </p:sp>
      <p:sp>
        <p:nvSpPr>
          <p:cNvPr id="6" name="Slide Number Placeholder 5"/>
          <p:cNvSpPr>
            <a:spLocks noGrp="1"/>
          </p:cNvSpPr>
          <p:nvPr>
            <p:ph type="sldNum" sz="quarter" idx="12"/>
          </p:nvPr>
        </p:nvSpPr>
        <p:spPr/>
        <p:txBody>
          <a:bodyPr/>
          <a:lstStyle>
            <a:lvl1pPr>
              <a:defRPr/>
            </a:lvl1pPr>
          </a:lstStyle>
          <a:p>
            <a:pPr>
              <a:defRPr/>
            </a:pPr>
            <a:fld id="{DCED42FD-2F06-4A90-81D2-046E5EC3619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r>
              <a:rPr lang="en-GB"/>
              <a:t>Date </a:t>
            </a:r>
          </a:p>
        </p:txBody>
      </p:sp>
      <p:sp>
        <p:nvSpPr>
          <p:cNvPr id="5" name="Slide Number Placeholder 5"/>
          <p:cNvSpPr>
            <a:spLocks noGrp="1"/>
          </p:cNvSpPr>
          <p:nvPr>
            <p:ph type="sldNum" sz="quarter" idx="12"/>
          </p:nvPr>
        </p:nvSpPr>
        <p:spPr/>
        <p:txBody>
          <a:bodyPr/>
          <a:lstStyle>
            <a:lvl1pPr>
              <a:defRPr/>
            </a:lvl1pPr>
          </a:lstStyle>
          <a:p>
            <a:pPr>
              <a:defRPr/>
            </a:pPr>
            <a:fld id="{0C5A7383-0430-41C2-9707-1BCF64CB43B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Date </a:t>
            </a:r>
          </a:p>
        </p:txBody>
      </p:sp>
      <p:sp>
        <p:nvSpPr>
          <p:cNvPr id="6" name="Slide Number Placeholder 5"/>
          <p:cNvSpPr>
            <a:spLocks noGrp="1"/>
          </p:cNvSpPr>
          <p:nvPr>
            <p:ph type="sldNum" sz="quarter" idx="12"/>
          </p:nvPr>
        </p:nvSpPr>
        <p:spPr/>
        <p:txBody>
          <a:bodyPr/>
          <a:lstStyle>
            <a:lvl1pPr>
              <a:defRPr/>
            </a:lvl1pPr>
          </a:lstStyle>
          <a:p>
            <a:pPr>
              <a:defRPr/>
            </a:pPr>
            <a:fld id="{9F620881-E1AC-4AF2-B2D6-ED20840971D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Date </a:t>
            </a:r>
          </a:p>
        </p:txBody>
      </p:sp>
      <p:sp>
        <p:nvSpPr>
          <p:cNvPr id="6" name="Slide Number Placeholder 5"/>
          <p:cNvSpPr>
            <a:spLocks noGrp="1"/>
          </p:cNvSpPr>
          <p:nvPr>
            <p:ph type="sldNum" sz="quarter" idx="12"/>
          </p:nvPr>
        </p:nvSpPr>
        <p:spPr/>
        <p:txBody>
          <a:bodyPr/>
          <a:lstStyle>
            <a:lvl1pPr>
              <a:defRPr/>
            </a:lvl1pPr>
          </a:lstStyle>
          <a:p>
            <a:pPr>
              <a:defRPr/>
            </a:pPr>
            <a:fld id="{D4947633-127D-4D11-97AD-77ECB56F3F9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r>
              <a:rPr lang="en-GB"/>
              <a:t>Date </a:t>
            </a:r>
          </a:p>
        </p:txBody>
      </p:sp>
      <p:sp>
        <p:nvSpPr>
          <p:cNvPr id="7" name="Slide Number Placeholder 5"/>
          <p:cNvSpPr>
            <a:spLocks noGrp="1"/>
          </p:cNvSpPr>
          <p:nvPr>
            <p:ph type="sldNum" sz="quarter" idx="12"/>
          </p:nvPr>
        </p:nvSpPr>
        <p:spPr/>
        <p:txBody>
          <a:bodyPr/>
          <a:lstStyle>
            <a:lvl1pPr>
              <a:defRPr/>
            </a:lvl1pPr>
          </a:lstStyle>
          <a:p>
            <a:pPr>
              <a:defRPr/>
            </a:pPr>
            <a:fld id="{3DB5E5F2-61B6-4B55-A38F-98700763F21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r>
              <a:rPr lang="en-GB"/>
              <a:t>Date </a:t>
            </a:r>
          </a:p>
        </p:txBody>
      </p:sp>
      <p:sp>
        <p:nvSpPr>
          <p:cNvPr id="9" name="Slide Number Placeholder 5"/>
          <p:cNvSpPr>
            <a:spLocks noGrp="1"/>
          </p:cNvSpPr>
          <p:nvPr>
            <p:ph type="sldNum" sz="quarter" idx="12"/>
          </p:nvPr>
        </p:nvSpPr>
        <p:spPr/>
        <p:txBody>
          <a:bodyPr/>
          <a:lstStyle>
            <a:lvl1pPr>
              <a:defRPr/>
            </a:lvl1pPr>
          </a:lstStyle>
          <a:p>
            <a:pPr>
              <a:defRPr/>
            </a:pPr>
            <a:fld id="{16A98E69-C848-408B-910B-DC63627369D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r>
              <a:rPr lang="en-GB"/>
              <a:t>Date </a:t>
            </a:r>
          </a:p>
        </p:txBody>
      </p:sp>
      <p:sp>
        <p:nvSpPr>
          <p:cNvPr id="5" name="Slide Number Placeholder 5"/>
          <p:cNvSpPr>
            <a:spLocks noGrp="1"/>
          </p:cNvSpPr>
          <p:nvPr>
            <p:ph type="sldNum" sz="quarter" idx="12"/>
          </p:nvPr>
        </p:nvSpPr>
        <p:spPr/>
        <p:txBody>
          <a:bodyPr/>
          <a:lstStyle>
            <a:lvl1pPr>
              <a:defRPr/>
            </a:lvl1pPr>
          </a:lstStyle>
          <a:p>
            <a:pPr>
              <a:defRPr/>
            </a:pPr>
            <a:fld id="{BE5D31E5-A690-4F37-A3F3-ABA61107940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r>
              <a:rPr lang="en-GB"/>
              <a:t>Date </a:t>
            </a:r>
          </a:p>
        </p:txBody>
      </p:sp>
      <p:sp>
        <p:nvSpPr>
          <p:cNvPr id="4" name="Slide Number Placeholder 5"/>
          <p:cNvSpPr>
            <a:spLocks noGrp="1"/>
          </p:cNvSpPr>
          <p:nvPr>
            <p:ph type="sldNum" sz="quarter" idx="12"/>
          </p:nvPr>
        </p:nvSpPr>
        <p:spPr/>
        <p:txBody>
          <a:bodyPr/>
          <a:lstStyle>
            <a:lvl1pPr>
              <a:defRPr/>
            </a:lvl1pPr>
          </a:lstStyle>
          <a:p>
            <a:pPr>
              <a:defRPr/>
            </a:pPr>
            <a:fld id="{6914E5E7-93AB-4AE6-AA3C-F4128CC3FC2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r>
              <a:rPr lang="en-GB"/>
              <a:t>Date </a:t>
            </a:r>
          </a:p>
        </p:txBody>
      </p:sp>
      <p:sp>
        <p:nvSpPr>
          <p:cNvPr id="7" name="Slide Number Placeholder 5"/>
          <p:cNvSpPr>
            <a:spLocks noGrp="1"/>
          </p:cNvSpPr>
          <p:nvPr>
            <p:ph type="sldNum" sz="quarter" idx="12"/>
          </p:nvPr>
        </p:nvSpPr>
        <p:spPr/>
        <p:txBody>
          <a:bodyPr/>
          <a:lstStyle>
            <a:lvl1pPr>
              <a:defRPr/>
            </a:lvl1pPr>
          </a:lstStyle>
          <a:p>
            <a:pPr>
              <a:defRPr/>
            </a:pPr>
            <a:fld id="{3ADEC13F-0FB8-486A-9D22-99504AF6ED2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r>
              <a:rPr lang="en-GB"/>
              <a:t>Date </a:t>
            </a:r>
          </a:p>
        </p:txBody>
      </p:sp>
      <p:sp>
        <p:nvSpPr>
          <p:cNvPr id="7" name="Slide Number Placeholder 5"/>
          <p:cNvSpPr>
            <a:spLocks noGrp="1"/>
          </p:cNvSpPr>
          <p:nvPr>
            <p:ph type="sldNum" sz="quarter" idx="12"/>
          </p:nvPr>
        </p:nvSpPr>
        <p:spPr/>
        <p:txBody>
          <a:bodyPr/>
          <a:lstStyle>
            <a:lvl1pPr>
              <a:defRPr/>
            </a:lvl1pPr>
          </a:lstStyle>
          <a:p>
            <a:pPr>
              <a:defRPr/>
            </a:pPr>
            <a:fld id="{738A14FE-0A43-4B1D-9B84-1423A239472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GB"/>
              <a:t>Date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5FAFAAF-55D4-4A06-B3ED-6DEA0727BF3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6386" name="Rectangle 2"/>
          <p:cNvSpPr>
            <a:spLocks noGrp="1"/>
          </p:cNvSpPr>
          <p:nvPr>
            <p:ph type="ctrTitle" idx="4294967295"/>
          </p:nvPr>
        </p:nvSpPr>
        <p:spPr>
          <a:xfrm>
            <a:off x="2627313" y="2924175"/>
            <a:ext cx="3743325" cy="1470025"/>
          </a:xfrm>
        </p:spPr>
        <p:txBody>
          <a:bodyPr/>
          <a:lstStyle/>
          <a:p>
            <a:r>
              <a:rPr lang="en-GB" sz="2000" b="1" smtClean="0">
                <a:solidFill>
                  <a:schemeClr val="bg1"/>
                </a:solidFill>
                <a:latin typeface="Polo" pitchFamily="2" charset="0"/>
              </a:rPr>
              <a:t>HP Riser Disconnect Process Flow</a:t>
            </a:r>
            <a:r>
              <a:rPr lang="en-GB" sz="2000" smtClean="0">
                <a:solidFill>
                  <a:schemeClr val="bg1"/>
                </a:solidFill>
                <a:latin typeface="Polo" pitchFamily="2" charset="0"/>
              </a:rPr>
              <a:t>  </a:t>
            </a:r>
          </a:p>
        </p:txBody>
      </p:sp>
      <p:sp>
        <p:nvSpPr>
          <p:cNvPr id="16387" name="Rectangle 3"/>
          <p:cNvSpPr>
            <a:spLocks noGrp="1"/>
          </p:cNvSpPr>
          <p:nvPr>
            <p:ph type="subTitle" idx="4294967295"/>
          </p:nvPr>
        </p:nvSpPr>
        <p:spPr>
          <a:xfrm>
            <a:off x="3078163" y="4365625"/>
            <a:ext cx="2840037" cy="695325"/>
          </a:xfrm>
        </p:spPr>
        <p:txBody>
          <a:bodyPr/>
          <a:lstStyle/>
          <a:p>
            <a:pPr marL="0" indent="0" algn="ctr">
              <a:buFont typeface="Arial" charset="0"/>
              <a:buNone/>
            </a:pPr>
            <a:r>
              <a:rPr lang="en-GB" sz="1800" smtClean="0">
                <a:solidFill>
                  <a:schemeClr val="bg1"/>
                </a:solidFill>
                <a:latin typeface="Polo" pitchFamily="2" charset="0"/>
              </a:rPr>
              <a:t>September 2011</a:t>
            </a:r>
            <a:r>
              <a:rPr lang="en-GB" sz="1800" smtClean="0">
                <a:latin typeface="Polo" pitchFamily="2" charset="0"/>
              </a:rPr>
              <a:t> </a:t>
            </a:r>
          </a:p>
        </p:txBody>
      </p:sp>
      <p:pic>
        <p:nvPicPr>
          <p:cNvPr id="16388" name="Picture 4"/>
          <p:cNvPicPr>
            <a:picLocks noChangeAspect="1" noChangeArrowheads="1"/>
          </p:cNvPicPr>
          <p:nvPr/>
        </p:nvPicPr>
        <p:blipFill>
          <a:blip r:embed="rId2"/>
          <a:srcRect/>
          <a:stretch>
            <a:fillRect/>
          </a:stretch>
        </p:blipFill>
        <p:spPr bwMode="auto">
          <a:xfrm>
            <a:off x="539750" y="333375"/>
            <a:ext cx="5286375" cy="1447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4" idx="0"/>
          </p:cNvCxnSpPr>
          <p:nvPr/>
        </p:nvCxnSpPr>
        <p:spPr>
          <a:xfrm flipV="1">
            <a:off x="2927350" y="1112838"/>
            <a:ext cx="0" cy="531812"/>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2925763" y="1125538"/>
            <a:ext cx="309721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a:off x="6022975" y="1125538"/>
            <a:ext cx="0" cy="1328737"/>
          </a:xfrm>
          <a:prstGeom prst="line">
            <a:avLst/>
          </a:prstGeom>
        </p:spPr>
        <p:style>
          <a:lnRef idx="2">
            <a:schemeClr val="accent6"/>
          </a:lnRef>
          <a:fillRef idx="0">
            <a:schemeClr val="accent6"/>
          </a:fillRef>
          <a:effectRef idx="1">
            <a:schemeClr val="accent6"/>
          </a:effectRef>
          <a:fontRef idx="minor">
            <a:schemeClr val="tx1"/>
          </a:fontRef>
        </p:style>
      </p:cxnSp>
      <p:sp>
        <p:nvSpPr>
          <p:cNvPr id="13" name="Oval 12"/>
          <p:cNvSpPr/>
          <p:nvPr/>
        </p:nvSpPr>
        <p:spPr>
          <a:xfrm>
            <a:off x="5832475" y="2486025"/>
            <a:ext cx="382588" cy="4651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p>
        </p:txBody>
      </p:sp>
      <p:cxnSp>
        <p:nvCxnSpPr>
          <p:cNvPr id="18" name="Straight Connector 17"/>
          <p:cNvCxnSpPr>
            <a:stCxn id="6" idx="2"/>
          </p:cNvCxnSpPr>
          <p:nvPr/>
        </p:nvCxnSpPr>
        <p:spPr>
          <a:xfrm>
            <a:off x="2927350" y="2752725"/>
            <a:ext cx="0" cy="24368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925763" y="5176838"/>
            <a:ext cx="2673350" cy="6350"/>
          </a:xfrm>
          <a:prstGeom prst="line">
            <a:avLst/>
          </a:prstGeom>
        </p:spPr>
        <p:style>
          <a:lnRef idx="2">
            <a:schemeClr val="accent1"/>
          </a:lnRef>
          <a:fillRef idx="0">
            <a:schemeClr val="accent1"/>
          </a:fillRef>
          <a:effectRef idx="1">
            <a:schemeClr val="accent1"/>
          </a:effectRef>
          <a:fontRef idx="minor">
            <a:schemeClr val="tx1"/>
          </a:fontRef>
        </p:style>
      </p:cxnSp>
      <p:grpSp>
        <p:nvGrpSpPr>
          <p:cNvPr id="26631" name="Group 32"/>
          <p:cNvGrpSpPr>
            <a:grpSpLocks/>
          </p:cNvGrpSpPr>
          <p:nvPr/>
        </p:nvGrpSpPr>
        <p:grpSpPr bwMode="auto">
          <a:xfrm rot="5400000">
            <a:off x="5730875" y="3284538"/>
            <a:ext cx="569913" cy="300037"/>
            <a:chOff x="5243500" y="2673896"/>
            <a:chExt cx="937828" cy="348010"/>
          </a:xfrm>
        </p:grpSpPr>
        <p:sp>
          <p:nvSpPr>
            <p:cNvPr id="31" name="Isosceles Triangle 30"/>
            <p:cNvSpPr>
              <a:spLocks noChangeArrowheads="1"/>
            </p:cNvSpPr>
            <p:nvPr/>
          </p:nvSpPr>
          <p:spPr bwMode="auto">
            <a:xfrm rot="5400000">
              <a:off x="5301757" y="2615639"/>
              <a:ext cx="340645" cy="457159"/>
            </a:xfrm>
            <a:prstGeom prst="triangle">
              <a:avLst>
                <a:gd name="adj" fmla="val 50000"/>
              </a:avLst>
            </a:prstGeom>
            <a:solidFill>
              <a:srgbClr val="9BBB59"/>
            </a:solidFill>
            <a:ln w="25400" algn="ctr">
              <a:solidFill>
                <a:srgbClr val="71893F"/>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32" name="Isosceles Triangle 31"/>
            <p:cNvSpPr/>
            <p:nvPr/>
          </p:nvSpPr>
          <p:spPr>
            <a:xfrm rot="16200000">
              <a:off x="5782426" y="2623004"/>
              <a:ext cx="340645" cy="457159"/>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grpSp>
      <p:grpSp>
        <p:nvGrpSpPr>
          <p:cNvPr id="26632" name="Group 33"/>
          <p:cNvGrpSpPr>
            <a:grpSpLocks/>
          </p:cNvGrpSpPr>
          <p:nvPr/>
        </p:nvGrpSpPr>
        <p:grpSpPr bwMode="auto">
          <a:xfrm rot="-5400000">
            <a:off x="3706813" y="5040313"/>
            <a:ext cx="866775" cy="307975"/>
            <a:chOff x="5243500" y="2673896"/>
            <a:chExt cx="937828" cy="348010"/>
          </a:xfrm>
        </p:grpSpPr>
        <p:sp>
          <p:nvSpPr>
            <p:cNvPr id="35" name="Isosceles Triangle 34"/>
            <p:cNvSpPr/>
            <p:nvPr/>
          </p:nvSpPr>
          <p:spPr>
            <a:xfrm rot="5400000">
              <a:off x="5299811" y="2615868"/>
              <a:ext cx="340835" cy="456891"/>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36" name="Isosceles Triangle 35"/>
            <p:cNvSpPr>
              <a:spLocks noChangeArrowheads="1"/>
            </p:cNvSpPr>
            <p:nvPr/>
          </p:nvSpPr>
          <p:spPr bwMode="auto">
            <a:xfrm rot="-5400000">
              <a:off x="5780748" y="2623043"/>
              <a:ext cx="340835" cy="456891"/>
            </a:xfrm>
            <a:prstGeom prst="triangle">
              <a:avLst>
                <a:gd name="adj" fmla="val 50000"/>
              </a:avLst>
            </a:prstGeom>
            <a:solidFill>
              <a:schemeClr val="accent2"/>
            </a:solidFill>
            <a:ln w="25400" algn="ctr">
              <a:solidFill>
                <a:srgbClr val="8C3836"/>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grpSp>
      <p:sp>
        <p:nvSpPr>
          <p:cNvPr id="26633" name="TextBox 36"/>
          <p:cNvSpPr txBox="1">
            <a:spLocks noChangeArrowheads="1"/>
          </p:cNvSpPr>
          <p:nvPr/>
        </p:nvSpPr>
        <p:spPr bwMode="auto">
          <a:xfrm>
            <a:off x="3465513" y="5810250"/>
            <a:ext cx="1481137" cy="366713"/>
          </a:xfrm>
          <a:prstGeom prst="rect">
            <a:avLst/>
          </a:prstGeom>
          <a:noFill/>
          <a:ln w="9525">
            <a:noFill/>
            <a:miter lim="800000"/>
            <a:headEnd/>
            <a:tailEnd/>
          </a:ln>
        </p:spPr>
        <p:txBody>
          <a:bodyPr>
            <a:spAutoFit/>
          </a:bodyPr>
          <a:lstStyle/>
          <a:p>
            <a:pPr algn="ctr"/>
            <a:r>
              <a:rPr lang="en-GB">
                <a:latin typeface="Calibri" pitchFamily="34" charset="0"/>
              </a:rPr>
              <a:t>CUL Closed</a:t>
            </a:r>
          </a:p>
        </p:txBody>
      </p:sp>
      <p:sp>
        <p:nvSpPr>
          <p:cNvPr id="26634" name="TextBox 37"/>
          <p:cNvSpPr txBox="1">
            <a:spLocks noChangeArrowheads="1"/>
          </p:cNvSpPr>
          <p:nvPr/>
        </p:nvSpPr>
        <p:spPr bwMode="auto">
          <a:xfrm>
            <a:off x="6215063" y="3287713"/>
            <a:ext cx="1479550" cy="366712"/>
          </a:xfrm>
          <a:prstGeom prst="rect">
            <a:avLst/>
          </a:prstGeom>
          <a:noFill/>
          <a:ln w="9525">
            <a:noFill/>
            <a:miter lim="800000"/>
            <a:headEnd/>
            <a:tailEnd/>
          </a:ln>
        </p:spPr>
        <p:txBody>
          <a:bodyPr>
            <a:spAutoFit/>
          </a:bodyPr>
          <a:lstStyle/>
          <a:p>
            <a:r>
              <a:rPr lang="en-GB">
                <a:latin typeface="Calibri" pitchFamily="34" charset="0"/>
              </a:rPr>
              <a:t>CL Open</a:t>
            </a:r>
          </a:p>
        </p:txBody>
      </p:sp>
      <p:sp>
        <p:nvSpPr>
          <p:cNvPr id="26635" name="TextBox 38"/>
          <p:cNvSpPr txBox="1">
            <a:spLocks noChangeArrowheads="1"/>
          </p:cNvSpPr>
          <p:nvPr/>
        </p:nvSpPr>
        <p:spPr bwMode="auto">
          <a:xfrm>
            <a:off x="6261100" y="1700213"/>
            <a:ext cx="1479550" cy="366712"/>
          </a:xfrm>
          <a:prstGeom prst="rect">
            <a:avLst/>
          </a:prstGeom>
          <a:noFill/>
          <a:ln w="9525">
            <a:noFill/>
            <a:miter lim="800000"/>
            <a:headEnd/>
            <a:tailEnd/>
          </a:ln>
        </p:spPr>
        <p:txBody>
          <a:bodyPr>
            <a:spAutoFit/>
          </a:bodyPr>
          <a:lstStyle/>
          <a:p>
            <a:r>
              <a:rPr lang="en-GB">
                <a:latin typeface="Calibri" pitchFamily="34" charset="0"/>
              </a:rPr>
              <a:t>3,000psi</a:t>
            </a:r>
          </a:p>
        </p:txBody>
      </p:sp>
      <p:cxnSp>
        <p:nvCxnSpPr>
          <p:cNvPr id="41" name="Straight Connector 40"/>
          <p:cNvCxnSpPr>
            <a:endCxn id="13" idx="1"/>
          </p:cNvCxnSpPr>
          <p:nvPr/>
        </p:nvCxnSpPr>
        <p:spPr>
          <a:xfrm flipH="1" flipV="1">
            <a:off x="5888038" y="2554288"/>
            <a:ext cx="134937" cy="185737"/>
          </a:xfrm>
          <a:prstGeom prst="line">
            <a:avLst/>
          </a:prstGeom>
        </p:spPr>
        <p:style>
          <a:lnRef idx="2">
            <a:schemeClr val="accent2"/>
          </a:lnRef>
          <a:fillRef idx="0">
            <a:schemeClr val="accent2"/>
          </a:fillRef>
          <a:effectRef idx="1">
            <a:schemeClr val="accent2"/>
          </a:effectRef>
          <a:fontRef idx="minor">
            <a:schemeClr val="tx1"/>
          </a:fontRef>
        </p:style>
      </p:cxnSp>
      <p:sp>
        <p:nvSpPr>
          <p:cNvPr id="26637" name="TextBox 56"/>
          <p:cNvSpPr txBox="1">
            <a:spLocks noChangeArrowheads="1"/>
          </p:cNvSpPr>
          <p:nvPr/>
        </p:nvSpPr>
        <p:spPr bwMode="auto">
          <a:xfrm>
            <a:off x="7627938" y="3716338"/>
            <a:ext cx="1481137" cy="366712"/>
          </a:xfrm>
          <a:prstGeom prst="rect">
            <a:avLst/>
          </a:prstGeom>
          <a:noFill/>
          <a:ln w="9525">
            <a:noFill/>
            <a:miter lim="800000"/>
            <a:headEnd/>
            <a:tailEnd/>
          </a:ln>
        </p:spPr>
        <p:txBody>
          <a:bodyPr>
            <a:spAutoFit/>
          </a:bodyPr>
          <a:lstStyle/>
          <a:p>
            <a:r>
              <a:rPr lang="en-GB">
                <a:latin typeface="Calibri" pitchFamily="34" charset="0"/>
              </a:rPr>
              <a:t>3,000psi</a:t>
            </a:r>
          </a:p>
        </p:txBody>
      </p:sp>
      <p:sp>
        <p:nvSpPr>
          <p:cNvPr id="42" name="Rounded Rectangle 41"/>
          <p:cNvSpPr/>
          <p:nvPr/>
        </p:nvSpPr>
        <p:spPr>
          <a:xfrm>
            <a:off x="5186363" y="4322763"/>
            <a:ext cx="1341437" cy="2428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43" name="Oval 42"/>
          <p:cNvSpPr/>
          <p:nvPr/>
        </p:nvSpPr>
        <p:spPr>
          <a:xfrm>
            <a:off x="5376863" y="4181475"/>
            <a:ext cx="117475" cy="14128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4" name="Oval 43"/>
          <p:cNvSpPr/>
          <p:nvPr/>
        </p:nvSpPr>
        <p:spPr>
          <a:xfrm>
            <a:off x="5697538" y="4175125"/>
            <a:ext cx="114300" cy="139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5" name="Oval 44"/>
          <p:cNvSpPr/>
          <p:nvPr/>
        </p:nvSpPr>
        <p:spPr>
          <a:xfrm>
            <a:off x="6132513" y="4181475"/>
            <a:ext cx="115887" cy="14128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6" name="Oval 45"/>
          <p:cNvSpPr/>
          <p:nvPr/>
        </p:nvSpPr>
        <p:spPr>
          <a:xfrm>
            <a:off x="5387975" y="4578350"/>
            <a:ext cx="117475" cy="14128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7" name="Oval 46"/>
          <p:cNvSpPr/>
          <p:nvPr/>
        </p:nvSpPr>
        <p:spPr>
          <a:xfrm>
            <a:off x="5707063" y="4572000"/>
            <a:ext cx="115887" cy="14128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8" name="Oval 47"/>
          <p:cNvSpPr/>
          <p:nvPr/>
        </p:nvSpPr>
        <p:spPr>
          <a:xfrm>
            <a:off x="6108700" y="4581525"/>
            <a:ext cx="115888" cy="14128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cxnSp>
        <p:nvCxnSpPr>
          <p:cNvPr id="63" name="Straight Connector 62"/>
          <p:cNvCxnSpPr/>
          <p:nvPr/>
        </p:nvCxnSpPr>
        <p:spPr>
          <a:xfrm flipH="1">
            <a:off x="5599113" y="4443413"/>
            <a:ext cx="2632075" cy="20637"/>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6016625" y="4365625"/>
            <a:ext cx="2587625" cy="9525"/>
          </a:xfrm>
          <a:prstGeom prst="line">
            <a:avLst/>
          </a:prstGeom>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a:off x="5597525" y="4464050"/>
            <a:ext cx="1588" cy="7191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3" idx="4"/>
          </p:cNvCxnSpPr>
          <p:nvPr/>
        </p:nvCxnSpPr>
        <p:spPr>
          <a:xfrm>
            <a:off x="6024563" y="2951163"/>
            <a:ext cx="0" cy="1417637"/>
          </a:xfrm>
          <a:prstGeom prst="line">
            <a:avLst/>
          </a:prstGeom>
        </p:spPr>
        <p:style>
          <a:lnRef idx="2">
            <a:schemeClr val="accent6"/>
          </a:lnRef>
          <a:fillRef idx="0">
            <a:schemeClr val="accent6"/>
          </a:fillRef>
          <a:effectRef idx="1">
            <a:schemeClr val="accent6"/>
          </a:effectRef>
          <a:fontRef idx="minor">
            <a:schemeClr val="tx1"/>
          </a:fontRef>
        </p:style>
      </p:cxnSp>
      <p:sp>
        <p:nvSpPr>
          <p:cNvPr id="50" name="Rectangle 49"/>
          <p:cNvSpPr/>
          <p:nvPr/>
        </p:nvSpPr>
        <p:spPr>
          <a:xfrm>
            <a:off x="1116013" y="3309938"/>
            <a:ext cx="1714500" cy="2927350"/>
          </a:xfrm>
          <a:prstGeom prst="rect">
            <a:avLst/>
          </a:prstGeom>
        </p:spPr>
        <p:style>
          <a:lnRef idx="1">
            <a:schemeClr val="dk1"/>
          </a:lnRef>
          <a:fillRef idx="2">
            <a:schemeClr val="dk1"/>
          </a:fillRef>
          <a:effectRef idx="1">
            <a:schemeClr val="dk1"/>
          </a:effectRef>
          <a:fontRef idx="minor">
            <a:schemeClr val="dk1"/>
          </a:fontRef>
        </p:style>
        <p:txBody>
          <a:bodyPr/>
          <a:lstStyle/>
          <a:p>
            <a:pPr marL="285750" indent="-285750" fontAlgn="auto">
              <a:spcBef>
                <a:spcPts val="0"/>
              </a:spcBef>
              <a:spcAft>
                <a:spcPts val="0"/>
              </a:spcAft>
              <a:buFont typeface="Arial" pitchFamily="34" charset="0"/>
              <a:buChar char="•"/>
              <a:defRPr/>
            </a:pPr>
            <a:r>
              <a:rPr lang="en-GB" sz="1400" dirty="0"/>
              <a:t>Expected condition after opening CL v/v.</a:t>
            </a:r>
          </a:p>
          <a:p>
            <a:pPr fontAlgn="auto">
              <a:spcBef>
                <a:spcPts val="0"/>
              </a:spcBef>
              <a:spcAft>
                <a:spcPts val="0"/>
              </a:spcAft>
              <a:defRPr/>
            </a:pPr>
            <a:endParaRPr lang="en-GB" sz="1400" dirty="0"/>
          </a:p>
          <a:p>
            <a:pPr marL="285750" indent="-285750" fontAlgn="auto">
              <a:spcBef>
                <a:spcPts val="0"/>
              </a:spcBef>
              <a:spcAft>
                <a:spcPts val="0"/>
              </a:spcAft>
              <a:buFont typeface="Arial" pitchFamily="34" charset="0"/>
              <a:buChar char="•"/>
              <a:defRPr/>
            </a:pPr>
            <a:r>
              <a:rPr lang="en-GB" sz="1400" dirty="0"/>
              <a:t>Pressure equalised across the connector 3,000psi </a:t>
            </a:r>
          </a:p>
          <a:p>
            <a:pPr fontAlgn="auto">
              <a:spcBef>
                <a:spcPts val="0"/>
              </a:spcBef>
              <a:spcAft>
                <a:spcPts val="0"/>
              </a:spcAft>
              <a:defRPr/>
            </a:pPr>
            <a:endParaRPr lang="en-GB" sz="1400" dirty="0"/>
          </a:p>
          <a:p>
            <a:pPr marL="285750" indent="-285750" fontAlgn="auto">
              <a:spcBef>
                <a:spcPts val="0"/>
              </a:spcBef>
              <a:spcAft>
                <a:spcPts val="0"/>
              </a:spcAft>
              <a:buFont typeface="Arial" pitchFamily="34" charset="0"/>
              <a:buChar char="•"/>
              <a:defRPr/>
            </a:pPr>
            <a:r>
              <a:rPr lang="en-GB" sz="1400" dirty="0"/>
              <a:t>Pressure on connector reduced to 3,000psi</a:t>
            </a:r>
            <a:endParaRPr lang="en-GB" sz="900" dirty="0"/>
          </a:p>
          <a:p>
            <a:pPr fontAlgn="auto">
              <a:spcBef>
                <a:spcPts val="0"/>
              </a:spcBef>
              <a:spcAft>
                <a:spcPts val="0"/>
              </a:spcAft>
              <a:defRPr/>
            </a:pPr>
            <a:endParaRPr lang="en-GB" sz="900" dirty="0"/>
          </a:p>
        </p:txBody>
      </p:sp>
      <p:grpSp>
        <p:nvGrpSpPr>
          <p:cNvPr id="26650" name="Group 39"/>
          <p:cNvGrpSpPr>
            <a:grpSpLocks/>
          </p:cNvGrpSpPr>
          <p:nvPr/>
        </p:nvGrpSpPr>
        <p:grpSpPr bwMode="auto">
          <a:xfrm>
            <a:off x="1519238" y="1557338"/>
            <a:ext cx="2836862" cy="1273175"/>
            <a:chOff x="1728" y="890"/>
            <a:chExt cx="1787" cy="802"/>
          </a:xfrm>
        </p:grpSpPr>
        <p:sp>
          <p:nvSpPr>
            <p:cNvPr id="4" name="Rectangle 3"/>
            <p:cNvSpPr/>
            <p:nvPr/>
          </p:nvSpPr>
          <p:spPr>
            <a:xfrm>
              <a:off x="1728" y="890"/>
              <a:ext cx="1787" cy="4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a:solidFill>
                    <a:srgbClr val="FFFFFF"/>
                  </a:solidFill>
                </a:rPr>
                <a:t>Connector Lock 3,000</a:t>
              </a:r>
            </a:p>
          </p:txBody>
        </p:sp>
        <p:sp>
          <p:nvSpPr>
            <p:cNvPr id="5" name="Rectangle 4"/>
            <p:cNvSpPr/>
            <p:nvPr/>
          </p:nvSpPr>
          <p:spPr>
            <a:xfrm>
              <a:off x="1728" y="1400"/>
              <a:ext cx="1787" cy="17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Piston</a:t>
              </a:r>
            </a:p>
          </p:txBody>
        </p:sp>
        <p:sp>
          <p:nvSpPr>
            <p:cNvPr id="6" name="Rectangle 5"/>
            <p:cNvSpPr/>
            <p:nvPr/>
          </p:nvSpPr>
          <p:spPr>
            <a:xfrm>
              <a:off x="1728" y="1570"/>
              <a:ext cx="1787" cy="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Unlock</a:t>
              </a:r>
            </a:p>
          </p:txBody>
        </p:sp>
      </p:grpSp>
      <p:sp>
        <p:nvSpPr>
          <p:cNvPr id="26651" name="TextBox 87"/>
          <p:cNvSpPr txBox="1">
            <a:spLocks noChangeArrowheads="1"/>
          </p:cNvSpPr>
          <p:nvPr/>
        </p:nvSpPr>
        <p:spPr bwMode="auto">
          <a:xfrm>
            <a:off x="4572000" y="379413"/>
            <a:ext cx="4459288" cy="457200"/>
          </a:xfrm>
          <a:prstGeom prst="rect">
            <a:avLst/>
          </a:prstGeom>
          <a:noFill/>
          <a:ln w="9525">
            <a:noFill/>
            <a:miter lim="800000"/>
            <a:headEnd/>
            <a:tailEnd/>
          </a:ln>
        </p:spPr>
        <p:txBody>
          <a:bodyPr>
            <a:spAutoFit/>
          </a:bodyPr>
          <a:lstStyle/>
          <a:p>
            <a:pPr algn="r"/>
            <a:r>
              <a:rPr lang="en-GB" sz="2400">
                <a:solidFill>
                  <a:schemeClr val="bg1"/>
                </a:solidFill>
              </a:rPr>
              <a:t>Planned Operation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685800" y="1412875"/>
            <a:ext cx="7772400" cy="1470025"/>
          </a:xfrm>
        </p:spPr>
        <p:txBody>
          <a:bodyPr/>
          <a:lstStyle/>
          <a:p>
            <a:pPr eaLnBrk="1" hangingPunct="1"/>
            <a:r>
              <a:rPr lang="en-GB" smtClean="0"/>
              <a:t>Actual events</a:t>
            </a:r>
          </a:p>
        </p:txBody>
      </p:sp>
      <p:sp>
        <p:nvSpPr>
          <p:cNvPr id="3" name="Subtitle 2"/>
          <p:cNvSpPr>
            <a:spLocks noGrp="1"/>
          </p:cNvSpPr>
          <p:nvPr>
            <p:ph type="subTitle" idx="1"/>
          </p:nvPr>
        </p:nvSpPr>
        <p:spPr>
          <a:xfrm>
            <a:off x="1371600" y="3168650"/>
            <a:ext cx="6400800" cy="1752600"/>
          </a:xfrm>
        </p:spPr>
        <p:txBody>
          <a:bodyPr rtlCol="0">
            <a:normAutofit/>
          </a:bodyPr>
          <a:lstStyle/>
          <a:p>
            <a:pPr eaLnBrk="1" fontAlgn="auto" hangingPunct="1">
              <a:spcAft>
                <a:spcPts val="0"/>
              </a:spcAft>
              <a:buFont typeface="Arial" pitchFamily="34" charset="0"/>
              <a:buNone/>
              <a:defRPr/>
            </a:pPr>
            <a:r>
              <a:rPr lang="en-GB" dirty="0" smtClean="0"/>
              <a:t>Unplanned disconnect of H4 connector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4" idx="0"/>
          </p:cNvCxnSpPr>
          <p:nvPr/>
        </p:nvCxnSpPr>
        <p:spPr>
          <a:xfrm flipV="1">
            <a:off x="2374900" y="1052513"/>
            <a:ext cx="0" cy="576262"/>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2374900" y="1065213"/>
            <a:ext cx="34925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a:off x="5867400" y="1065213"/>
            <a:ext cx="0" cy="1439862"/>
          </a:xfrm>
          <a:prstGeom prst="line">
            <a:avLst/>
          </a:prstGeom>
        </p:spPr>
        <p:style>
          <a:lnRef idx="2">
            <a:schemeClr val="accent6"/>
          </a:lnRef>
          <a:fillRef idx="0">
            <a:schemeClr val="accent6"/>
          </a:fillRef>
          <a:effectRef idx="1">
            <a:schemeClr val="accent6"/>
          </a:effectRef>
          <a:fontRef idx="minor">
            <a:schemeClr val="tx1"/>
          </a:fontRef>
        </p:style>
      </p:cxnSp>
      <p:sp>
        <p:nvSpPr>
          <p:cNvPr id="13" name="Oval 12"/>
          <p:cNvSpPr/>
          <p:nvPr/>
        </p:nvSpPr>
        <p:spPr>
          <a:xfrm>
            <a:off x="5651500" y="2540000"/>
            <a:ext cx="431800" cy="5048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p>
        </p:txBody>
      </p:sp>
      <p:cxnSp>
        <p:nvCxnSpPr>
          <p:cNvPr id="18" name="Straight Connector 17"/>
          <p:cNvCxnSpPr>
            <a:stCxn id="6" idx="2"/>
          </p:cNvCxnSpPr>
          <p:nvPr/>
        </p:nvCxnSpPr>
        <p:spPr>
          <a:xfrm>
            <a:off x="2374900" y="2828925"/>
            <a:ext cx="0" cy="264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6" idx="0"/>
          </p:cNvCxnSpPr>
          <p:nvPr/>
        </p:nvCxnSpPr>
        <p:spPr>
          <a:xfrm flipV="1">
            <a:off x="3748088" y="5478463"/>
            <a:ext cx="1643062" cy="6350"/>
          </a:xfrm>
          <a:prstGeom prst="line">
            <a:avLst/>
          </a:prstGeom>
        </p:spPr>
        <p:style>
          <a:lnRef idx="2">
            <a:schemeClr val="accent6"/>
          </a:lnRef>
          <a:fillRef idx="0">
            <a:schemeClr val="accent6"/>
          </a:fillRef>
          <a:effectRef idx="1">
            <a:schemeClr val="accent6"/>
          </a:effectRef>
          <a:fontRef idx="minor">
            <a:schemeClr val="tx1"/>
          </a:fontRef>
        </p:style>
      </p:cxnSp>
      <p:grpSp>
        <p:nvGrpSpPr>
          <p:cNvPr id="28679" name="Group 32"/>
          <p:cNvGrpSpPr>
            <a:grpSpLocks/>
          </p:cNvGrpSpPr>
          <p:nvPr/>
        </p:nvGrpSpPr>
        <p:grpSpPr bwMode="auto">
          <a:xfrm rot="10800000">
            <a:off x="5549900" y="3398838"/>
            <a:ext cx="617538" cy="338137"/>
            <a:chOff x="5243500" y="2673896"/>
            <a:chExt cx="937828" cy="348010"/>
          </a:xfrm>
        </p:grpSpPr>
        <p:sp>
          <p:nvSpPr>
            <p:cNvPr id="31" name="Isosceles Triangle 30"/>
            <p:cNvSpPr>
              <a:spLocks noChangeArrowheads="1"/>
            </p:cNvSpPr>
            <p:nvPr/>
          </p:nvSpPr>
          <p:spPr bwMode="auto">
            <a:xfrm rot="5400000">
              <a:off x="5301795" y="2615601"/>
              <a:ext cx="341475" cy="458065"/>
            </a:xfrm>
            <a:prstGeom prst="triangle">
              <a:avLst>
                <a:gd name="adj" fmla="val 50000"/>
              </a:avLst>
            </a:prstGeom>
            <a:solidFill>
              <a:schemeClr val="accent2"/>
            </a:solidFill>
            <a:ln w="25400" algn="ctr">
              <a:solidFill>
                <a:srgbClr val="8C3836"/>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32" name="Isosceles Triangle 31"/>
            <p:cNvSpPr>
              <a:spLocks noChangeArrowheads="1"/>
            </p:cNvSpPr>
            <p:nvPr/>
          </p:nvSpPr>
          <p:spPr bwMode="auto">
            <a:xfrm rot="-5400000">
              <a:off x="5781558" y="2622136"/>
              <a:ext cx="341475" cy="458065"/>
            </a:xfrm>
            <a:prstGeom prst="triangle">
              <a:avLst>
                <a:gd name="adj" fmla="val 50000"/>
              </a:avLst>
            </a:prstGeom>
            <a:solidFill>
              <a:schemeClr val="accent2"/>
            </a:solidFill>
            <a:ln w="25400" algn="ctr">
              <a:solidFill>
                <a:srgbClr val="8C3836"/>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grpSp>
      <p:grpSp>
        <p:nvGrpSpPr>
          <p:cNvPr id="28680" name="Group 33"/>
          <p:cNvGrpSpPr>
            <a:grpSpLocks/>
          </p:cNvGrpSpPr>
          <p:nvPr/>
        </p:nvGrpSpPr>
        <p:grpSpPr bwMode="auto">
          <a:xfrm rot="-5400000">
            <a:off x="3275012" y="5302251"/>
            <a:ext cx="938213" cy="347662"/>
            <a:chOff x="5243500" y="2673896"/>
            <a:chExt cx="937828" cy="348010"/>
          </a:xfrm>
        </p:grpSpPr>
        <p:sp>
          <p:nvSpPr>
            <p:cNvPr id="35" name="Isosceles Triangle 34"/>
            <p:cNvSpPr/>
            <p:nvPr/>
          </p:nvSpPr>
          <p:spPr>
            <a:xfrm rot="5400000">
              <a:off x="5285311" y="2616217"/>
              <a:ext cx="341654" cy="457012"/>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36" name="Isosceles Triangle 35"/>
            <p:cNvSpPr>
              <a:spLocks noChangeArrowheads="1"/>
            </p:cNvSpPr>
            <p:nvPr/>
          </p:nvSpPr>
          <p:spPr bwMode="auto">
            <a:xfrm rot="-5400000">
              <a:off x="5767713" y="2622573"/>
              <a:ext cx="341654" cy="457012"/>
            </a:xfrm>
            <a:prstGeom prst="triangle">
              <a:avLst>
                <a:gd name="adj" fmla="val 50000"/>
              </a:avLst>
            </a:prstGeom>
            <a:solidFill>
              <a:schemeClr val="accent2"/>
            </a:solidFill>
            <a:ln w="25400" algn="ctr">
              <a:solidFill>
                <a:srgbClr val="8C3836"/>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grpSp>
      <p:sp>
        <p:nvSpPr>
          <p:cNvPr id="28681" name="TextBox 36"/>
          <p:cNvSpPr txBox="1">
            <a:spLocks noChangeArrowheads="1"/>
          </p:cNvSpPr>
          <p:nvPr/>
        </p:nvSpPr>
        <p:spPr bwMode="auto">
          <a:xfrm>
            <a:off x="4427538" y="5945188"/>
            <a:ext cx="1668462" cy="366712"/>
          </a:xfrm>
          <a:prstGeom prst="rect">
            <a:avLst/>
          </a:prstGeom>
          <a:noFill/>
          <a:ln w="9525">
            <a:noFill/>
            <a:miter lim="800000"/>
            <a:headEnd/>
            <a:tailEnd/>
          </a:ln>
        </p:spPr>
        <p:txBody>
          <a:bodyPr>
            <a:spAutoFit/>
          </a:bodyPr>
          <a:lstStyle/>
          <a:p>
            <a:r>
              <a:rPr lang="en-GB">
                <a:latin typeface="Calibri" pitchFamily="34" charset="0"/>
              </a:rPr>
              <a:t>CUL Closed</a:t>
            </a:r>
          </a:p>
        </p:txBody>
      </p:sp>
      <p:sp>
        <p:nvSpPr>
          <p:cNvPr id="28682" name="TextBox 37"/>
          <p:cNvSpPr txBox="1">
            <a:spLocks noChangeArrowheads="1"/>
          </p:cNvSpPr>
          <p:nvPr/>
        </p:nvSpPr>
        <p:spPr bwMode="auto">
          <a:xfrm>
            <a:off x="6096000" y="3700463"/>
            <a:ext cx="1668463" cy="366712"/>
          </a:xfrm>
          <a:prstGeom prst="rect">
            <a:avLst/>
          </a:prstGeom>
          <a:noFill/>
          <a:ln w="9525">
            <a:noFill/>
            <a:miter lim="800000"/>
            <a:headEnd/>
            <a:tailEnd/>
          </a:ln>
        </p:spPr>
        <p:txBody>
          <a:bodyPr>
            <a:spAutoFit/>
          </a:bodyPr>
          <a:lstStyle/>
          <a:p>
            <a:r>
              <a:rPr lang="en-GB">
                <a:latin typeface="Calibri" pitchFamily="34" charset="0"/>
              </a:rPr>
              <a:t>CL Closed</a:t>
            </a:r>
          </a:p>
        </p:txBody>
      </p:sp>
      <p:sp>
        <p:nvSpPr>
          <p:cNvPr id="28683" name="TextBox 38"/>
          <p:cNvSpPr txBox="1">
            <a:spLocks noChangeArrowheads="1"/>
          </p:cNvSpPr>
          <p:nvPr/>
        </p:nvSpPr>
        <p:spPr bwMode="auto">
          <a:xfrm>
            <a:off x="6083300" y="2192338"/>
            <a:ext cx="1668463" cy="366712"/>
          </a:xfrm>
          <a:prstGeom prst="rect">
            <a:avLst/>
          </a:prstGeom>
          <a:noFill/>
          <a:ln w="9525">
            <a:noFill/>
            <a:miter lim="800000"/>
            <a:headEnd/>
            <a:tailEnd/>
          </a:ln>
        </p:spPr>
        <p:txBody>
          <a:bodyPr>
            <a:spAutoFit/>
          </a:bodyPr>
          <a:lstStyle/>
          <a:p>
            <a:r>
              <a:rPr lang="en-GB">
                <a:latin typeface="Calibri" pitchFamily="34" charset="0"/>
              </a:rPr>
              <a:t>3,500psi</a:t>
            </a:r>
          </a:p>
        </p:txBody>
      </p:sp>
      <p:cxnSp>
        <p:nvCxnSpPr>
          <p:cNvPr id="41" name="Straight Connector 40"/>
          <p:cNvCxnSpPr>
            <a:endCxn id="13" idx="7"/>
          </p:cNvCxnSpPr>
          <p:nvPr/>
        </p:nvCxnSpPr>
        <p:spPr>
          <a:xfrm flipV="1">
            <a:off x="5867400" y="2614613"/>
            <a:ext cx="152400" cy="201612"/>
          </a:xfrm>
          <a:prstGeom prst="line">
            <a:avLst/>
          </a:prstGeom>
        </p:spPr>
        <p:style>
          <a:lnRef idx="2">
            <a:schemeClr val="accent2"/>
          </a:lnRef>
          <a:fillRef idx="0">
            <a:schemeClr val="accent2"/>
          </a:fillRef>
          <a:effectRef idx="1">
            <a:schemeClr val="accent2"/>
          </a:effectRef>
          <a:fontRef idx="minor">
            <a:schemeClr val="tx1"/>
          </a:fontRef>
        </p:style>
      </p:cxnSp>
      <p:sp>
        <p:nvSpPr>
          <p:cNvPr id="28685" name="TextBox 56"/>
          <p:cNvSpPr txBox="1">
            <a:spLocks noChangeArrowheads="1"/>
          </p:cNvSpPr>
          <p:nvPr/>
        </p:nvSpPr>
        <p:spPr bwMode="auto">
          <a:xfrm>
            <a:off x="6692900" y="4802188"/>
            <a:ext cx="1668463" cy="366712"/>
          </a:xfrm>
          <a:prstGeom prst="rect">
            <a:avLst/>
          </a:prstGeom>
          <a:noFill/>
          <a:ln w="9525">
            <a:noFill/>
            <a:miter lim="800000"/>
            <a:headEnd/>
            <a:tailEnd/>
          </a:ln>
        </p:spPr>
        <p:txBody>
          <a:bodyPr>
            <a:spAutoFit/>
          </a:bodyPr>
          <a:lstStyle/>
          <a:p>
            <a:r>
              <a:rPr lang="en-GB">
                <a:latin typeface="Calibri" pitchFamily="34" charset="0"/>
              </a:rPr>
              <a:t>3,000psi</a:t>
            </a:r>
          </a:p>
        </p:txBody>
      </p:sp>
      <p:sp>
        <p:nvSpPr>
          <p:cNvPr id="42" name="Rounded Rectangle 41"/>
          <p:cNvSpPr/>
          <p:nvPr/>
        </p:nvSpPr>
        <p:spPr>
          <a:xfrm>
            <a:off x="4922838" y="4530725"/>
            <a:ext cx="1512887" cy="2635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43" name="Oval 42"/>
          <p:cNvSpPr/>
          <p:nvPr/>
        </p:nvSpPr>
        <p:spPr>
          <a:xfrm>
            <a:off x="5138738" y="4378325"/>
            <a:ext cx="131762"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4" name="Oval 43"/>
          <p:cNvSpPr/>
          <p:nvPr/>
        </p:nvSpPr>
        <p:spPr>
          <a:xfrm>
            <a:off x="5499100" y="4370388"/>
            <a:ext cx="130175"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5" name="Oval 44"/>
          <p:cNvSpPr/>
          <p:nvPr/>
        </p:nvSpPr>
        <p:spPr>
          <a:xfrm>
            <a:off x="5930900" y="4370388"/>
            <a:ext cx="131763"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6" name="Oval 45"/>
          <p:cNvSpPr/>
          <p:nvPr/>
        </p:nvSpPr>
        <p:spPr>
          <a:xfrm>
            <a:off x="5151438" y="4808538"/>
            <a:ext cx="131762"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7" name="Oval 46"/>
          <p:cNvSpPr/>
          <p:nvPr/>
        </p:nvSpPr>
        <p:spPr>
          <a:xfrm>
            <a:off x="5510213" y="4802188"/>
            <a:ext cx="131762"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8" name="Oval 47"/>
          <p:cNvSpPr/>
          <p:nvPr/>
        </p:nvSpPr>
        <p:spPr>
          <a:xfrm>
            <a:off x="5930900" y="4802188"/>
            <a:ext cx="131763"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cxnSp>
        <p:nvCxnSpPr>
          <p:cNvPr id="63" name="Straight Connector 62"/>
          <p:cNvCxnSpPr/>
          <p:nvPr/>
        </p:nvCxnSpPr>
        <p:spPr>
          <a:xfrm flipH="1">
            <a:off x="5387975" y="4662488"/>
            <a:ext cx="2968625" cy="22225"/>
          </a:xfrm>
          <a:prstGeom prst="line">
            <a:avLst/>
          </a:prstGeom>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a:xfrm flipH="1">
            <a:off x="5851525" y="4541838"/>
            <a:ext cx="2998788" cy="22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386388" y="4684713"/>
            <a:ext cx="3175" cy="779462"/>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13" idx="4"/>
            <a:endCxn id="31" idx="0"/>
          </p:cNvCxnSpPr>
          <p:nvPr/>
        </p:nvCxnSpPr>
        <p:spPr>
          <a:xfrm flipH="1">
            <a:off x="5867400" y="3044825"/>
            <a:ext cx="0" cy="525463"/>
          </a:xfrm>
          <a:prstGeom prst="line">
            <a:avLst/>
          </a:prstGeom>
        </p:spPr>
        <p:style>
          <a:lnRef idx="2">
            <a:schemeClr val="accent6"/>
          </a:lnRef>
          <a:fillRef idx="0">
            <a:schemeClr val="accent6"/>
          </a:fillRef>
          <a:effectRef idx="1">
            <a:schemeClr val="accent6"/>
          </a:effectRef>
          <a:fontRef idx="minor">
            <a:schemeClr val="tx1"/>
          </a:fontRef>
        </p:style>
      </p:cxnSp>
      <p:sp>
        <p:nvSpPr>
          <p:cNvPr id="28697" name="TextBox 39"/>
          <p:cNvSpPr txBox="1">
            <a:spLocks noChangeArrowheads="1"/>
          </p:cNvSpPr>
          <p:nvPr/>
        </p:nvSpPr>
        <p:spPr bwMode="auto">
          <a:xfrm>
            <a:off x="3286125" y="1165225"/>
            <a:ext cx="1668463" cy="366713"/>
          </a:xfrm>
          <a:prstGeom prst="rect">
            <a:avLst/>
          </a:prstGeom>
          <a:noFill/>
          <a:ln w="9525">
            <a:noFill/>
            <a:miter lim="800000"/>
            <a:headEnd/>
            <a:tailEnd/>
          </a:ln>
        </p:spPr>
        <p:txBody>
          <a:bodyPr>
            <a:spAutoFit/>
          </a:bodyPr>
          <a:lstStyle/>
          <a:p>
            <a:r>
              <a:rPr lang="en-GB">
                <a:latin typeface="Calibri" pitchFamily="34" charset="0"/>
              </a:rPr>
              <a:t>3,500psi</a:t>
            </a:r>
          </a:p>
        </p:txBody>
      </p:sp>
      <p:cxnSp>
        <p:nvCxnSpPr>
          <p:cNvPr id="16" name="Straight Connector 15"/>
          <p:cNvCxnSpPr>
            <a:endCxn id="35" idx="0"/>
          </p:cNvCxnSpPr>
          <p:nvPr/>
        </p:nvCxnSpPr>
        <p:spPr>
          <a:xfrm>
            <a:off x="2376488" y="5484813"/>
            <a:ext cx="13652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32" idx="0"/>
          </p:cNvCxnSpPr>
          <p:nvPr/>
        </p:nvCxnSpPr>
        <p:spPr>
          <a:xfrm>
            <a:off x="5865813" y="3563938"/>
            <a:ext cx="0" cy="966787"/>
          </a:xfrm>
          <a:prstGeom prst="line">
            <a:avLst/>
          </a:prstGeom>
        </p:spPr>
        <p:style>
          <a:lnRef idx="2">
            <a:schemeClr val="accent1"/>
          </a:lnRef>
          <a:fillRef idx="0">
            <a:schemeClr val="accent1"/>
          </a:fillRef>
          <a:effectRef idx="1">
            <a:schemeClr val="accent1"/>
          </a:effectRef>
          <a:fontRef idx="minor">
            <a:schemeClr val="tx1"/>
          </a:fontRef>
        </p:style>
      </p:cxnSp>
      <p:sp>
        <p:nvSpPr>
          <p:cNvPr id="28700" name="TextBox 48"/>
          <p:cNvSpPr txBox="1">
            <a:spLocks noChangeArrowheads="1"/>
          </p:cNvSpPr>
          <p:nvPr/>
        </p:nvSpPr>
        <p:spPr bwMode="auto">
          <a:xfrm>
            <a:off x="4010025" y="5503863"/>
            <a:ext cx="1668463" cy="366712"/>
          </a:xfrm>
          <a:prstGeom prst="rect">
            <a:avLst/>
          </a:prstGeom>
          <a:noFill/>
          <a:ln w="9525">
            <a:noFill/>
            <a:miter lim="800000"/>
            <a:headEnd/>
            <a:tailEnd/>
          </a:ln>
        </p:spPr>
        <p:txBody>
          <a:bodyPr>
            <a:spAutoFit/>
          </a:bodyPr>
          <a:lstStyle/>
          <a:p>
            <a:r>
              <a:rPr lang="en-GB">
                <a:latin typeface="Calibri" pitchFamily="34" charset="0"/>
              </a:rPr>
              <a:t>3,000psi</a:t>
            </a:r>
          </a:p>
        </p:txBody>
      </p:sp>
      <p:sp>
        <p:nvSpPr>
          <p:cNvPr id="50" name="Rectangle 49"/>
          <p:cNvSpPr/>
          <p:nvPr/>
        </p:nvSpPr>
        <p:spPr>
          <a:xfrm>
            <a:off x="250825" y="3433763"/>
            <a:ext cx="1943100" cy="1557337"/>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285750" indent="-285750" fontAlgn="auto">
              <a:spcBef>
                <a:spcPts val="0"/>
              </a:spcBef>
              <a:spcAft>
                <a:spcPts val="0"/>
              </a:spcAft>
              <a:buFont typeface="Arial" pitchFamily="34" charset="0"/>
              <a:buChar char="•"/>
              <a:defRPr/>
            </a:pPr>
            <a:r>
              <a:rPr lang="en-GB" sz="1400" dirty="0"/>
              <a:t>3,000psi was actually applied to the CUL line due to the hot stab being incorrectly  plumbed</a:t>
            </a:r>
            <a:endParaRPr lang="en-GB" sz="900" dirty="0"/>
          </a:p>
        </p:txBody>
      </p:sp>
      <p:sp>
        <p:nvSpPr>
          <p:cNvPr id="27" name="Isosceles Triangle 26"/>
          <p:cNvSpPr>
            <a:spLocks noChangeArrowheads="1"/>
          </p:cNvSpPr>
          <p:nvPr/>
        </p:nvSpPr>
        <p:spPr bwMode="auto">
          <a:xfrm rot="-5400000">
            <a:off x="7535863" y="4513263"/>
            <a:ext cx="323850" cy="342900"/>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3" name="Isosceles Triangle 52"/>
          <p:cNvSpPr>
            <a:spLocks noChangeArrowheads="1"/>
          </p:cNvSpPr>
          <p:nvPr/>
        </p:nvSpPr>
        <p:spPr bwMode="auto">
          <a:xfrm rot="-5400000">
            <a:off x="6063457" y="4512469"/>
            <a:ext cx="323850" cy="344487"/>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4" name="Isosceles Triangle 53"/>
          <p:cNvSpPr>
            <a:spLocks noChangeArrowheads="1"/>
          </p:cNvSpPr>
          <p:nvPr/>
        </p:nvSpPr>
        <p:spPr bwMode="auto">
          <a:xfrm rot="-5400000">
            <a:off x="4321969" y="5291931"/>
            <a:ext cx="323850" cy="344488"/>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5" name="Isosceles Triangle 54"/>
          <p:cNvSpPr>
            <a:spLocks noChangeArrowheads="1"/>
          </p:cNvSpPr>
          <p:nvPr/>
        </p:nvSpPr>
        <p:spPr bwMode="auto">
          <a:xfrm rot="10800000">
            <a:off x="5238750" y="5049838"/>
            <a:ext cx="323850" cy="342900"/>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grpSp>
        <p:nvGrpSpPr>
          <p:cNvPr id="28706" name="Group 45"/>
          <p:cNvGrpSpPr>
            <a:grpSpLocks/>
          </p:cNvGrpSpPr>
          <p:nvPr/>
        </p:nvGrpSpPr>
        <p:grpSpPr bwMode="auto">
          <a:xfrm>
            <a:off x="942975" y="1651000"/>
            <a:ext cx="2836863" cy="1273175"/>
            <a:chOff x="1728" y="890"/>
            <a:chExt cx="1787" cy="802"/>
          </a:xfrm>
        </p:grpSpPr>
        <p:sp>
          <p:nvSpPr>
            <p:cNvPr id="4" name="Rectangle 3"/>
            <p:cNvSpPr/>
            <p:nvPr/>
          </p:nvSpPr>
          <p:spPr>
            <a:xfrm>
              <a:off x="1728" y="890"/>
              <a:ext cx="1787" cy="4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dirty="0"/>
                <a:t>Connector Lock 3,500</a:t>
              </a:r>
            </a:p>
          </p:txBody>
        </p:sp>
        <p:sp>
          <p:nvSpPr>
            <p:cNvPr id="5" name="Rectangle 4"/>
            <p:cNvSpPr/>
            <p:nvPr/>
          </p:nvSpPr>
          <p:spPr>
            <a:xfrm>
              <a:off x="1728" y="1400"/>
              <a:ext cx="1787" cy="17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Piston</a:t>
              </a:r>
            </a:p>
          </p:txBody>
        </p:sp>
        <p:sp>
          <p:nvSpPr>
            <p:cNvPr id="6" name="Rectangle 5"/>
            <p:cNvSpPr/>
            <p:nvPr/>
          </p:nvSpPr>
          <p:spPr>
            <a:xfrm>
              <a:off x="1728" y="1570"/>
              <a:ext cx="1787" cy="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Unlock</a:t>
              </a:r>
            </a:p>
          </p:txBody>
        </p:sp>
      </p:grpSp>
      <p:sp>
        <p:nvSpPr>
          <p:cNvPr id="28707" name="TextBox 87"/>
          <p:cNvSpPr txBox="1">
            <a:spLocks noChangeArrowheads="1"/>
          </p:cNvSpPr>
          <p:nvPr/>
        </p:nvSpPr>
        <p:spPr bwMode="auto">
          <a:xfrm>
            <a:off x="4572000" y="379413"/>
            <a:ext cx="4459288" cy="457200"/>
          </a:xfrm>
          <a:prstGeom prst="rect">
            <a:avLst/>
          </a:prstGeom>
          <a:noFill/>
          <a:ln w="9525">
            <a:noFill/>
            <a:miter lim="800000"/>
            <a:headEnd/>
            <a:tailEnd/>
          </a:ln>
        </p:spPr>
        <p:txBody>
          <a:bodyPr>
            <a:spAutoFit/>
          </a:bodyPr>
          <a:lstStyle/>
          <a:p>
            <a:pPr algn="r"/>
            <a:r>
              <a:rPr lang="en-GB" sz="2400">
                <a:solidFill>
                  <a:schemeClr val="bg1"/>
                </a:solidFill>
              </a:rPr>
              <a:t>Actual Operation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4" idx="0"/>
          </p:cNvCxnSpPr>
          <p:nvPr/>
        </p:nvCxnSpPr>
        <p:spPr>
          <a:xfrm flipV="1">
            <a:off x="2376488" y="1255713"/>
            <a:ext cx="0" cy="57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76488" y="1268413"/>
            <a:ext cx="34925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68988" y="1268413"/>
            <a:ext cx="0" cy="1439862"/>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5653088" y="2743200"/>
            <a:ext cx="431800" cy="5048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p>
        </p:txBody>
      </p:sp>
      <p:cxnSp>
        <p:nvCxnSpPr>
          <p:cNvPr id="18" name="Straight Connector 17"/>
          <p:cNvCxnSpPr>
            <a:stCxn id="6" idx="2"/>
          </p:cNvCxnSpPr>
          <p:nvPr/>
        </p:nvCxnSpPr>
        <p:spPr>
          <a:xfrm>
            <a:off x="2376488" y="3032125"/>
            <a:ext cx="0" cy="264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6" idx="0"/>
          </p:cNvCxnSpPr>
          <p:nvPr/>
        </p:nvCxnSpPr>
        <p:spPr>
          <a:xfrm flipV="1">
            <a:off x="3749675" y="5681663"/>
            <a:ext cx="1643063" cy="6350"/>
          </a:xfrm>
          <a:prstGeom prst="line">
            <a:avLst/>
          </a:prstGeom>
        </p:spPr>
        <p:style>
          <a:lnRef idx="2">
            <a:schemeClr val="accent6"/>
          </a:lnRef>
          <a:fillRef idx="0">
            <a:schemeClr val="accent6"/>
          </a:fillRef>
          <a:effectRef idx="1">
            <a:schemeClr val="accent6"/>
          </a:effectRef>
          <a:fontRef idx="minor">
            <a:schemeClr val="tx1"/>
          </a:fontRef>
        </p:style>
      </p:cxnSp>
      <p:grpSp>
        <p:nvGrpSpPr>
          <p:cNvPr id="29703" name="Group 32"/>
          <p:cNvGrpSpPr>
            <a:grpSpLocks/>
          </p:cNvGrpSpPr>
          <p:nvPr/>
        </p:nvGrpSpPr>
        <p:grpSpPr bwMode="auto">
          <a:xfrm rot="-5400000">
            <a:off x="5551488" y="3602038"/>
            <a:ext cx="617537" cy="338137"/>
            <a:chOff x="5243500" y="2673896"/>
            <a:chExt cx="937828" cy="348010"/>
          </a:xfrm>
        </p:grpSpPr>
        <p:sp>
          <p:nvSpPr>
            <p:cNvPr id="31" name="Isosceles Triangle 30"/>
            <p:cNvSpPr/>
            <p:nvPr/>
          </p:nvSpPr>
          <p:spPr>
            <a:xfrm rot="5400000">
              <a:off x="5277687" y="2615601"/>
              <a:ext cx="341475" cy="458065"/>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2" name="Isosceles Triangle 31"/>
            <p:cNvSpPr>
              <a:spLocks noChangeArrowheads="1"/>
            </p:cNvSpPr>
            <p:nvPr/>
          </p:nvSpPr>
          <p:spPr bwMode="auto">
            <a:xfrm rot="-5400000">
              <a:off x="5759861" y="2622136"/>
              <a:ext cx="341475" cy="458065"/>
            </a:xfrm>
            <a:prstGeom prst="triangle">
              <a:avLst>
                <a:gd name="adj" fmla="val 50000"/>
              </a:avLst>
            </a:prstGeom>
            <a:solidFill>
              <a:srgbClr val="9BBB59"/>
            </a:solidFill>
            <a:ln w="25400" algn="ctr">
              <a:solidFill>
                <a:srgbClr val="71893F"/>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grpSp>
      <p:grpSp>
        <p:nvGrpSpPr>
          <p:cNvPr id="29704" name="Group 33"/>
          <p:cNvGrpSpPr>
            <a:grpSpLocks/>
          </p:cNvGrpSpPr>
          <p:nvPr/>
        </p:nvGrpSpPr>
        <p:grpSpPr bwMode="auto">
          <a:xfrm rot="-5400000">
            <a:off x="3276600" y="5505450"/>
            <a:ext cx="938213" cy="347663"/>
            <a:chOff x="5243500" y="2673896"/>
            <a:chExt cx="937828" cy="348010"/>
          </a:xfrm>
        </p:grpSpPr>
        <p:sp>
          <p:nvSpPr>
            <p:cNvPr id="35" name="Isosceles Triangle 34"/>
            <p:cNvSpPr/>
            <p:nvPr/>
          </p:nvSpPr>
          <p:spPr>
            <a:xfrm rot="5400000">
              <a:off x="5285311" y="2616217"/>
              <a:ext cx="341654" cy="457012"/>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36" name="Isosceles Triangle 35"/>
            <p:cNvSpPr>
              <a:spLocks noChangeArrowheads="1"/>
            </p:cNvSpPr>
            <p:nvPr/>
          </p:nvSpPr>
          <p:spPr bwMode="auto">
            <a:xfrm rot="-5400000">
              <a:off x="5767713" y="2622573"/>
              <a:ext cx="341654" cy="457012"/>
            </a:xfrm>
            <a:prstGeom prst="triangle">
              <a:avLst>
                <a:gd name="adj" fmla="val 50000"/>
              </a:avLst>
            </a:prstGeom>
            <a:solidFill>
              <a:schemeClr val="accent2"/>
            </a:solidFill>
            <a:ln w="25400" algn="ctr">
              <a:solidFill>
                <a:srgbClr val="8C3836"/>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grpSp>
      <p:sp>
        <p:nvSpPr>
          <p:cNvPr id="29705" name="TextBox 36"/>
          <p:cNvSpPr txBox="1">
            <a:spLocks noChangeArrowheads="1"/>
          </p:cNvSpPr>
          <p:nvPr/>
        </p:nvSpPr>
        <p:spPr bwMode="auto">
          <a:xfrm>
            <a:off x="4429125" y="6148388"/>
            <a:ext cx="1668463" cy="366712"/>
          </a:xfrm>
          <a:prstGeom prst="rect">
            <a:avLst/>
          </a:prstGeom>
          <a:noFill/>
          <a:ln w="9525">
            <a:noFill/>
            <a:miter lim="800000"/>
            <a:headEnd/>
            <a:tailEnd/>
          </a:ln>
        </p:spPr>
        <p:txBody>
          <a:bodyPr>
            <a:spAutoFit/>
          </a:bodyPr>
          <a:lstStyle/>
          <a:p>
            <a:r>
              <a:rPr lang="en-GB">
                <a:latin typeface="Calibri" pitchFamily="34" charset="0"/>
              </a:rPr>
              <a:t>CUL Closed</a:t>
            </a:r>
          </a:p>
        </p:txBody>
      </p:sp>
      <p:sp>
        <p:nvSpPr>
          <p:cNvPr id="29706" name="TextBox 37"/>
          <p:cNvSpPr txBox="1">
            <a:spLocks noChangeArrowheads="1"/>
          </p:cNvSpPr>
          <p:nvPr/>
        </p:nvSpPr>
        <p:spPr bwMode="auto">
          <a:xfrm>
            <a:off x="6097588" y="3903663"/>
            <a:ext cx="1668462" cy="366712"/>
          </a:xfrm>
          <a:prstGeom prst="rect">
            <a:avLst/>
          </a:prstGeom>
          <a:noFill/>
          <a:ln w="9525">
            <a:noFill/>
            <a:miter lim="800000"/>
            <a:headEnd/>
            <a:tailEnd/>
          </a:ln>
        </p:spPr>
        <p:txBody>
          <a:bodyPr>
            <a:spAutoFit/>
          </a:bodyPr>
          <a:lstStyle/>
          <a:p>
            <a:r>
              <a:rPr lang="en-GB">
                <a:latin typeface="Calibri" pitchFamily="34" charset="0"/>
              </a:rPr>
              <a:t>CL Open</a:t>
            </a:r>
          </a:p>
        </p:txBody>
      </p:sp>
      <p:sp>
        <p:nvSpPr>
          <p:cNvPr id="29707" name="TextBox 38"/>
          <p:cNvSpPr txBox="1">
            <a:spLocks noChangeArrowheads="1"/>
          </p:cNvSpPr>
          <p:nvPr/>
        </p:nvSpPr>
        <p:spPr bwMode="auto">
          <a:xfrm>
            <a:off x="5076825" y="2276475"/>
            <a:ext cx="1668463" cy="366713"/>
          </a:xfrm>
          <a:prstGeom prst="rect">
            <a:avLst/>
          </a:prstGeom>
          <a:noFill/>
          <a:ln w="9525">
            <a:noFill/>
            <a:miter lim="800000"/>
            <a:headEnd/>
            <a:tailEnd/>
          </a:ln>
        </p:spPr>
        <p:txBody>
          <a:bodyPr>
            <a:spAutoFit/>
          </a:bodyPr>
          <a:lstStyle/>
          <a:p>
            <a:r>
              <a:rPr lang="en-GB">
                <a:latin typeface="Calibri" pitchFamily="34" charset="0"/>
              </a:rPr>
              <a:t>0psi</a:t>
            </a:r>
          </a:p>
        </p:txBody>
      </p:sp>
      <p:cxnSp>
        <p:nvCxnSpPr>
          <p:cNvPr id="41" name="Straight Connector 40"/>
          <p:cNvCxnSpPr>
            <a:endCxn id="13" idx="3"/>
          </p:cNvCxnSpPr>
          <p:nvPr/>
        </p:nvCxnSpPr>
        <p:spPr>
          <a:xfrm flipH="1">
            <a:off x="5716588" y="3019425"/>
            <a:ext cx="152400" cy="153988"/>
          </a:xfrm>
          <a:prstGeom prst="line">
            <a:avLst/>
          </a:prstGeom>
        </p:spPr>
        <p:style>
          <a:lnRef idx="2">
            <a:schemeClr val="accent2"/>
          </a:lnRef>
          <a:fillRef idx="0">
            <a:schemeClr val="accent2"/>
          </a:fillRef>
          <a:effectRef idx="1">
            <a:schemeClr val="accent2"/>
          </a:effectRef>
          <a:fontRef idx="minor">
            <a:schemeClr val="tx1"/>
          </a:fontRef>
        </p:style>
      </p:cxnSp>
      <p:sp>
        <p:nvSpPr>
          <p:cNvPr id="29709" name="TextBox 56"/>
          <p:cNvSpPr txBox="1">
            <a:spLocks noChangeArrowheads="1"/>
          </p:cNvSpPr>
          <p:nvPr/>
        </p:nvSpPr>
        <p:spPr bwMode="auto">
          <a:xfrm>
            <a:off x="6694488" y="5005388"/>
            <a:ext cx="1668462" cy="366712"/>
          </a:xfrm>
          <a:prstGeom prst="rect">
            <a:avLst/>
          </a:prstGeom>
          <a:noFill/>
          <a:ln w="9525">
            <a:noFill/>
            <a:miter lim="800000"/>
            <a:headEnd/>
            <a:tailEnd/>
          </a:ln>
        </p:spPr>
        <p:txBody>
          <a:bodyPr>
            <a:spAutoFit/>
          </a:bodyPr>
          <a:lstStyle/>
          <a:p>
            <a:r>
              <a:rPr lang="en-GB">
                <a:latin typeface="Calibri" pitchFamily="34" charset="0"/>
              </a:rPr>
              <a:t>3,000psi</a:t>
            </a:r>
          </a:p>
        </p:txBody>
      </p:sp>
      <p:sp>
        <p:nvSpPr>
          <p:cNvPr id="42" name="Rounded Rectangle 41"/>
          <p:cNvSpPr/>
          <p:nvPr/>
        </p:nvSpPr>
        <p:spPr>
          <a:xfrm>
            <a:off x="4924425" y="4733925"/>
            <a:ext cx="1512888" cy="2635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43" name="Oval 42"/>
          <p:cNvSpPr/>
          <p:nvPr/>
        </p:nvSpPr>
        <p:spPr>
          <a:xfrm>
            <a:off x="5140325" y="4581525"/>
            <a:ext cx="131763"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4" name="Oval 43"/>
          <p:cNvSpPr/>
          <p:nvPr/>
        </p:nvSpPr>
        <p:spPr>
          <a:xfrm>
            <a:off x="5500688" y="4573588"/>
            <a:ext cx="130175"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5" name="Oval 44"/>
          <p:cNvSpPr/>
          <p:nvPr/>
        </p:nvSpPr>
        <p:spPr>
          <a:xfrm>
            <a:off x="5953125" y="4573588"/>
            <a:ext cx="131763"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6" name="Oval 45"/>
          <p:cNvSpPr/>
          <p:nvPr/>
        </p:nvSpPr>
        <p:spPr>
          <a:xfrm>
            <a:off x="5153025" y="5011738"/>
            <a:ext cx="131763"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7" name="Oval 46"/>
          <p:cNvSpPr/>
          <p:nvPr/>
        </p:nvSpPr>
        <p:spPr>
          <a:xfrm>
            <a:off x="5511800" y="5005388"/>
            <a:ext cx="131763"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8" name="Oval 47"/>
          <p:cNvSpPr/>
          <p:nvPr/>
        </p:nvSpPr>
        <p:spPr>
          <a:xfrm>
            <a:off x="5924550" y="5005388"/>
            <a:ext cx="131763"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cxnSp>
        <p:nvCxnSpPr>
          <p:cNvPr id="63" name="Straight Connector 62"/>
          <p:cNvCxnSpPr/>
          <p:nvPr/>
        </p:nvCxnSpPr>
        <p:spPr>
          <a:xfrm flipH="1">
            <a:off x="5389563" y="4865688"/>
            <a:ext cx="2968625" cy="22225"/>
          </a:xfrm>
          <a:prstGeom prst="line">
            <a:avLst/>
          </a:prstGeom>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a:xfrm flipH="1">
            <a:off x="5861050" y="4768850"/>
            <a:ext cx="2998788" cy="22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387975" y="4887913"/>
            <a:ext cx="3175" cy="779462"/>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5857875" y="3232150"/>
            <a:ext cx="0" cy="1536700"/>
          </a:xfrm>
          <a:prstGeom prst="line">
            <a:avLst/>
          </a:prstGeom>
        </p:spPr>
        <p:style>
          <a:lnRef idx="2">
            <a:schemeClr val="accent1"/>
          </a:lnRef>
          <a:fillRef idx="0">
            <a:schemeClr val="accent1"/>
          </a:fillRef>
          <a:effectRef idx="1">
            <a:schemeClr val="accent1"/>
          </a:effectRef>
          <a:fontRef idx="minor">
            <a:schemeClr val="tx1"/>
          </a:fontRef>
        </p:style>
      </p:cxnSp>
      <p:sp>
        <p:nvSpPr>
          <p:cNvPr id="29721" name="TextBox 39"/>
          <p:cNvSpPr txBox="1">
            <a:spLocks noChangeArrowheads="1"/>
          </p:cNvSpPr>
          <p:nvPr/>
        </p:nvSpPr>
        <p:spPr bwMode="auto">
          <a:xfrm>
            <a:off x="3287713" y="1268413"/>
            <a:ext cx="1668462" cy="366712"/>
          </a:xfrm>
          <a:prstGeom prst="rect">
            <a:avLst/>
          </a:prstGeom>
          <a:noFill/>
          <a:ln w="9525">
            <a:noFill/>
            <a:miter lim="800000"/>
            <a:headEnd/>
            <a:tailEnd/>
          </a:ln>
        </p:spPr>
        <p:txBody>
          <a:bodyPr>
            <a:spAutoFit/>
          </a:bodyPr>
          <a:lstStyle/>
          <a:p>
            <a:r>
              <a:rPr lang="en-GB">
                <a:latin typeface="Calibri" pitchFamily="34" charset="0"/>
              </a:rPr>
              <a:t>0psi</a:t>
            </a:r>
          </a:p>
        </p:txBody>
      </p:sp>
      <p:cxnSp>
        <p:nvCxnSpPr>
          <p:cNvPr id="16" name="Straight Connector 15"/>
          <p:cNvCxnSpPr>
            <a:endCxn id="35" idx="0"/>
          </p:cNvCxnSpPr>
          <p:nvPr/>
        </p:nvCxnSpPr>
        <p:spPr>
          <a:xfrm>
            <a:off x="2378075" y="5688013"/>
            <a:ext cx="1365250" cy="0"/>
          </a:xfrm>
          <a:prstGeom prst="line">
            <a:avLst/>
          </a:prstGeom>
        </p:spPr>
        <p:style>
          <a:lnRef idx="2">
            <a:schemeClr val="accent1"/>
          </a:lnRef>
          <a:fillRef idx="0">
            <a:schemeClr val="accent1"/>
          </a:fillRef>
          <a:effectRef idx="1">
            <a:schemeClr val="accent1"/>
          </a:effectRef>
          <a:fontRef idx="minor">
            <a:schemeClr val="tx1"/>
          </a:fontRef>
        </p:style>
      </p:cxnSp>
      <p:sp>
        <p:nvSpPr>
          <p:cNvPr id="29723" name="TextBox 49"/>
          <p:cNvSpPr txBox="1">
            <a:spLocks noChangeArrowheads="1"/>
          </p:cNvSpPr>
          <p:nvPr/>
        </p:nvSpPr>
        <p:spPr bwMode="auto">
          <a:xfrm>
            <a:off x="3983038" y="5772150"/>
            <a:ext cx="1670050" cy="366713"/>
          </a:xfrm>
          <a:prstGeom prst="rect">
            <a:avLst/>
          </a:prstGeom>
          <a:noFill/>
          <a:ln w="9525">
            <a:noFill/>
            <a:miter lim="800000"/>
            <a:headEnd/>
            <a:tailEnd/>
          </a:ln>
        </p:spPr>
        <p:txBody>
          <a:bodyPr>
            <a:spAutoFit/>
          </a:bodyPr>
          <a:lstStyle/>
          <a:p>
            <a:r>
              <a:rPr lang="en-GB">
                <a:latin typeface="Calibri" pitchFamily="34" charset="0"/>
              </a:rPr>
              <a:t>3,000psi</a:t>
            </a:r>
          </a:p>
        </p:txBody>
      </p:sp>
      <p:sp>
        <p:nvSpPr>
          <p:cNvPr id="51" name="Rectangle 50"/>
          <p:cNvSpPr/>
          <p:nvPr/>
        </p:nvSpPr>
        <p:spPr>
          <a:xfrm>
            <a:off x="395288" y="3248025"/>
            <a:ext cx="1800225" cy="2413000"/>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285750" indent="-285750" fontAlgn="auto">
              <a:spcBef>
                <a:spcPts val="0"/>
              </a:spcBef>
              <a:spcAft>
                <a:spcPts val="0"/>
              </a:spcAft>
              <a:buFont typeface="Arial" pitchFamily="34" charset="0"/>
              <a:buChar char="•"/>
              <a:defRPr/>
            </a:pPr>
            <a:r>
              <a:rPr lang="en-GB" sz="1400" dirty="0"/>
              <a:t>When CL v/v was opened the pressure in the connector lock chamber bled to zero.</a:t>
            </a:r>
          </a:p>
          <a:p>
            <a:pPr marL="285750" indent="-285750" fontAlgn="auto">
              <a:spcBef>
                <a:spcPts val="0"/>
              </a:spcBef>
              <a:spcAft>
                <a:spcPts val="0"/>
              </a:spcAft>
              <a:buFont typeface="Arial" pitchFamily="34" charset="0"/>
              <a:buChar char="•"/>
              <a:defRPr/>
            </a:pPr>
            <a:r>
              <a:rPr lang="en-GB" sz="1400" dirty="0"/>
              <a:t>Pressure 3,000psi remained in the connector unlock line.</a:t>
            </a:r>
            <a:endParaRPr lang="en-GB" sz="900" dirty="0"/>
          </a:p>
        </p:txBody>
      </p:sp>
      <p:sp>
        <p:nvSpPr>
          <p:cNvPr id="52" name="Isosceles Triangle 51"/>
          <p:cNvSpPr>
            <a:spLocks noChangeArrowheads="1"/>
          </p:cNvSpPr>
          <p:nvPr/>
        </p:nvSpPr>
        <p:spPr bwMode="auto">
          <a:xfrm rot="5400000">
            <a:off x="2596356" y="1170782"/>
            <a:ext cx="338137" cy="196850"/>
          </a:xfrm>
          <a:prstGeom prst="triangle">
            <a:avLst>
              <a:gd name="adj" fmla="val 50000"/>
            </a:avLst>
          </a:pr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53" name="Isosceles Triangle 52"/>
          <p:cNvSpPr>
            <a:spLocks noChangeArrowheads="1"/>
          </p:cNvSpPr>
          <p:nvPr/>
        </p:nvSpPr>
        <p:spPr bwMode="auto">
          <a:xfrm rot="5400000">
            <a:off x="4259263" y="1182687"/>
            <a:ext cx="338138" cy="195263"/>
          </a:xfrm>
          <a:prstGeom prst="triangle">
            <a:avLst>
              <a:gd name="adj" fmla="val 50000"/>
            </a:avLst>
          </a:pr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54" name="Isosceles Triangle 53"/>
          <p:cNvSpPr>
            <a:spLocks noChangeArrowheads="1"/>
          </p:cNvSpPr>
          <p:nvPr/>
        </p:nvSpPr>
        <p:spPr bwMode="auto">
          <a:xfrm rot="5400000">
            <a:off x="5548313" y="1182687"/>
            <a:ext cx="338138" cy="195263"/>
          </a:xfrm>
          <a:prstGeom prst="triangle">
            <a:avLst>
              <a:gd name="adj" fmla="val 50000"/>
            </a:avLst>
          </a:pr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55" name="Isosceles Triangle 54"/>
          <p:cNvSpPr>
            <a:spLocks noChangeArrowheads="1"/>
          </p:cNvSpPr>
          <p:nvPr/>
        </p:nvSpPr>
        <p:spPr bwMode="auto">
          <a:xfrm rot="10800000">
            <a:off x="5692775" y="1962150"/>
            <a:ext cx="339725" cy="196850"/>
          </a:xfrm>
          <a:prstGeom prst="triangle">
            <a:avLst>
              <a:gd name="adj" fmla="val 50000"/>
            </a:avLst>
          </a:prstGeom>
          <a:solidFill>
            <a:schemeClr val="accent1"/>
          </a:solidFill>
          <a:ln w="25400" algn="ctr">
            <a:solidFill>
              <a:srgbClr val="385D8A"/>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6" name="Isosceles Triangle 55"/>
          <p:cNvSpPr>
            <a:spLocks noChangeArrowheads="1"/>
          </p:cNvSpPr>
          <p:nvPr/>
        </p:nvSpPr>
        <p:spPr bwMode="auto">
          <a:xfrm rot="10800000">
            <a:off x="5703888" y="4181475"/>
            <a:ext cx="338137" cy="196850"/>
          </a:xfrm>
          <a:prstGeom prst="triangle">
            <a:avLst>
              <a:gd name="adj" fmla="val 50000"/>
            </a:avLst>
          </a:prstGeom>
          <a:solidFill>
            <a:schemeClr val="accent1"/>
          </a:solidFill>
          <a:ln w="25400" algn="ctr">
            <a:solidFill>
              <a:srgbClr val="385D8A"/>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8" name="Isosceles Triangle 57"/>
          <p:cNvSpPr>
            <a:spLocks noChangeArrowheads="1"/>
          </p:cNvSpPr>
          <p:nvPr/>
        </p:nvSpPr>
        <p:spPr bwMode="auto">
          <a:xfrm rot="5400000">
            <a:off x="7185819" y="4687094"/>
            <a:ext cx="339725" cy="195263"/>
          </a:xfrm>
          <a:prstGeom prst="triangle">
            <a:avLst>
              <a:gd name="adj" fmla="val 50000"/>
            </a:avLst>
          </a:pr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59" name="Isosceles Triangle 58"/>
          <p:cNvSpPr>
            <a:spLocks noChangeArrowheads="1"/>
          </p:cNvSpPr>
          <p:nvPr/>
        </p:nvSpPr>
        <p:spPr bwMode="auto">
          <a:xfrm rot="-5400000">
            <a:off x="7537450" y="4716463"/>
            <a:ext cx="323850" cy="342900"/>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grpSp>
        <p:nvGrpSpPr>
          <p:cNvPr id="29732" name="Group 50"/>
          <p:cNvGrpSpPr>
            <a:grpSpLocks/>
          </p:cNvGrpSpPr>
          <p:nvPr/>
        </p:nvGrpSpPr>
        <p:grpSpPr bwMode="auto">
          <a:xfrm>
            <a:off x="942975" y="1651000"/>
            <a:ext cx="2836863" cy="1273175"/>
            <a:chOff x="1728" y="890"/>
            <a:chExt cx="1787" cy="802"/>
          </a:xfrm>
        </p:grpSpPr>
        <p:sp>
          <p:nvSpPr>
            <p:cNvPr id="4" name="Rectangle 3"/>
            <p:cNvSpPr/>
            <p:nvPr/>
          </p:nvSpPr>
          <p:spPr>
            <a:xfrm>
              <a:off x="1728" y="890"/>
              <a:ext cx="1787" cy="4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a:solidFill>
                    <a:srgbClr val="FFFFFF"/>
                  </a:solidFill>
                </a:rPr>
                <a:t>Connector Lock 0 psi</a:t>
              </a:r>
            </a:p>
          </p:txBody>
        </p:sp>
        <p:sp>
          <p:nvSpPr>
            <p:cNvPr id="5" name="Rectangle 4"/>
            <p:cNvSpPr/>
            <p:nvPr/>
          </p:nvSpPr>
          <p:spPr>
            <a:xfrm>
              <a:off x="1728" y="1400"/>
              <a:ext cx="1787" cy="17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Piston</a:t>
              </a:r>
            </a:p>
          </p:txBody>
        </p:sp>
        <p:sp>
          <p:nvSpPr>
            <p:cNvPr id="6" name="Rectangle 5"/>
            <p:cNvSpPr/>
            <p:nvPr/>
          </p:nvSpPr>
          <p:spPr>
            <a:xfrm>
              <a:off x="1728" y="1570"/>
              <a:ext cx="1787" cy="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Unlock</a:t>
              </a:r>
            </a:p>
          </p:txBody>
        </p:sp>
      </p:grpSp>
      <p:sp>
        <p:nvSpPr>
          <p:cNvPr id="29733" name="AutoShape 54"/>
          <p:cNvSpPr>
            <a:spLocks noChangeArrowheads="1"/>
          </p:cNvSpPr>
          <p:nvPr/>
        </p:nvSpPr>
        <p:spPr bwMode="auto">
          <a:xfrm>
            <a:off x="6156325" y="1052513"/>
            <a:ext cx="1511300" cy="1511300"/>
          </a:xfrm>
          <a:prstGeom prst="wedgeRectCallout">
            <a:avLst>
              <a:gd name="adj1" fmla="val -55250"/>
              <a:gd name="adj2" fmla="val 68069"/>
            </a:avLst>
          </a:prstGeom>
          <a:noFill/>
          <a:ln w="9525">
            <a:solidFill>
              <a:schemeClr val="tx1"/>
            </a:solidFill>
            <a:miter lim="800000"/>
            <a:headEnd/>
            <a:tailEnd/>
          </a:ln>
        </p:spPr>
        <p:txBody>
          <a:bodyPr/>
          <a:lstStyle/>
          <a:p>
            <a:pPr algn="ctr"/>
            <a:endParaRPr lang="en-GB">
              <a:latin typeface="Arial" charset="0"/>
            </a:endParaRPr>
          </a:p>
        </p:txBody>
      </p:sp>
      <p:sp>
        <p:nvSpPr>
          <p:cNvPr id="2" name="Oval 12"/>
          <p:cNvSpPr/>
          <p:nvPr/>
        </p:nvSpPr>
        <p:spPr>
          <a:xfrm>
            <a:off x="6443663" y="1268413"/>
            <a:ext cx="936625" cy="9366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p>
        </p:txBody>
      </p:sp>
      <p:cxnSp>
        <p:nvCxnSpPr>
          <p:cNvPr id="3" name="Straight Connector 40"/>
          <p:cNvCxnSpPr>
            <a:cxnSpLocks noChangeShapeType="1"/>
          </p:cNvCxnSpPr>
          <p:nvPr/>
        </p:nvCxnSpPr>
        <p:spPr bwMode="auto">
          <a:xfrm flipH="1">
            <a:off x="6659563" y="1700213"/>
            <a:ext cx="225425" cy="431800"/>
          </a:xfrm>
          <a:prstGeom prst="line">
            <a:avLst/>
          </a:prstGeom>
          <a:noFill/>
          <a:ln w="50800" algn="ctr">
            <a:solidFill>
              <a:schemeClr val="accent2"/>
            </a:solidFill>
            <a:round/>
            <a:headEnd/>
            <a:tailEnd type="triangle" w="med" len="med"/>
          </a:ln>
          <a:effectLst>
            <a:outerShdw dist="20000" dir="5400000" rotWithShape="0">
              <a:srgbClr val="000000">
                <a:alpha val="37999"/>
              </a:srgbClr>
            </a:outerShdw>
          </a:effectLst>
        </p:spPr>
      </p:cxnSp>
      <p:sp>
        <p:nvSpPr>
          <p:cNvPr id="29736" name="Text Box 57"/>
          <p:cNvSpPr txBox="1">
            <a:spLocks noChangeArrowheads="1"/>
          </p:cNvSpPr>
          <p:nvPr/>
        </p:nvSpPr>
        <p:spPr bwMode="auto">
          <a:xfrm>
            <a:off x="6421438" y="2054225"/>
            <a:ext cx="311150" cy="366713"/>
          </a:xfrm>
          <a:prstGeom prst="rect">
            <a:avLst/>
          </a:prstGeom>
          <a:noFill/>
          <a:ln w="9525">
            <a:noFill/>
            <a:miter lim="800000"/>
            <a:headEnd/>
            <a:tailEnd/>
          </a:ln>
        </p:spPr>
        <p:txBody>
          <a:bodyPr wrap="none">
            <a:spAutoFit/>
          </a:bodyPr>
          <a:lstStyle/>
          <a:p>
            <a:r>
              <a:rPr lang="en-GB">
                <a:latin typeface="Arial" charset="0"/>
              </a:rPr>
              <a:t>0</a:t>
            </a:r>
          </a:p>
        </p:txBody>
      </p:sp>
      <p:sp>
        <p:nvSpPr>
          <p:cNvPr id="29737" name="Text Box 58"/>
          <p:cNvSpPr txBox="1">
            <a:spLocks noChangeArrowheads="1"/>
          </p:cNvSpPr>
          <p:nvPr/>
        </p:nvSpPr>
        <p:spPr bwMode="auto">
          <a:xfrm>
            <a:off x="6588125" y="981075"/>
            <a:ext cx="692150" cy="366713"/>
          </a:xfrm>
          <a:prstGeom prst="rect">
            <a:avLst/>
          </a:prstGeom>
          <a:noFill/>
          <a:ln w="9525">
            <a:noFill/>
            <a:miter lim="800000"/>
            <a:headEnd/>
            <a:tailEnd/>
          </a:ln>
        </p:spPr>
        <p:txBody>
          <a:bodyPr wrap="none">
            <a:spAutoFit/>
          </a:bodyPr>
          <a:lstStyle/>
          <a:p>
            <a:r>
              <a:rPr lang="en-GB">
                <a:latin typeface="Arial" charset="0"/>
              </a:rPr>
              <a:t>3500</a:t>
            </a:r>
          </a:p>
        </p:txBody>
      </p:sp>
      <p:sp>
        <p:nvSpPr>
          <p:cNvPr id="29738" name="TextBox 87"/>
          <p:cNvSpPr txBox="1">
            <a:spLocks noChangeArrowheads="1"/>
          </p:cNvSpPr>
          <p:nvPr/>
        </p:nvSpPr>
        <p:spPr bwMode="auto">
          <a:xfrm>
            <a:off x="4572000" y="379413"/>
            <a:ext cx="4459288" cy="457200"/>
          </a:xfrm>
          <a:prstGeom prst="rect">
            <a:avLst/>
          </a:prstGeom>
          <a:noFill/>
          <a:ln w="9525">
            <a:noFill/>
            <a:miter lim="800000"/>
            <a:headEnd/>
            <a:tailEnd/>
          </a:ln>
        </p:spPr>
        <p:txBody>
          <a:bodyPr>
            <a:spAutoFit/>
          </a:bodyPr>
          <a:lstStyle/>
          <a:p>
            <a:pPr algn="r"/>
            <a:r>
              <a:rPr lang="en-GB" sz="2400">
                <a:solidFill>
                  <a:schemeClr val="bg1"/>
                </a:solidFill>
              </a:rPr>
              <a:t>Actual Operation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49"/>
          <p:cNvSpPr>
            <a:spLocks noChangeShapeType="1"/>
          </p:cNvSpPr>
          <p:nvPr/>
        </p:nvSpPr>
        <p:spPr bwMode="auto">
          <a:xfrm>
            <a:off x="2484438" y="2997200"/>
            <a:ext cx="0" cy="2592388"/>
          </a:xfrm>
          <a:prstGeom prst="line">
            <a:avLst/>
          </a:prstGeom>
          <a:noFill/>
          <a:ln w="31750">
            <a:solidFill>
              <a:srgbClr val="FF9900"/>
            </a:solidFill>
            <a:round/>
            <a:headEnd/>
            <a:tailEnd/>
          </a:ln>
        </p:spPr>
        <p:txBody>
          <a:bodyPr/>
          <a:lstStyle/>
          <a:p>
            <a:endParaRPr lang="en-US"/>
          </a:p>
        </p:txBody>
      </p:sp>
      <p:sp>
        <p:nvSpPr>
          <p:cNvPr id="4" name="Rectangle 3"/>
          <p:cNvSpPr/>
          <p:nvPr/>
        </p:nvSpPr>
        <p:spPr>
          <a:xfrm>
            <a:off x="900113" y="1714500"/>
            <a:ext cx="3095625" cy="274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Connector Lock 0 psi</a:t>
            </a:r>
          </a:p>
        </p:txBody>
      </p:sp>
      <p:sp>
        <p:nvSpPr>
          <p:cNvPr id="5" name="Rectangle 4"/>
          <p:cNvSpPr/>
          <p:nvPr/>
        </p:nvSpPr>
        <p:spPr>
          <a:xfrm>
            <a:off x="900113" y="1989138"/>
            <a:ext cx="3095625" cy="28892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Piston</a:t>
            </a:r>
          </a:p>
        </p:txBody>
      </p:sp>
      <p:sp>
        <p:nvSpPr>
          <p:cNvPr id="6" name="Rectangle 5"/>
          <p:cNvSpPr/>
          <p:nvPr/>
        </p:nvSpPr>
        <p:spPr>
          <a:xfrm>
            <a:off x="900113" y="2276475"/>
            <a:ext cx="3095625" cy="7207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dirty="0"/>
              <a:t>Unlock 3,000psi</a:t>
            </a:r>
          </a:p>
        </p:txBody>
      </p:sp>
      <p:cxnSp>
        <p:nvCxnSpPr>
          <p:cNvPr id="8" name="Straight Connector 7"/>
          <p:cNvCxnSpPr>
            <a:stCxn id="4" idx="0"/>
          </p:cNvCxnSpPr>
          <p:nvPr/>
        </p:nvCxnSpPr>
        <p:spPr>
          <a:xfrm flipV="1">
            <a:off x="2447925" y="1125538"/>
            <a:ext cx="0" cy="57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47925" y="1138238"/>
            <a:ext cx="34925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940425" y="1138238"/>
            <a:ext cx="0" cy="1439862"/>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5724525" y="2613025"/>
            <a:ext cx="431800" cy="5048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p>
        </p:txBody>
      </p:sp>
      <p:cxnSp>
        <p:nvCxnSpPr>
          <p:cNvPr id="20" name="Straight Connector 19"/>
          <p:cNvCxnSpPr>
            <a:stCxn id="36" idx="0"/>
          </p:cNvCxnSpPr>
          <p:nvPr/>
        </p:nvCxnSpPr>
        <p:spPr>
          <a:xfrm flipV="1">
            <a:off x="3817938" y="5530850"/>
            <a:ext cx="1633537" cy="22225"/>
          </a:xfrm>
          <a:prstGeom prst="line">
            <a:avLst/>
          </a:prstGeom>
        </p:spPr>
        <p:style>
          <a:lnRef idx="2">
            <a:schemeClr val="accent6"/>
          </a:lnRef>
          <a:fillRef idx="0">
            <a:schemeClr val="accent6"/>
          </a:fillRef>
          <a:effectRef idx="1">
            <a:schemeClr val="accent6"/>
          </a:effectRef>
          <a:fontRef idx="minor">
            <a:schemeClr val="tx1"/>
          </a:fontRef>
        </p:style>
      </p:cxnSp>
      <p:grpSp>
        <p:nvGrpSpPr>
          <p:cNvPr id="30730" name="Group 32"/>
          <p:cNvGrpSpPr>
            <a:grpSpLocks/>
          </p:cNvGrpSpPr>
          <p:nvPr/>
        </p:nvGrpSpPr>
        <p:grpSpPr bwMode="auto">
          <a:xfrm rot="-5400000">
            <a:off x="5622925" y="3471863"/>
            <a:ext cx="617537" cy="338138"/>
            <a:chOff x="5243500" y="2673896"/>
            <a:chExt cx="937828" cy="348010"/>
          </a:xfrm>
        </p:grpSpPr>
        <p:sp>
          <p:nvSpPr>
            <p:cNvPr id="31" name="Isosceles Triangle 30"/>
            <p:cNvSpPr/>
            <p:nvPr/>
          </p:nvSpPr>
          <p:spPr>
            <a:xfrm rot="5400000">
              <a:off x="5277688" y="2600896"/>
              <a:ext cx="341474" cy="458065"/>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2" name="Isosceles Triangle 31"/>
            <p:cNvSpPr>
              <a:spLocks noChangeArrowheads="1"/>
            </p:cNvSpPr>
            <p:nvPr/>
          </p:nvSpPr>
          <p:spPr bwMode="auto">
            <a:xfrm rot="-5400000">
              <a:off x="5759862" y="2622136"/>
              <a:ext cx="341475" cy="458065"/>
            </a:xfrm>
            <a:prstGeom prst="triangle">
              <a:avLst>
                <a:gd name="adj" fmla="val 50000"/>
              </a:avLst>
            </a:prstGeom>
            <a:solidFill>
              <a:srgbClr val="9BBB59"/>
            </a:solidFill>
            <a:ln w="25400" algn="ctr">
              <a:solidFill>
                <a:srgbClr val="71893F"/>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grpSp>
      <p:grpSp>
        <p:nvGrpSpPr>
          <p:cNvPr id="30731" name="Group 33"/>
          <p:cNvGrpSpPr>
            <a:grpSpLocks/>
          </p:cNvGrpSpPr>
          <p:nvPr/>
        </p:nvGrpSpPr>
        <p:grpSpPr bwMode="auto">
          <a:xfrm>
            <a:off x="3348038" y="5375275"/>
            <a:ext cx="938212" cy="347663"/>
            <a:chOff x="5243500" y="2673896"/>
            <a:chExt cx="937828" cy="348010"/>
          </a:xfrm>
        </p:grpSpPr>
        <p:sp>
          <p:nvSpPr>
            <p:cNvPr id="35" name="Isosceles Triangle 34"/>
            <p:cNvSpPr>
              <a:spLocks noChangeArrowheads="1"/>
            </p:cNvSpPr>
            <p:nvPr/>
          </p:nvSpPr>
          <p:spPr bwMode="auto">
            <a:xfrm rot="5400000">
              <a:off x="5301179" y="2616217"/>
              <a:ext cx="341654" cy="457013"/>
            </a:xfrm>
            <a:prstGeom prst="triangle">
              <a:avLst>
                <a:gd name="adj" fmla="val 50000"/>
              </a:avLst>
            </a:prstGeom>
            <a:solidFill>
              <a:srgbClr val="9BBB59"/>
            </a:solidFill>
            <a:ln w="25400" algn="ctr">
              <a:solidFill>
                <a:srgbClr val="71893F"/>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36" name="Isosceles Triangle 35"/>
            <p:cNvSpPr>
              <a:spLocks noChangeArrowheads="1"/>
            </p:cNvSpPr>
            <p:nvPr/>
          </p:nvSpPr>
          <p:spPr bwMode="auto">
            <a:xfrm rot="-5400000">
              <a:off x="5781994" y="2622573"/>
              <a:ext cx="341654" cy="457013"/>
            </a:xfrm>
            <a:prstGeom prst="triangle">
              <a:avLst>
                <a:gd name="adj" fmla="val 50000"/>
              </a:avLst>
            </a:prstGeom>
            <a:solidFill>
              <a:srgbClr val="9BBB59"/>
            </a:solidFill>
            <a:ln w="25400" algn="ctr">
              <a:solidFill>
                <a:srgbClr val="71893F"/>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grpSp>
      <p:sp>
        <p:nvSpPr>
          <p:cNvPr id="30732" name="TextBox 36"/>
          <p:cNvSpPr txBox="1">
            <a:spLocks noChangeArrowheads="1"/>
          </p:cNvSpPr>
          <p:nvPr/>
        </p:nvSpPr>
        <p:spPr bwMode="auto">
          <a:xfrm>
            <a:off x="4500563" y="6018213"/>
            <a:ext cx="1668462" cy="366712"/>
          </a:xfrm>
          <a:prstGeom prst="rect">
            <a:avLst/>
          </a:prstGeom>
          <a:noFill/>
          <a:ln w="9525">
            <a:noFill/>
            <a:miter lim="800000"/>
            <a:headEnd/>
            <a:tailEnd/>
          </a:ln>
        </p:spPr>
        <p:txBody>
          <a:bodyPr>
            <a:spAutoFit/>
          </a:bodyPr>
          <a:lstStyle/>
          <a:p>
            <a:r>
              <a:rPr lang="en-GB">
                <a:latin typeface="Calibri" pitchFamily="34" charset="0"/>
              </a:rPr>
              <a:t>CUL Open</a:t>
            </a:r>
          </a:p>
        </p:txBody>
      </p:sp>
      <p:sp>
        <p:nvSpPr>
          <p:cNvPr id="30733" name="TextBox 37"/>
          <p:cNvSpPr txBox="1">
            <a:spLocks noChangeArrowheads="1"/>
          </p:cNvSpPr>
          <p:nvPr/>
        </p:nvSpPr>
        <p:spPr bwMode="auto">
          <a:xfrm>
            <a:off x="6169025" y="3773488"/>
            <a:ext cx="1668463" cy="366712"/>
          </a:xfrm>
          <a:prstGeom prst="rect">
            <a:avLst/>
          </a:prstGeom>
          <a:noFill/>
          <a:ln w="9525">
            <a:noFill/>
            <a:miter lim="800000"/>
            <a:headEnd/>
            <a:tailEnd/>
          </a:ln>
        </p:spPr>
        <p:txBody>
          <a:bodyPr>
            <a:spAutoFit/>
          </a:bodyPr>
          <a:lstStyle/>
          <a:p>
            <a:r>
              <a:rPr lang="en-GB">
                <a:latin typeface="Calibri" pitchFamily="34" charset="0"/>
              </a:rPr>
              <a:t>CL Open</a:t>
            </a:r>
          </a:p>
        </p:txBody>
      </p:sp>
      <p:sp>
        <p:nvSpPr>
          <p:cNvPr id="30734" name="TextBox 38"/>
          <p:cNvSpPr txBox="1">
            <a:spLocks noChangeArrowheads="1"/>
          </p:cNvSpPr>
          <p:nvPr/>
        </p:nvSpPr>
        <p:spPr bwMode="auto">
          <a:xfrm>
            <a:off x="6156325" y="2265363"/>
            <a:ext cx="1668463" cy="366712"/>
          </a:xfrm>
          <a:prstGeom prst="rect">
            <a:avLst/>
          </a:prstGeom>
          <a:noFill/>
          <a:ln w="9525">
            <a:noFill/>
            <a:miter lim="800000"/>
            <a:headEnd/>
            <a:tailEnd/>
          </a:ln>
        </p:spPr>
        <p:txBody>
          <a:bodyPr>
            <a:spAutoFit/>
          </a:bodyPr>
          <a:lstStyle/>
          <a:p>
            <a:r>
              <a:rPr lang="en-GB">
                <a:latin typeface="Calibri" pitchFamily="34" charset="0"/>
              </a:rPr>
              <a:t>0psi</a:t>
            </a:r>
          </a:p>
        </p:txBody>
      </p:sp>
      <p:cxnSp>
        <p:nvCxnSpPr>
          <p:cNvPr id="41" name="Straight Connector 40"/>
          <p:cNvCxnSpPr>
            <a:endCxn id="13" idx="3"/>
          </p:cNvCxnSpPr>
          <p:nvPr/>
        </p:nvCxnSpPr>
        <p:spPr>
          <a:xfrm flipH="1">
            <a:off x="5788025" y="2889250"/>
            <a:ext cx="152400" cy="153988"/>
          </a:xfrm>
          <a:prstGeom prst="line">
            <a:avLst/>
          </a:prstGeom>
        </p:spPr>
        <p:style>
          <a:lnRef idx="2">
            <a:schemeClr val="accent2"/>
          </a:lnRef>
          <a:fillRef idx="0">
            <a:schemeClr val="accent2"/>
          </a:fillRef>
          <a:effectRef idx="1">
            <a:schemeClr val="accent2"/>
          </a:effectRef>
          <a:fontRef idx="minor">
            <a:schemeClr val="tx1"/>
          </a:fontRef>
        </p:style>
      </p:cxnSp>
      <p:sp>
        <p:nvSpPr>
          <p:cNvPr id="30736" name="TextBox 56"/>
          <p:cNvSpPr txBox="1">
            <a:spLocks noChangeArrowheads="1"/>
          </p:cNvSpPr>
          <p:nvPr/>
        </p:nvSpPr>
        <p:spPr bwMode="auto">
          <a:xfrm>
            <a:off x="6765925" y="4875213"/>
            <a:ext cx="1668463" cy="366712"/>
          </a:xfrm>
          <a:prstGeom prst="rect">
            <a:avLst/>
          </a:prstGeom>
          <a:noFill/>
          <a:ln w="9525">
            <a:noFill/>
            <a:miter lim="800000"/>
            <a:headEnd/>
            <a:tailEnd/>
          </a:ln>
        </p:spPr>
        <p:txBody>
          <a:bodyPr>
            <a:spAutoFit/>
          </a:bodyPr>
          <a:lstStyle/>
          <a:p>
            <a:r>
              <a:rPr lang="en-GB">
                <a:latin typeface="Calibri" pitchFamily="34" charset="0"/>
              </a:rPr>
              <a:t>3,000psi</a:t>
            </a:r>
          </a:p>
        </p:txBody>
      </p:sp>
      <p:sp>
        <p:nvSpPr>
          <p:cNvPr id="42" name="Rounded Rectangle 41"/>
          <p:cNvSpPr/>
          <p:nvPr/>
        </p:nvSpPr>
        <p:spPr>
          <a:xfrm>
            <a:off x="4995863" y="4603750"/>
            <a:ext cx="1512887" cy="2635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43" name="Oval 42"/>
          <p:cNvSpPr/>
          <p:nvPr/>
        </p:nvSpPr>
        <p:spPr>
          <a:xfrm>
            <a:off x="5211763" y="4451350"/>
            <a:ext cx="131762"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4" name="Oval 43"/>
          <p:cNvSpPr/>
          <p:nvPr/>
        </p:nvSpPr>
        <p:spPr>
          <a:xfrm>
            <a:off x="5572125" y="4443413"/>
            <a:ext cx="130175"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5" name="Oval 44"/>
          <p:cNvSpPr/>
          <p:nvPr/>
        </p:nvSpPr>
        <p:spPr>
          <a:xfrm>
            <a:off x="6049963" y="4443413"/>
            <a:ext cx="131762"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6" name="Oval 45"/>
          <p:cNvSpPr/>
          <p:nvPr/>
        </p:nvSpPr>
        <p:spPr>
          <a:xfrm>
            <a:off x="5224463" y="4881563"/>
            <a:ext cx="131762"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7" name="Oval 46"/>
          <p:cNvSpPr/>
          <p:nvPr/>
        </p:nvSpPr>
        <p:spPr>
          <a:xfrm>
            <a:off x="5583238" y="4875213"/>
            <a:ext cx="131762"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8" name="Oval 47"/>
          <p:cNvSpPr/>
          <p:nvPr/>
        </p:nvSpPr>
        <p:spPr>
          <a:xfrm>
            <a:off x="6062663" y="4875213"/>
            <a:ext cx="131762"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cxnSp>
        <p:nvCxnSpPr>
          <p:cNvPr id="63" name="Straight Connector 62"/>
          <p:cNvCxnSpPr/>
          <p:nvPr/>
        </p:nvCxnSpPr>
        <p:spPr>
          <a:xfrm flipH="1">
            <a:off x="5461000" y="4735513"/>
            <a:ext cx="2968625" cy="22225"/>
          </a:xfrm>
          <a:prstGeom prst="line">
            <a:avLst/>
          </a:prstGeom>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a:xfrm flipH="1">
            <a:off x="5932488" y="4638675"/>
            <a:ext cx="2998787" cy="22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59413" y="4757738"/>
            <a:ext cx="3175" cy="779462"/>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13" idx="4"/>
          </p:cNvCxnSpPr>
          <p:nvPr/>
        </p:nvCxnSpPr>
        <p:spPr>
          <a:xfrm>
            <a:off x="5940425" y="3117850"/>
            <a:ext cx="0" cy="1536700"/>
          </a:xfrm>
          <a:prstGeom prst="line">
            <a:avLst/>
          </a:prstGeom>
        </p:spPr>
        <p:style>
          <a:lnRef idx="2">
            <a:schemeClr val="accent1"/>
          </a:lnRef>
          <a:fillRef idx="0">
            <a:schemeClr val="accent1"/>
          </a:fillRef>
          <a:effectRef idx="1">
            <a:schemeClr val="accent1"/>
          </a:effectRef>
          <a:fontRef idx="minor">
            <a:schemeClr val="tx1"/>
          </a:fontRef>
        </p:style>
      </p:cxnSp>
      <p:sp>
        <p:nvSpPr>
          <p:cNvPr id="30748" name="TextBox 80"/>
          <p:cNvSpPr txBox="1">
            <a:spLocks noChangeArrowheads="1"/>
          </p:cNvSpPr>
          <p:nvPr/>
        </p:nvSpPr>
        <p:spPr bwMode="auto">
          <a:xfrm>
            <a:off x="1547813" y="6361113"/>
            <a:ext cx="4865687" cy="366712"/>
          </a:xfrm>
          <a:prstGeom prst="rect">
            <a:avLst/>
          </a:prstGeom>
          <a:noFill/>
          <a:ln w="9525">
            <a:noFill/>
            <a:miter lim="800000"/>
            <a:headEnd/>
            <a:tailEnd/>
          </a:ln>
        </p:spPr>
        <p:txBody>
          <a:bodyPr>
            <a:spAutoFit/>
          </a:bodyPr>
          <a:lstStyle/>
          <a:p>
            <a:pPr algn="ctr"/>
            <a:r>
              <a:rPr lang="en-GB">
                <a:latin typeface="Calibri" pitchFamily="34" charset="0"/>
              </a:rPr>
              <a:t>Actual</a:t>
            </a:r>
          </a:p>
        </p:txBody>
      </p:sp>
      <p:sp>
        <p:nvSpPr>
          <p:cNvPr id="30749" name="TextBox 39"/>
          <p:cNvSpPr txBox="1">
            <a:spLocks noChangeArrowheads="1"/>
          </p:cNvSpPr>
          <p:nvPr/>
        </p:nvSpPr>
        <p:spPr bwMode="auto">
          <a:xfrm>
            <a:off x="3359150" y="1238250"/>
            <a:ext cx="1668463" cy="366713"/>
          </a:xfrm>
          <a:prstGeom prst="rect">
            <a:avLst/>
          </a:prstGeom>
          <a:noFill/>
          <a:ln w="9525">
            <a:noFill/>
            <a:miter lim="800000"/>
            <a:headEnd/>
            <a:tailEnd/>
          </a:ln>
        </p:spPr>
        <p:txBody>
          <a:bodyPr>
            <a:spAutoFit/>
          </a:bodyPr>
          <a:lstStyle/>
          <a:p>
            <a:r>
              <a:rPr lang="en-GB">
                <a:latin typeface="Calibri" pitchFamily="34" charset="0"/>
              </a:rPr>
              <a:t>0psi</a:t>
            </a:r>
          </a:p>
        </p:txBody>
      </p:sp>
      <p:cxnSp>
        <p:nvCxnSpPr>
          <p:cNvPr id="16" name="Straight Connector 15"/>
          <p:cNvCxnSpPr>
            <a:endCxn id="35" idx="0"/>
          </p:cNvCxnSpPr>
          <p:nvPr/>
        </p:nvCxnSpPr>
        <p:spPr>
          <a:xfrm flipV="1">
            <a:off x="2462213" y="5545138"/>
            <a:ext cx="1357312" cy="14287"/>
          </a:xfrm>
          <a:prstGeom prst="line">
            <a:avLst/>
          </a:prstGeom>
        </p:spPr>
        <p:style>
          <a:lnRef idx="2">
            <a:schemeClr val="accent6"/>
          </a:lnRef>
          <a:fillRef idx="0">
            <a:schemeClr val="accent6"/>
          </a:fillRef>
          <a:effectRef idx="1">
            <a:schemeClr val="accent6"/>
          </a:effectRef>
          <a:fontRef idx="minor">
            <a:schemeClr val="tx1"/>
          </a:fontRef>
        </p:style>
      </p:cxnSp>
      <p:sp>
        <p:nvSpPr>
          <p:cNvPr id="50" name="TextBox 49"/>
          <p:cNvSpPr txBox="1"/>
          <p:nvPr/>
        </p:nvSpPr>
        <p:spPr>
          <a:xfrm>
            <a:off x="4329113" y="5641975"/>
            <a:ext cx="1668462" cy="392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fontAlgn="auto">
              <a:spcBef>
                <a:spcPts val="0"/>
              </a:spcBef>
              <a:spcAft>
                <a:spcPts val="0"/>
              </a:spcAft>
              <a:defRPr/>
            </a:pPr>
            <a:r>
              <a:rPr lang="en-GB" dirty="0"/>
              <a:t>3,000psi</a:t>
            </a:r>
          </a:p>
        </p:txBody>
      </p:sp>
      <p:sp>
        <p:nvSpPr>
          <p:cNvPr id="30752" name="TextBox 50"/>
          <p:cNvSpPr txBox="1">
            <a:spLocks noChangeArrowheads="1"/>
          </p:cNvSpPr>
          <p:nvPr/>
        </p:nvSpPr>
        <p:spPr bwMode="auto">
          <a:xfrm rot="-5400000">
            <a:off x="1906587" y="3863976"/>
            <a:ext cx="1668463" cy="366712"/>
          </a:xfrm>
          <a:prstGeom prst="rect">
            <a:avLst/>
          </a:prstGeom>
          <a:noFill/>
          <a:ln w="9525">
            <a:noFill/>
            <a:miter lim="800000"/>
            <a:headEnd/>
            <a:tailEnd/>
          </a:ln>
        </p:spPr>
        <p:txBody>
          <a:bodyPr>
            <a:spAutoFit/>
          </a:bodyPr>
          <a:lstStyle/>
          <a:p>
            <a:r>
              <a:rPr lang="en-GB">
                <a:latin typeface="Calibri" pitchFamily="34" charset="0"/>
              </a:rPr>
              <a:t>3,000psi</a:t>
            </a:r>
          </a:p>
        </p:txBody>
      </p:sp>
      <p:sp>
        <p:nvSpPr>
          <p:cNvPr id="52" name="Rectangle 51"/>
          <p:cNvSpPr/>
          <p:nvPr/>
        </p:nvSpPr>
        <p:spPr>
          <a:xfrm>
            <a:off x="179388" y="3175000"/>
            <a:ext cx="1943100" cy="2270125"/>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285750" indent="-285750">
              <a:buFont typeface="Arial" charset="0"/>
              <a:buChar char="•"/>
              <a:defRPr/>
            </a:pPr>
            <a:r>
              <a:rPr lang="en-GB" sz="1400">
                <a:solidFill>
                  <a:srgbClr val="000000"/>
                </a:solidFill>
              </a:rPr>
              <a:t>When the CUL v/v was opened the 3,000psi supply pressure was applied to the connector unlock chamber resulting in the connector unlocking releasing the riser</a:t>
            </a:r>
            <a:endParaRPr lang="en-GB" sz="900">
              <a:solidFill>
                <a:srgbClr val="000000"/>
              </a:solidFill>
            </a:endParaRPr>
          </a:p>
        </p:txBody>
      </p:sp>
      <p:sp>
        <p:nvSpPr>
          <p:cNvPr id="7" name="Isosceles Triangle 6"/>
          <p:cNvSpPr>
            <a:spLocks noChangeArrowheads="1"/>
          </p:cNvSpPr>
          <p:nvPr/>
        </p:nvSpPr>
        <p:spPr bwMode="auto">
          <a:xfrm rot="-5400000">
            <a:off x="7998619" y="4607719"/>
            <a:ext cx="369887" cy="301625"/>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3" name="Isosceles Triangle 52"/>
          <p:cNvSpPr>
            <a:spLocks noChangeArrowheads="1"/>
          </p:cNvSpPr>
          <p:nvPr/>
        </p:nvSpPr>
        <p:spPr bwMode="auto">
          <a:xfrm rot="-5400000">
            <a:off x="4962525" y="5402263"/>
            <a:ext cx="369887" cy="300038"/>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4" name="Isosceles Triangle 53"/>
          <p:cNvSpPr>
            <a:spLocks noChangeArrowheads="1"/>
          </p:cNvSpPr>
          <p:nvPr/>
        </p:nvSpPr>
        <p:spPr bwMode="auto">
          <a:xfrm rot="-5400000">
            <a:off x="5690394" y="4618831"/>
            <a:ext cx="368300" cy="300038"/>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5" name="Isosceles Triangle 54"/>
          <p:cNvSpPr>
            <a:spLocks noChangeArrowheads="1"/>
          </p:cNvSpPr>
          <p:nvPr/>
        </p:nvSpPr>
        <p:spPr bwMode="auto">
          <a:xfrm rot="-5400000">
            <a:off x="6575426" y="4603750"/>
            <a:ext cx="368300" cy="301625"/>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6" name="Isosceles Triangle 55"/>
          <p:cNvSpPr>
            <a:spLocks noChangeArrowheads="1"/>
          </p:cNvSpPr>
          <p:nvPr/>
        </p:nvSpPr>
        <p:spPr bwMode="auto">
          <a:xfrm rot="-5400000">
            <a:off x="2597944" y="5415756"/>
            <a:ext cx="368300" cy="300038"/>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8" name="Isosceles Triangle 57"/>
          <p:cNvSpPr/>
          <p:nvPr/>
        </p:nvSpPr>
        <p:spPr>
          <a:xfrm>
            <a:off x="2268538" y="4900613"/>
            <a:ext cx="431800" cy="301625"/>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59" name="Isosceles Triangle 58"/>
          <p:cNvSpPr/>
          <p:nvPr/>
        </p:nvSpPr>
        <p:spPr>
          <a:xfrm>
            <a:off x="2268538" y="3181350"/>
            <a:ext cx="431800" cy="300038"/>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ubtitle 2"/>
          <p:cNvSpPr>
            <a:spLocks noGrp="1"/>
          </p:cNvSpPr>
          <p:nvPr>
            <p:ph type="subTitle" idx="4294967295"/>
          </p:nvPr>
        </p:nvSpPr>
        <p:spPr>
          <a:xfrm>
            <a:off x="323850" y="476250"/>
            <a:ext cx="8424863" cy="5040313"/>
          </a:xfrm>
        </p:spPr>
        <p:txBody>
          <a:bodyPr/>
          <a:lstStyle/>
          <a:p>
            <a:pPr marL="0" indent="0" algn="ctr">
              <a:lnSpc>
                <a:spcPct val="90000"/>
              </a:lnSpc>
              <a:buFont typeface="Arial" charset="0"/>
              <a:buNone/>
            </a:pPr>
            <a:r>
              <a:rPr lang="en-GB" b="1" smtClean="0">
                <a:latin typeface="Polo" pitchFamily="2" charset="0"/>
              </a:rPr>
              <a:t>Causes </a:t>
            </a:r>
          </a:p>
          <a:p>
            <a:pPr marL="0" indent="0" algn="ctr">
              <a:lnSpc>
                <a:spcPct val="90000"/>
              </a:lnSpc>
              <a:buFont typeface="Arial" charset="0"/>
              <a:buNone/>
            </a:pPr>
            <a:r>
              <a:rPr lang="en-GB" u="sng" smtClean="0">
                <a:latin typeface="Polo" pitchFamily="2" charset="0"/>
              </a:rPr>
              <a:t>No formal procedures in place for pressure testing/function verification of hot stab.</a:t>
            </a:r>
          </a:p>
          <a:p>
            <a:pPr marL="0" indent="0">
              <a:lnSpc>
                <a:spcPct val="90000"/>
              </a:lnSpc>
              <a:buFont typeface="Arial" charset="0"/>
              <a:buNone/>
            </a:pPr>
            <a:endParaRPr lang="en-GB" u="sng" smtClean="0">
              <a:latin typeface="Polo" pitchFamily="2" charset="0"/>
            </a:endParaRPr>
          </a:p>
          <a:p>
            <a:pPr marL="0" indent="0">
              <a:lnSpc>
                <a:spcPct val="90000"/>
              </a:lnSpc>
              <a:buFont typeface="Arial" charset="0"/>
              <a:buNone/>
            </a:pPr>
            <a:r>
              <a:rPr lang="en-GB" smtClean="0">
                <a:latin typeface="Polo" pitchFamily="2" charset="0"/>
              </a:rPr>
              <a:t>The pressure testing/function verification of the hot stab, following fitting of the hot stab hoses, was insufficient as it was not possible to identify the flow direction of the feed.  The pressure test conducted only confirmed there was no leak in the system</a:t>
            </a:r>
          </a:p>
          <a:p>
            <a:pPr marL="0" indent="0">
              <a:lnSpc>
                <a:spcPct val="90000"/>
              </a:lnSpc>
              <a:buFont typeface="Arial" charset="0"/>
              <a:buNone/>
            </a:pPr>
            <a:endParaRPr lang="en-GB" smtClean="0">
              <a:latin typeface="Polo" pitchFamily="2" charset="0"/>
            </a:endParaRPr>
          </a:p>
          <a:p>
            <a:pPr marL="0" indent="0">
              <a:lnSpc>
                <a:spcPct val="90000"/>
              </a:lnSpc>
              <a:buFont typeface="Arial" charset="0"/>
              <a:buNone/>
            </a:pP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ubtitle 2"/>
          <p:cNvSpPr>
            <a:spLocks noGrp="1"/>
          </p:cNvSpPr>
          <p:nvPr>
            <p:ph type="subTitle" idx="4294967295"/>
          </p:nvPr>
        </p:nvSpPr>
        <p:spPr>
          <a:xfrm>
            <a:off x="323850" y="476250"/>
            <a:ext cx="8424863" cy="5040313"/>
          </a:xfrm>
        </p:spPr>
        <p:txBody>
          <a:bodyPr/>
          <a:lstStyle/>
          <a:p>
            <a:pPr marL="0" indent="0" algn="ctr">
              <a:buFont typeface="Arial" charset="0"/>
              <a:buNone/>
            </a:pPr>
            <a:r>
              <a:rPr lang="en-GB" b="1" smtClean="0">
                <a:latin typeface="Polo" pitchFamily="2" charset="0"/>
              </a:rPr>
              <a:t>Causes </a:t>
            </a:r>
          </a:p>
          <a:p>
            <a:pPr marL="0" indent="0" algn="ctr">
              <a:buFont typeface="Arial" charset="0"/>
              <a:buNone/>
            </a:pPr>
            <a:r>
              <a:rPr lang="en-GB" u="sng" smtClean="0">
                <a:latin typeface="Polo" pitchFamily="2" charset="0"/>
              </a:rPr>
              <a:t>Procedures had insufficient checks and balances</a:t>
            </a:r>
          </a:p>
          <a:p>
            <a:pPr marL="0" indent="0">
              <a:buFont typeface="Arial" charset="0"/>
              <a:buNone/>
            </a:pPr>
            <a:endParaRPr lang="en-GB" smtClean="0">
              <a:latin typeface="Polo" pitchFamily="2" charset="0"/>
            </a:endParaRPr>
          </a:p>
          <a:p>
            <a:pPr marL="0" indent="0">
              <a:buFont typeface="Arial" charset="0"/>
              <a:buNone/>
            </a:pPr>
            <a:r>
              <a:rPr lang="en-GB" smtClean="0">
                <a:latin typeface="Polo" pitchFamily="2" charset="0"/>
              </a:rPr>
              <a:t>The ROV operator had no means of monitoring feed pressure within the ROV hot stab system at any stage of the operation</a:t>
            </a:r>
          </a:p>
          <a:p>
            <a:pPr marL="0" indent="0">
              <a:buFont typeface="Arial" charset="0"/>
              <a:buNone/>
            </a:pPr>
            <a:endParaRPr lang="en-GB" smtClean="0">
              <a:latin typeface="Polo"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ubtitle 2"/>
          <p:cNvSpPr>
            <a:spLocks noGrp="1"/>
          </p:cNvSpPr>
          <p:nvPr>
            <p:ph type="subTitle" idx="4294967295"/>
          </p:nvPr>
        </p:nvSpPr>
        <p:spPr>
          <a:xfrm>
            <a:off x="323850" y="476250"/>
            <a:ext cx="8424863" cy="5040313"/>
          </a:xfrm>
        </p:spPr>
        <p:txBody>
          <a:bodyPr/>
          <a:lstStyle/>
          <a:p>
            <a:pPr marL="0" indent="0" algn="ctr">
              <a:lnSpc>
                <a:spcPct val="90000"/>
              </a:lnSpc>
              <a:buFont typeface="Arial" charset="0"/>
              <a:buNone/>
            </a:pPr>
            <a:r>
              <a:rPr lang="en-GB" sz="2800" b="1" smtClean="0">
                <a:latin typeface="Polo" pitchFamily="2" charset="0"/>
              </a:rPr>
              <a:t>Remedial actions</a:t>
            </a:r>
          </a:p>
          <a:p>
            <a:pPr marL="0" indent="0" algn="ctr">
              <a:lnSpc>
                <a:spcPct val="90000"/>
              </a:lnSpc>
              <a:buFont typeface="Arial" charset="0"/>
              <a:buNone/>
            </a:pPr>
            <a:endParaRPr lang="en-GB" sz="2800" b="1" smtClean="0">
              <a:latin typeface="Polo" pitchFamily="2" charset="0"/>
            </a:endParaRPr>
          </a:p>
          <a:p>
            <a:pPr marL="0" indent="0">
              <a:lnSpc>
                <a:spcPct val="90000"/>
              </a:lnSpc>
              <a:buFont typeface="Arial" charset="0"/>
              <a:buNone/>
            </a:pPr>
            <a:r>
              <a:rPr lang="en-GB" sz="2800" smtClean="0">
                <a:latin typeface="Polo" pitchFamily="2" charset="0"/>
              </a:rPr>
              <a:t>Reduce HP riser pressure requirement to 1,500 psi – to accommodate potential thermal expansion - agreed with riser supplier and connector manufacturer </a:t>
            </a:r>
          </a:p>
          <a:p>
            <a:pPr marL="0" indent="0">
              <a:lnSpc>
                <a:spcPct val="90000"/>
              </a:lnSpc>
              <a:buFont typeface="Arial" charset="0"/>
              <a:buNone/>
            </a:pPr>
            <a:endParaRPr lang="en-GB" sz="2800" smtClean="0">
              <a:latin typeface="Polo" pitchFamily="2" charset="0"/>
            </a:endParaRPr>
          </a:p>
          <a:p>
            <a:pPr marL="0" indent="0">
              <a:lnSpc>
                <a:spcPct val="90000"/>
              </a:lnSpc>
              <a:buFont typeface="Arial" charset="0"/>
              <a:buNone/>
            </a:pPr>
            <a:r>
              <a:rPr lang="en-GB" sz="2800" smtClean="0">
                <a:latin typeface="Polo" pitchFamily="2" charset="0"/>
              </a:rPr>
              <a:t>Ensure testing protocol for verifying the flow of fluid feed from hot stab is in place</a:t>
            </a:r>
          </a:p>
          <a:p>
            <a:pPr marL="0" indent="0">
              <a:lnSpc>
                <a:spcPct val="90000"/>
              </a:lnSpc>
              <a:buFont typeface="Arial" charset="0"/>
              <a:buNone/>
            </a:pPr>
            <a:r>
              <a:rPr lang="en-GB" sz="2800" smtClean="0">
                <a:latin typeface="Polo" pitchFamily="2" charset="0"/>
              </a:rPr>
              <a:t> </a:t>
            </a:r>
          </a:p>
          <a:p>
            <a:pPr marL="0" indent="0">
              <a:lnSpc>
                <a:spcPct val="90000"/>
              </a:lnSpc>
              <a:buFont typeface="Arial" charset="0"/>
              <a:buNone/>
            </a:pPr>
            <a:r>
              <a:rPr lang="en-GB" sz="2800" smtClean="0">
                <a:latin typeface="Polo" pitchFamily="2" charset="0"/>
              </a:rPr>
              <a:t>Ensure ROV operator is able to monitor pressure within hot stab system at all times</a:t>
            </a:r>
          </a:p>
          <a:p>
            <a:pPr marL="0" indent="0">
              <a:lnSpc>
                <a:spcPct val="90000"/>
              </a:lnSpc>
              <a:buFont typeface="Arial" charset="0"/>
              <a:buNone/>
            </a:pPr>
            <a:endParaRPr lang="en-GB" sz="2800" smtClean="0">
              <a:latin typeface="Polo"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ubtitle 2"/>
          <p:cNvSpPr>
            <a:spLocks noGrp="1"/>
          </p:cNvSpPr>
          <p:nvPr>
            <p:ph type="subTitle" idx="4294967295"/>
          </p:nvPr>
        </p:nvSpPr>
        <p:spPr>
          <a:xfrm>
            <a:off x="323850" y="1268413"/>
            <a:ext cx="8424863" cy="5040312"/>
          </a:xfrm>
        </p:spPr>
        <p:txBody>
          <a:bodyPr/>
          <a:lstStyle/>
          <a:p>
            <a:pPr marL="0" indent="0" algn="ctr">
              <a:buFont typeface="Arial" charset="0"/>
              <a:buNone/>
            </a:pPr>
            <a:r>
              <a:rPr lang="en-GB" smtClean="0">
                <a:latin typeface="Polo" pitchFamily="2" charset="0"/>
              </a:rPr>
              <a:t>For further information please contact:</a:t>
            </a:r>
          </a:p>
          <a:p>
            <a:pPr marL="0" indent="0" algn="ctr">
              <a:buFont typeface="Arial" charset="0"/>
              <a:buNone/>
            </a:pPr>
            <a:endParaRPr lang="en-GB" smtClean="0">
              <a:latin typeface="Polo" pitchFamily="2" charset="0"/>
            </a:endParaRPr>
          </a:p>
          <a:p>
            <a:pPr marL="0" indent="0" algn="ctr">
              <a:buFont typeface="Arial" charset="0"/>
              <a:buNone/>
            </a:pPr>
            <a:r>
              <a:rPr lang="en-GB" smtClean="0">
                <a:latin typeface="Polo" pitchFamily="2" charset="0"/>
              </a:rPr>
              <a:t>Barry.Fraser@eon-ruhrgas.co.uk</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idx="4294967295"/>
          </p:nvPr>
        </p:nvSpPr>
        <p:spPr>
          <a:xfrm>
            <a:off x="685800" y="1412875"/>
            <a:ext cx="7772400" cy="1470025"/>
          </a:xfrm>
        </p:spPr>
        <p:txBody>
          <a:bodyPr/>
          <a:lstStyle/>
          <a:p>
            <a:pPr eaLnBrk="1" hangingPunct="1"/>
            <a:r>
              <a:rPr lang="en-GB" sz="2400" b="1" smtClean="0">
                <a:latin typeface="Polo" pitchFamily="2" charset="0"/>
              </a:rPr>
              <a:t>HP Riser Disconnect Process Flow</a:t>
            </a:r>
          </a:p>
        </p:txBody>
      </p:sp>
      <p:sp>
        <p:nvSpPr>
          <p:cNvPr id="3" name="Subtitle 2"/>
          <p:cNvSpPr>
            <a:spLocks noGrp="1"/>
          </p:cNvSpPr>
          <p:nvPr>
            <p:ph type="subTitle" idx="4294967295"/>
          </p:nvPr>
        </p:nvSpPr>
        <p:spPr>
          <a:xfrm>
            <a:off x="1371600" y="3168650"/>
            <a:ext cx="6400800" cy="1752600"/>
          </a:xfrm>
        </p:spPr>
        <p:txBody>
          <a:bodyPr rtlCol="0">
            <a:normAutofit/>
          </a:bodyPr>
          <a:lstStyle/>
          <a:p>
            <a:pPr marL="0" indent="0" algn="ctr" eaLnBrk="1" fontAlgn="auto" hangingPunct="1">
              <a:spcAft>
                <a:spcPts val="0"/>
              </a:spcAft>
              <a:buFont typeface="Arial" pitchFamily="34" charset="0"/>
              <a:buNone/>
              <a:defRPr/>
            </a:pPr>
            <a:r>
              <a:rPr lang="en-GB" dirty="0">
                <a:solidFill>
                  <a:schemeClr val="tx1">
                    <a:tint val="75000"/>
                  </a:schemeClr>
                </a:solidFill>
              </a:rPr>
              <a:t>Plan to reduce the 3,500psi to </a:t>
            </a:r>
            <a:r>
              <a:rPr lang="en-GB" dirty="0" smtClean="0">
                <a:solidFill>
                  <a:schemeClr val="tx1">
                    <a:tint val="75000"/>
                  </a:schemeClr>
                </a:solidFill>
              </a:rPr>
              <a:t>3,000psi via hot stab</a:t>
            </a:r>
            <a:endParaRPr lang="en-GB" dirty="0">
              <a:solidFill>
                <a:schemeClr val="tx1">
                  <a:tint val="75000"/>
                </a:schemeClr>
              </a:solidFill>
            </a:endParaRPr>
          </a:p>
          <a:p>
            <a:pPr marL="0" indent="0" algn="ctr" eaLnBrk="1" fontAlgn="auto" hangingPunct="1">
              <a:spcAft>
                <a:spcPts val="0"/>
              </a:spcAft>
              <a:buFont typeface="Arial" pitchFamily="34" charset="0"/>
              <a:buNone/>
              <a:defRPr/>
            </a:pPr>
            <a:endParaRPr lang="en-GB" dirty="0">
              <a:solidFill>
                <a:schemeClr val="tx1">
                  <a:tint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ubtitle 2"/>
          <p:cNvSpPr>
            <a:spLocks noGrp="1"/>
          </p:cNvSpPr>
          <p:nvPr>
            <p:ph type="subTitle" idx="4294967295"/>
          </p:nvPr>
        </p:nvSpPr>
        <p:spPr>
          <a:xfrm>
            <a:off x="323850" y="333375"/>
            <a:ext cx="8424863" cy="5975350"/>
          </a:xfrm>
        </p:spPr>
        <p:txBody>
          <a:bodyPr/>
          <a:lstStyle/>
          <a:p>
            <a:pPr marL="0" indent="0" algn="just">
              <a:lnSpc>
                <a:spcPct val="80000"/>
              </a:lnSpc>
              <a:buFont typeface="Arial" charset="0"/>
              <a:buNone/>
            </a:pPr>
            <a:r>
              <a:rPr lang="en-GB" sz="2400" u="sng" smtClean="0">
                <a:latin typeface="Polo" pitchFamily="2" charset="0"/>
              </a:rPr>
              <a:t>Background</a:t>
            </a:r>
          </a:p>
          <a:p>
            <a:pPr marL="0" indent="0" algn="just">
              <a:lnSpc>
                <a:spcPct val="80000"/>
              </a:lnSpc>
              <a:buFont typeface="Arial" charset="0"/>
              <a:buNone/>
            </a:pPr>
            <a:endParaRPr lang="en-GB" sz="2400" u="sng" smtClean="0">
              <a:latin typeface="Polo" pitchFamily="2" charset="0"/>
            </a:endParaRPr>
          </a:p>
          <a:p>
            <a:pPr marL="0" indent="0" algn="just">
              <a:lnSpc>
                <a:spcPct val="80000"/>
              </a:lnSpc>
              <a:buFont typeface="Arial" charset="0"/>
              <a:buNone/>
            </a:pPr>
            <a:r>
              <a:rPr lang="en-GB" sz="2400" smtClean="0">
                <a:latin typeface="Polo" pitchFamily="2" charset="0"/>
              </a:rPr>
              <a:t>Drilling operations were progressing on a subsea development in the CNS utilising a JU and surface stack with a flanged HP riser and a H4 wellhead connector</a:t>
            </a:r>
          </a:p>
          <a:p>
            <a:pPr marL="0" indent="0" algn="just">
              <a:lnSpc>
                <a:spcPct val="80000"/>
              </a:lnSpc>
              <a:buFont typeface="Arial" charset="0"/>
              <a:buNone/>
            </a:pPr>
            <a:endParaRPr lang="en-GB" sz="2400" smtClean="0">
              <a:latin typeface="Polo" pitchFamily="2" charset="0"/>
            </a:endParaRPr>
          </a:p>
          <a:p>
            <a:pPr marL="0" indent="0" algn="just">
              <a:lnSpc>
                <a:spcPct val="80000"/>
              </a:lnSpc>
              <a:buFont typeface="Arial" charset="0"/>
              <a:buNone/>
            </a:pPr>
            <a:r>
              <a:rPr lang="en-GB" sz="2400" smtClean="0">
                <a:latin typeface="Polo" pitchFamily="2" charset="0"/>
              </a:rPr>
              <a:t>Operating parameters stipulated (by supplier) that +/- 3000 psi must be locked in and maintained in the H4 connector</a:t>
            </a:r>
          </a:p>
          <a:p>
            <a:pPr marL="0" indent="0" algn="just">
              <a:lnSpc>
                <a:spcPct val="80000"/>
              </a:lnSpc>
              <a:buFont typeface="Arial" charset="0"/>
              <a:buNone/>
            </a:pPr>
            <a:endParaRPr lang="en-GB" sz="2400" smtClean="0">
              <a:latin typeface="Polo" pitchFamily="2" charset="0"/>
            </a:endParaRPr>
          </a:p>
          <a:p>
            <a:pPr marL="0" indent="0" algn="just">
              <a:lnSpc>
                <a:spcPct val="80000"/>
              </a:lnSpc>
              <a:buFont typeface="Arial" charset="0"/>
              <a:buNone/>
            </a:pPr>
            <a:r>
              <a:rPr lang="en-GB" sz="2400" smtClean="0">
                <a:latin typeface="Polo" pitchFamily="2" charset="0"/>
              </a:rPr>
              <a:t>Thermal expansion caused this pressure to increase</a:t>
            </a:r>
          </a:p>
          <a:p>
            <a:pPr marL="0" indent="0" algn="just">
              <a:lnSpc>
                <a:spcPct val="80000"/>
              </a:lnSpc>
              <a:buFont typeface="Arial" charset="0"/>
              <a:buNone/>
            </a:pPr>
            <a:endParaRPr lang="en-GB" sz="2400" smtClean="0">
              <a:latin typeface="Polo" pitchFamily="2" charset="0"/>
            </a:endParaRPr>
          </a:p>
          <a:p>
            <a:pPr marL="0" indent="0" algn="just">
              <a:lnSpc>
                <a:spcPct val="80000"/>
              </a:lnSpc>
              <a:buFont typeface="Arial" charset="0"/>
              <a:buNone/>
            </a:pPr>
            <a:r>
              <a:rPr lang="en-GB" sz="2400" smtClean="0">
                <a:latin typeface="Polo" pitchFamily="2" charset="0"/>
              </a:rPr>
              <a:t>Decision made to reduce the pressure in the lock chamber of the H4 back to +/- 3000 psi</a:t>
            </a:r>
          </a:p>
          <a:p>
            <a:pPr marL="0" indent="0" algn="just">
              <a:lnSpc>
                <a:spcPct val="80000"/>
              </a:lnSpc>
              <a:buFont typeface="Arial" charset="0"/>
              <a:buNone/>
            </a:pPr>
            <a:endParaRPr lang="en-GB" sz="2400" smtClean="0">
              <a:latin typeface="Polo" pitchFamily="2" charset="0"/>
            </a:endParaRPr>
          </a:p>
          <a:p>
            <a:pPr marL="0" indent="0" algn="just">
              <a:lnSpc>
                <a:spcPct val="80000"/>
              </a:lnSpc>
              <a:buFont typeface="Arial" charset="0"/>
              <a:buNone/>
            </a:pPr>
            <a:r>
              <a:rPr lang="en-GB" sz="2400" smtClean="0">
                <a:latin typeface="Polo" pitchFamily="2" charset="0"/>
              </a:rPr>
              <a:t>Connector would remain locked even with zero pressure in the lock chamber</a:t>
            </a:r>
          </a:p>
          <a:p>
            <a:pPr marL="0" indent="0" algn="just">
              <a:lnSpc>
                <a:spcPct val="80000"/>
              </a:lnSpc>
              <a:buFont typeface="Arial" charset="0"/>
              <a:buNone/>
            </a:pPr>
            <a:endParaRPr lang="en-GB" sz="2400" smtClean="0">
              <a:latin typeface="Polo"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2"/>
          <p:cNvSpPr>
            <a:spLocks noGrp="1"/>
          </p:cNvSpPr>
          <p:nvPr>
            <p:ph type="subTitle" idx="4294967295"/>
          </p:nvPr>
        </p:nvSpPr>
        <p:spPr>
          <a:xfrm>
            <a:off x="323850" y="549275"/>
            <a:ext cx="8424863" cy="5759450"/>
          </a:xfrm>
        </p:spPr>
        <p:txBody>
          <a:bodyPr/>
          <a:lstStyle/>
          <a:p>
            <a:pPr marL="0" indent="0" algn="just">
              <a:lnSpc>
                <a:spcPct val="80000"/>
              </a:lnSpc>
              <a:buFont typeface="Arial" charset="0"/>
              <a:buNone/>
            </a:pPr>
            <a:r>
              <a:rPr lang="en-GB" sz="2000" u="sng" smtClean="0">
                <a:latin typeface="Polo" pitchFamily="2" charset="0"/>
              </a:rPr>
              <a:t>Operation</a:t>
            </a:r>
          </a:p>
          <a:p>
            <a:pPr marL="0" indent="0" algn="just">
              <a:lnSpc>
                <a:spcPct val="80000"/>
              </a:lnSpc>
              <a:buFont typeface="Arial" charset="0"/>
              <a:buNone/>
            </a:pPr>
            <a:endParaRPr lang="en-GB" sz="2000" u="sng" smtClean="0">
              <a:latin typeface="Polo" pitchFamily="2" charset="0"/>
            </a:endParaRPr>
          </a:p>
          <a:p>
            <a:pPr marL="0" indent="0" algn="just">
              <a:lnSpc>
                <a:spcPct val="80000"/>
              </a:lnSpc>
              <a:buFont typeface="Arial" charset="0"/>
              <a:buNone/>
            </a:pPr>
            <a:r>
              <a:rPr lang="en-GB" sz="2000" smtClean="0">
                <a:latin typeface="Polo" pitchFamily="2" charset="0"/>
              </a:rPr>
              <a:t>Due to raised pressure in lock chamber of a HP Riser connector, ROV was fitted with a hot stab and deployed. </a:t>
            </a:r>
          </a:p>
          <a:p>
            <a:pPr marL="0" indent="0" algn="just">
              <a:lnSpc>
                <a:spcPct val="80000"/>
              </a:lnSpc>
              <a:buFont typeface="Arial" charset="0"/>
              <a:buNone/>
            </a:pPr>
            <a:endParaRPr lang="en-GB" sz="2000" smtClean="0">
              <a:latin typeface="Polo" pitchFamily="2" charset="0"/>
            </a:endParaRPr>
          </a:p>
          <a:p>
            <a:pPr marL="0" indent="0" algn="just">
              <a:lnSpc>
                <a:spcPct val="80000"/>
              </a:lnSpc>
              <a:buFont typeface="Arial" charset="0"/>
              <a:buNone/>
            </a:pPr>
            <a:r>
              <a:rPr lang="en-GB" sz="2000" smtClean="0">
                <a:latin typeface="Polo" pitchFamily="2" charset="0"/>
              </a:rPr>
              <a:t>The intention was to open the connector lock (CL) chamber isolation valve and equalize/reduce the pressure in the connector lock chamber to 3,000psi.  Once the hot stab was installed into the ROV panel the ROV operator turned the CL valve to bypass mode, it was at this point the pressure showing in the CL chamber immediately dropped from 3,500psi to zero.</a:t>
            </a:r>
          </a:p>
          <a:p>
            <a:pPr marL="0" indent="0" algn="just">
              <a:lnSpc>
                <a:spcPct val="80000"/>
              </a:lnSpc>
              <a:buFont typeface="Arial" charset="0"/>
              <a:buNone/>
            </a:pPr>
            <a:endParaRPr lang="en-GB" sz="2000" smtClean="0">
              <a:latin typeface="Polo" pitchFamily="2" charset="0"/>
            </a:endParaRPr>
          </a:p>
          <a:p>
            <a:pPr marL="0" indent="0" algn="just">
              <a:lnSpc>
                <a:spcPct val="80000"/>
              </a:lnSpc>
              <a:buFont typeface="Arial" charset="0"/>
              <a:buNone/>
            </a:pPr>
            <a:r>
              <a:rPr lang="en-GB" sz="2000" smtClean="0">
                <a:latin typeface="Polo" pitchFamily="2" charset="0"/>
              </a:rPr>
              <a:t>The ROV then operated the Connector Unlock Valve (CUL) in line with the supplier’s procedure to verifiy there was no trapped pressure in the unlock chamber. As the CUL valve was moved from Normal mode to bypass mode the riser unlocked.  </a:t>
            </a:r>
          </a:p>
          <a:p>
            <a:pPr marL="0" indent="0" algn="just">
              <a:lnSpc>
                <a:spcPct val="80000"/>
              </a:lnSpc>
              <a:buFont typeface="Arial" charset="0"/>
              <a:buNone/>
            </a:pPr>
            <a:endParaRPr lang="en-GB" sz="2000" smtClean="0">
              <a:latin typeface="Polo" pitchFamily="2" charset="0"/>
            </a:endParaRPr>
          </a:p>
          <a:p>
            <a:pPr marL="0" indent="0" algn="just">
              <a:lnSpc>
                <a:spcPct val="80000"/>
              </a:lnSpc>
              <a:buFont typeface="Arial" charset="0"/>
              <a:buNone/>
            </a:pPr>
            <a:r>
              <a:rPr lang="en-GB" sz="2000" smtClean="0">
                <a:latin typeface="Polo" pitchFamily="2" charset="0"/>
              </a:rPr>
              <a:t>No discharge was noted from the riser.</a:t>
            </a:r>
          </a:p>
          <a:p>
            <a:pPr marL="0" indent="0" algn="just">
              <a:lnSpc>
                <a:spcPct val="80000"/>
              </a:lnSpc>
              <a:buFont typeface="Arial" charset="0"/>
              <a:buNone/>
            </a:pPr>
            <a:endParaRPr lang="en-GB" sz="2000" smtClean="0">
              <a:latin typeface="Polo" pitchFamily="2" charset="0"/>
            </a:endParaRPr>
          </a:p>
          <a:p>
            <a:pPr marL="0" indent="0" algn="just">
              <a:lnSpc>
                <a:spcPct val="80000"/>
              </a:lnSpc>
              <a:buFont typeface="Arial" charset="0"/>
              <a:buNone/>
            </a:pPr>
            <a:r>
              <a:rPr lang="en-GB" sz="2000" smtClean="0">
                <a:latin typeface="Polo" pitchFamily="2" charset="0"/>
              </a:rPr>
              <a:t>The ROV was recovered to surface where upon inspection it was found that the hot stab pressure supply hose had been plumbed up incorrectly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idx="4294967295"/>
          </p:nvPr>
        </p:nvSpPr>
        <p:spPr>
          <a:xfrm>
            <a:off x="685800" y="1412875"/>
            <a:ext cx="7772400" cy="1470025"/>
          </a:xfrm>
        </p:spPr>
        <p:txBody>
          <a:bodyPr/>
          <a:lstStyle/>
          <a:p>
            <a:pPr eaLnBrk="1" hangingPunct="1"/>
            <a:r>
              <a:rPr lang="en-GB" smtClean="0"/>
              <a:t>Planned Event</a:t>
            </a:r>
          </a:p>
        </p:txBody>
      </p:sp>
      <p:sp>
        <p:nvSpPr>
          <p:cNvPr id="3" name="Subtitle 2"/>
          <p:cNvSpPr>
            <a:spLocks noGrp="1"/>
          </p:cNvSpPr>
          <p:nvPr>
            <p:ph type="subTitle" idx="4294967295"/>
          </p:nvPr>
        </p:nvSpPr>
        <p:spPr>
          <a:xfrm>
            <a:off x="1371600" y="3168650"/>
            <a:ext cx="6400800" cy="1752600"/>
          </a:xfrm>
        </p:spPr>
        <p:txBody>
          <a:bodyPr rtlCol="0">
            <a:normAutofit/>
          </a:bodyPr>
          <a:lstStyle/>
          <a:p>
            <a:pPr marL="0" indent="0" algn="ctr" eaLnBrk="1" fontAlgn="auto" hangingPunct="1">
              <a:spcAft>
                <a:spcPts val="0"/>
              </a:spcAft>
              <a:buFont typeface="Arial" pitchFamily="34" charset="0"/>
              <a:buNone/>
              <a:defRPr/>
            </a:pPr>
            <a:r>
              <a:rPr lang="en-GB" dirty="0">
                <a:solidFill>
                  <a:schemeClr val="tx1">
                    <a:tint val="75000"/>
                  </a:schemeClr>
                </a:solidFill>
              </a:rPr>
              <a:t>Plan to reduce the 3,500psi to </a:t>
            </a:r>
            <a:r>
              <a:rPr lang="en-GB" dirty="0" smtClean="0">
                <a:solidFill>
                  <a:schemeClr val="tx1">
                    <a:tint val="75000"/>
                  </a:schemeClr>
                </a:solidFill>
              </a:rPr>
              <a:t>3,000psi via hot stab</a:t>
            </a:r>
            <a:endParaRPr lang="en-GB" dirty="0">
              <a:solidFill>
                <a:schemeClr val="tx1">
                  <a:tint val="75000"/>
                </a:schemeClr>
              </a:solidFill>
            </a:endParaRPr>
          </a:p>
          <a:p>
            <a:pPr marL="0" indent="0" algn="ctr" eaLnBrk="1" fontAlgn="auto" hangingPunct="1">
              <a:spcAft>
                <a:spcPts val="0"/>
              </a:spcAft>
              <a:buFont typeface="Arial" pitchFamily="34" charset="0"/>
              <a:buNone/>
              <a:defRPr/>
            </a:pPr>
            <a:endParaRPr lang="en-GB" dirty="0">
              <a:solidFill>
                <a:schemeClr val="tx1">
                  <a:tint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457200" y="274638"/>
            <a:ext cx="8229600" cy="561975"/>
          </a:xfrm>
        </p:spPr>
        <p:txBody>
          <a:bodyPr/>
          <a:lstStyle/>
          <a:p>
            <a:r>
              <a:rPr lang="en-GB" sz="4000" smtClean="0"/>
              <a:t>H4 Connector</a:t>
            </a:r>
          </a:p>
        </p:txBody>
      </p:sp>
      <p:pic>
        <p:nvPicPr>
          <p:cNvPr id="21506" name="Picture 4"/>
          <p:cNvPicPr>
            <a:picLocks noGrp="1" noChangeAspect="1" noChangeArrowheads="1"/>
          </p:cNvPicPr>
          <p:nvPr>
            <p:ph type="body" idx="1"/>
          </p:nvPr>
        </p:nvPicPr>
        <p:blipFill>
          <a:blip r:embed="rId2"/>
          <a:srcRect/>
          <a:stretch>
            <a:fillRect/>
          </a:stretch>
        </p:blipFill>
        <p:spPr>
          <a:xfrm>
            <a:off x="825500" y="765175"/>
            <a:ext cx="7491413" cy="5688013"/>
          </a:xfrm>
        </p:spPr>
      </p:pic>
      <p:sp>
        <p:nvSpPr>
          <p:cNvPr id="21507" name="Line 5"/>
          <p:cNvSpPr>
            <a:spLocks noChangeShapeType="1"/>
          </p:cNvSpPr>
          <p:nvPr/>
        </p:nvSpPr>
        <p:spPr bwMode="auto">
          <a:xfrm flipH="1">
            <a:off x="5940425" y="2276475"/>
            <a:ext cx="1584325" cy="2089150"/>
          </a:xfrm>
          <a:prstGeom prst="line">
            <a:avLst/>
          </a:prstGeom>
          <a:noFill/>
          <a:ln w="28575">
            <a:solidFill>
              <a:srgbClr val="FF0000"/>
            </a:solidFill>
            <a:round/>
            <a:headEnd/>
            <a:tailEnd type="triangle" w="med" len="med"/>
          </a:ln>
        </p:spPr>
        <p:txBody>
          <a:bodyPr/>
          <a:lstStyle/>
          <a:p>
            <a:endParaRPr lang="en-US"/>
          </a:p>
        </p:txBody>
      </p:sp>
      <p:sp>
        <p:nvSpPr>
          <p:cNvPr id="21508" name="Text Box 7"/>
          <p:cNvSpPr txBox="1">
            <a:spLocks noChangeArrowheads="1"/>
          </p:cNvSpPr>
          <p:nvPr/>
        </p:nvSpPr>
        <p:spPr bwMode="auto">
          <a:xfrm>
            <a:off x="7451725" y="1989138"/>
            <a:ext cx="1441450" cy="336550"/>
          </a:xfrm>
          <a:prstGeom prst="rect">
            <a:avLst/>
          </a:prstGeom>
          <a:noFill/>
          <a:ln w="9525">
            <a:noFill/>
            <a:miter lim="800000"/>
            <a:headEnd/>
            <a:tailEnd/>
          </a:ln>
        </p:spPr>
        <p:txBody>
          <a:bodyPr>
            <a:spAutoFit/>
          </a:bodyPr>
          <a:lstStyle/>
          <a:p>
            <a:pPr>
              <a:spcBef>
                <a:spcPct val="50000"/>
              </a:spcBef>
            </a:pPr>
            <a:r>
              <a:rPr lang="en-GB" sz="1600">
                <a:latin typeface="Arial" charset="0"/>
              </a:rPr>
              <a:t>Locking dogs</a:t>
            </a:r>
          </a:p>
        </p:txBody>
      </p:sp>
      <p:sp>
        <p:nvSpPr>
          <p:cNvPr id="21509" name="Line 8"/>
          <p:cNvSpPr>
            <a:spLocks noChangeShapeType="1"/>
          </p:cNvSpPr>
          <p:nvPr/>
        </p:nvSpPr>
        <p:spPr bwMode="auto">
          <a:xfrm flipH="1">
            <a:off x="3203575" y="2276475"/>
            <a:ext cx="4321175" cy="1944688"/>
          </a:xfrm>
          <a:prstGeom prst="line">
            <a:avLst/>
          </a:prstGeom>
          <a:noFill/>
          <a:ln w="28575">
            <a:solidFill>
              <a:srgbClr val="FF0000"/>
            </a:solidFill>
            <a:round/>
            <a:headEnd/>
            <a:tailEnd type="triangle" w="med" len="me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5725" y="1412875"/>
            <a:ext cx="2836863" cy="7921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dirty="0"/>
              <a:t>Connector Lock 3,500</a:t>
            </a:r>
          </a:p>
        </p:txBody>
      </p:sp>
      <p:sp>
        <p:nvSpPr>
          <p:cNvPr id="5" name="Rectangle 4"/>
          <p:cNvSpPr/>
          <p:nvPr/>
        </p:nvSpPr>
        <p:spPr>
          <a:xfrm>
            <a:off x="1355725" y="2222500"/>
            <a:ext cx="2836863" cy="26987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Piston</a:t>
            </a:r>
          </a:p>
        </p:txBody>
      </p:sp>
      <p:sp>
        <p:nvSpPr>
          <p:cNvPr id="6" name="Rectangle 5"/>
          <p:cNvSpPr/>
          <p:nvPr/>
        </p:nvSpPr>
        <p:spPr>
          <a:xfrm>
            <a:off x="1355725" y="2492375"/>
            <a:ext cx="2836863" cy="193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Unlock</a:t>
            </a:r>
          </a:p>
        </p:txBody>
      </p:sp>
      <p:cxnSp>
        <p:nvCxnSpPr>
          <p:cNvPr id="8" name="Straight Connector 7"/>
          <p:cNvCxnSpPr>
            <a:stCxn id="4" idx="0"/>
          </p:cNvCxnSpPr>
          <p:nvPr/>
        </p:nvCxnSpPr>
        <p:spPr>
          <a:xfrm flipV="1">
            <a:off x="2771775" y="981075"/>
            <a:ext cx="3175" cy="4191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2773363" y="1052513"/>
            <a:ext cx="32004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a:off x="5973763" y="1052513"/>
            <a:ext cx="0" cy="1343025"/>
          </a:xfrm>
          <a:prstGeom prst="line">
            <a:avLst/>
          </a:prstGeom>
        </p:spPr>
        <p:style>
          <a:lnRef idx="2">
            <a:schemeClr val="accent6"/>
          </a:lnRef>
          <a:fillRef idx="0">
            <a:schemeClr val="accent6"/>
          </a:fillRef>
          <a:effectRef idx="1">
            <a:schemeClr val="accent6"/>
          </a:effectRef>
          <a:fontRef idx="minor">
            <a:schemeClr val="tx1"/>
          </a:fontRef>
        </p:style>
      </p:cxnSp>
      <p:sp>
        <p:nvSpPr>
          <p:cNvPr id="13" name="Oval 12"/>
          <p:cNvSpPr/>
          <p:nvPr/>
        </p:nvSpPr>
        <p:spPr>
          <a:xfrm>
            <a:off x="5776913" y="2427288"/>
            <a:ext cx="395287" cy="47148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p>
        </p:txBody>
      </p:sp>
      <p:cxnSp>
        <p:nvCxnSpPr>
          <p:cNvPr id="18" name="Straight Connector 17"/>
          <p:cNvCxnSpPr>
            <a:stCxn id="6" idx="2"/>
          </p:cNvCxnSpPr>
          <p:nvPr/>
        </p:nvCxnSpPr>
        <p:spPr>
          <a:xfrm>
            <a:off x="2774950" y="2698750"/>
            <a:ext cx="0" cy="2463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773363" y="5149850"/>
            <a:ext cx="2763837" cy="4763"/>
          </a:xfrm>
          <a:prstGeom prst="line">
            <a:avLst/>
          </a:prstGeom>
        </p:spPr>
        <p:style>
          <a:lnRef idx="2">
            <a:schemeClr val="accent1"/>
          </a:lnRef>
          <a:fillRef idx="0">
            <a:schemeClr val="accent1"/>
          </a:fillRef>
          <a:effectRef idx="1">
            <a:schemeClr val="accent1"/>
          </a:effectRef>
          <a:fontRef idx="minor">
            <a:schemeClr val="tx1"/>
          </a:fontRef>
        </p:style>
      </p:cxnSp>
      <p:grpSp>
        <p:nvGrpSpPr>
          <p:cNvPr id="22538" name="Group 32"/>
          <p:cNvGrpSpPr>
            <a:grpSpLocks/>
          </p:cNvGrpSpPr>
          <p:nvPr/>
        </p:nvGrpSpPr>
        <p:grpSpPr bwMode="auto">
          <a:xfrm>
            <a:off x="5534025" y="3101975"/>
            <a:ext cx="858838" cy="325438"/>
            <a:chOff x="5243500" y="2673896"/>
            <a:chExt cx="937828" cy="348010"/>
          </a:xfrm>
        </p:grpSpPr>
        <p:sp>
          <p:nvSpPr>
            <p:cNvPr id="31" name="Isosceles Triangle 30"/>
            <p:cNvSpPr>
              <a:spLocks noChangeArrowheads="1"/>
            </p:cNvSpPr>
            <p:nvPr/>
          </p:nvSpPr>
          <p:spPr bwMode="auto">
            <a:xfrm rot="5400000">
              <a:off x="5301713" y="2615683"/>
              <a:ext cx="341220" cy="457646"/>
            </a:xfrm>
            <a:prstGeom prst="triangle">
              <a:avLst>
                <a:gd name="adj" fmla="val 50000"/>
              </a:avLst>
            </a:prstGeom>
            <a:solidFill>
              <a:schemeClr val="accent2"/>
            </a:solidFill>
            <a:ln w="25400" algn="ctr">
              <a:solidFill>
                <a:srgbClr val="8C3836"/>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32" name="Isosceles Triangle 31"/>
            <p:cNvSpPr>
              <a:spLocks noChangeArrowheads="1"/>
            </p:cNvSpPr>
            <p:nvPr/>
          </p:nvSpPr>
          <p:spPr bwMode="auto">
            <a:xfrm rot="-5400000">
              <a:off x="5781895" y="2622473"/>
              <a:ext cx="341220" cy="457646"/>
            </a:xfrm>
            <a:prstGeom prst="triangle">
              <a:avLst>
                <a:gd name="adj" fmla="val 50000"/>
              </a:avLst>
            </a:prstGeom>
            <a:solidFill>
              <a:schemeClr val="accent2"/>
            </a:solidFill>
            <a:ln w="25400" algn="ctr">
              <a:solidFill>
                <a:srgbClr val="8C3836"/>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grpSp>
      <p:grpSp>
        <p:nvGrpSpPr>
          <p:cNvPr id="22539" name="Group 33"/>
          <p:cNvGrpSpPr>
            <a:grpSpLocks/>
          </p:cNvGrpSpPr>
          <p:nvPr/>
        </p:nvGrpSpPr>
        <p:grpSpPr bwMode="auto">
          <a:xfrm rot="-5400000">
            <a:off x="3590926" y="5006975"/>
            <a:ext cx="874712" cy="319087"/>
            <a:chOff x="5243500" y="2673896"/>
            <a:chExt cx="937828" cy="348010"/>
          </a:xfrm>
        </p:grpSpPr>
        <p:sp>
          <p:nvSpPr>
            <p:cNvPr id="35" name="Isosceles Triangle 34"/>
            <p:cNvSpPr/>
            <p:nvPr/>
          </p:nvSpPr>
          <p:spPr>
            <a:xfrm rot="5400000">
              <a:off x="5300180" y="2615512"/>
              <a:ext cx="341084" cy="457851"/>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36" name="Isosceles Triangle 35"/>
            <p:cNvSpPr>
              <a:spLocks noChangeArrowheads="1"/>
            </p:cNvSpPr>
            <p:nvPr/>
          </p:nvSpPr>
          <p:spPr bwMode="auto">
            <a:xfrm rot="-5400000">
              <a:off x="5767393" y="2623289"/>
              <a:ext cx="341084" cy="456149"/>
            </a:xfrm>
            <a:prstGeom prst="triangle">
              <a:avLst>
                <a:gd name="adj" fmla="val 50000"/>
              </a:avLst>
            </a:prstGeom>
            <a:solidFill>
              <a:schemeClr val="accent2"/>
            </a:solidFill>
            <a:ln w="25400" algn="ctr">
              <a:solidFill>
                <a:srgbClr val="8C3836"/>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grpSp>
      <p:sp>
        <p:nvSpPr>
          <p:cNvPr id="22540" name="TextBox 36"/>
          <p:cNvSpPr txBox="1">
            <a:spLocks noChangeArrowheads="1"/>
          </p:cNvSpPr>
          <p:nvPr/>
        </p:nvSpPr>
        <p:spPr bwMode="auto">
          <a:xfrm>
            <a:off x="3390900" y="5686425"/>
            <a:ext cx="1528763" cy="366713"/>
          </a:xfrm>
          <a:prstGeom prst="rect">
            <a:avLst/>
          </a:prstGeom>
          <a:noFill/>
          <a:ln w="9525">
            <a:noFill/>
            <a:miter lim="800000"/>
            <a:headEnd/>
            <a:tailEnd/>
          </a:ln>
        </p:spPr>
        <p:txBody>
          <a:bodyPr>
            <a:spAutoFit/>
          </a:bodyPr>
          <a:lstStyle/>
          <a:p>
            <a:r>
              <a:rPr lang="en-GB">
                <a:latin typeface="Calibri" pitchFamily="34" charset="0"/>
              </a:rPr>
              <a:t>CUL Closed</a:t>
            </a:r>
          </a:p>
        </p:txBody>
      </p:sp>
      <p:sp>
        <p:nvSpPr>
          <p:cNvPr id="22541" name="TextBox 37"/>
          <p:cNvSpPr txBox="1">
            <a:spLocks noChangeArrowheads="1"/>
          </p:cNvSpPr>
          <p:nvPr/>
        </p:nvSpPr>
        <p:spPr bwMode="auto">
          <a:xfrm>
            <a:off x="6494463" y="3108325"/>
            <a:ext cx="1530350" cy="366713"/>
          </a:xfrm>
          <a:prstGeom prst="rect">
            <a:avLst/>
          </a:prstGeom>
          <a:noFill/>
          <a:ln w="9525">
            <a:noFill/>
            <a:miter lim="800000"/>
            <a:headEnd/>
            <a:tailEnd/>
          </a:ln>
        </p:spPr>
        <p:txBody>
          <a:bodyPr>
            <a:spAutoFit/>
          </a:bodyPr>
          <a:lstStyle/>
          <a:p>
            <a:r>
              <a:rPr lang="en-GB">
                <a:latin typeface="Calibri" pitchFamily="34" charset="0"/>
              </a:rPr>
              <a:t>CL Closed</a:t>
            </a:r>
          </a:p>
        </p:txBody>
      </p:sp>
      <p:sp>
        <p:nvSpPr>
          <p:cNvPr id="22542" name="TextBox 38"/>
          <p:cNvSpPr txBox="1">
            <a:spLocks noChangeArrowheads="1"/>
          </p:cNvSpPr>
          <p:nvPr/>
        </p:nvSpPr>
        <p:spPr bwMode="auto">
          <a:xfrm>
            <a:off x="6172200" y="2103438"/>
            <a:ext cx="1528763" cy="366712"/>
          </a:xfrm>
          <a:prstGeom prst="rect">
            <a:avLst/>
          </a:prstGeom>
          <a:noFill/>
          <a:ln w="9525">
            <a:noFill/>
            <a:miter lim="800000"/>
            <a:headEnd/>
            <a:tailEnd/>
          </a:ln>
        </p:spPr>
        <p:txBody>
          <a:bodyPr>
            <a:spAutoFit/>
          </a:bodyPr>
          <a:lstStyle/>
          <a:p>
            <a:r>
              <a:rPr lang="en-GB">
                <a:latin typeface="Calibri" pitchFamily="34" charset="0"/>
              </a:rPr>
              <a:t>3,500psi</a:t>
            </a:r>
          </a:p>
        </p:txBody>
      </p:sp>
      <p:cxnSp>
        <p:nvCxnSpPr>
          <p:cNvPr id="41" name="Straight Connector 40"/>
          <p:cNvCxnSpPr>
            <a:endCxn id="13" idx="7"/>
          </p:cNvCxnSpPr>
          <p:nvPr/>
        </p:nvCxnSpPr>
        <p:spPr>
          <a:xfrm flipV="1">
            <a:off x="5975350" y="2495550"/>
            <a:ext cx="139700" cy="193675"/>
          </a:xfrm>
          <a:prstGeom prst="line">
            <a:avLst/>
          </a:prstGeom>
        </p:spPr>
        <p:style>
          <a:lnRef idx="2">
            <a:schemeClr val="accent2"/>
          </a:lnRef>
          <a:fillRef idx="0">
            <a:schemeClr val="accent2"/>
          </a:fillRef>
          <a:effectRef idx="1">
            <a:schemeClr val="accent2"/>
          </a:effectRef>
          <a:fontRef idx="minor">
            <a:schemeClr val="tx1"/>
          </a:fontRef>
        </p:style>
      </p:cxnSp>
      <p:sp>
        <p:nvSpPr>
          <p:cNvPr id="22544" name="TextBox 56"/>
          <p:cNvSpPr txBox="1">
            <a:spLocks noChangeArrowheads="1"/>
          </p:cNvSpPr>
          <p:nvPr/>
        </p:nvSpPr>
        <p:spPr bwMode="auto">
          <a:xfrm>
            <a:off x="7578725" y="3644900"/>
            <a:ext cx="1530350" cy="641350"/>
          </a:xfrm>
          <a:prstGeom prst="rect">
            <a:avLst/>
          </a:prstGeom>
          <a:noFill/>
          <a:ln w="9525">
            <a:noFill/>
            <a:miter lim="800000"/>
            <a:headEnd/>
            <a:tailEnd/>
          </a:ln>
        </p:spPr>
        <p:txBody>
          <a:bodyPr>
            <a:spAutoFit/>
          </a:bodyPr>
          <a:lstStyle/>
          <a:p>
            <a:r>
              <a:rPr lang="en-GB">
                <a:latin typeface="Calibri" pitchFamily="34" charset="0"/>
              </a:rPr>
              <a:t>3,000psi from ROV</a:t>
            </a:r>
          </a:p>
        </p:txBody>
      </p:sp>
      <p:grpSp>
        <p:nvGrpSpPr>
          <p:cNvPr id="22545" name="Group 91"/>
          <p:cNvGrpSpPr>
            <a:grpSpLocks/>
          </p:cNvGrpSpPr>
          <p:nvPr/>
        </p:nvGrpSpPr>
        <p:grpSpPr bwMode="auto">
          <a:xfrm>
            <a:off x="5108575" y="4135438"/>
            <a:ext cx="3606800" cy="550862"/>
            <a:chOff x="4780231" y="3782057"/>
            <a:chExt cx="3935028" cy="590435"/>
          </a:xfrm>
        </p:grpSpPr>
        <p:grpSp>
          <p:nvGrpSpPr>
            <p:cNvPr id="22554" name="Group 90"/>
            <p:cNvGrpSpPr>
              <a:grpSpLocks/>
            </p:cNvGrpSpPr>
            <p:nvPr/>
          </p:nvGrpSpPr>
          <p:grpSpPr bwMode="auto">
            <a:xfrm>
              <a:off x="4780231" y="3782057"/>
              <a:ext cx="1512168" cy="590435"/>
              <a:chOff x="4780231" y="3782057"/>
              <a:chExt cx="1512168" cy="590435"/>
            </a:xfrm>
          </p:grpSpPr>
          <p:sp>
            <p:nvSpPr>
              <p:cNvPr id="42" name="Rounded Rectangle 41"/>
              <p:cNvSpPr/>
              <p:nvPr/>
            </p:nvSpPr>
            <p:spPr>
              <a:xfrm>
                <a:off x="4780231" y="3940300"/>
                <a:ext cx="1512008" cy="26544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43" name="Oval 42"/>
              <p:cNvSpPr/>
              <p:nvPr/>
            </p:nvSpPr>
            <p:spPr>
              <a:xfrm>
                <a:off x="4996727" y="3788863"/>
                <a:ext cx="131629" cy="1514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4" name="Oval 43"/>
              <p:cNvSpPr/>
              <p:nvPr/>
            </p:nvSpPr>
            <p:spPr>
              <a:xfrm>
                <a:off x="5356977" y="3782057"/>
                <a:ext cx="131629" cy="15313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5" name="Oval 44"/>
              <p:cNvSpPr/>
              <p:nvPr/>
            </p:nvSpPr>
            <p:spPr>
              <a:xfrm>
                <a:off x="5852319" y="3782057"/>
                <a:ext cx="131629" cy="15313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6" name="Oval 45"/>
              <p:cNvSpPr/>
              <p:nvPr/>
            </p:nvSpPr>
            <p:spPr>
              <a:xfrm>
                <a:off x="5008851" y="4219353"/>
                <a:ext cx="131629" cy="15313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7" name="Oval 46"/>
              <p:cNvSpPr/>
              <p:nvPr/>
            </p:nvSpPr>
            <p:spPr>
              <a:xfrm>
                <a:off x="5367368" y="4214249"/>
                <a:ext cx="131629" cy="1514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8" name="Oval 47"/>
              <p:cNvSpPr/>
              <p:nvPr/>
            </p:nvSpPr>
            <p:spPr>
              <a:xfrm>
                <a:off x="5847123" y="4205741"/>
                <a:ext cx="131629" cy="15313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grpSp>
        <p:cxnSp>
          <p:nvCxnSpPr>
            <p:cNvPr id="63" name="Straight Connector 62"/>
            <p:cNvCxnSpPr/>
            <p:nvPr/>
          </p:nvCxnSpPr>
          <p:spPr>
            <a:xfrm flipH="1">
              <a:off x="5246131" y="4073020"/>
              <a:ext cx="2966858" cy="238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5717225" y="3976033"/>
              <a:ext cx="2998034" cy="23822"/>
            </a:xfrm>
            <a:prstGeom prst="line">
              <a:avLst/>
            </a:prstGeom>
          </p:spPr>
          <p:style>
            <a:lnRef idx="2">
              <a:schemeClr val="accent2"/>
            </a:lnRef>
            <a:fillRef idx="0">
              <a:schemeClr val="accent2"/>
            </a:fillRef>
            <a:effectRef idx="1">
              <a:schemeClr val="accent2"/>
            </a:effectRef>
            <a:fontRef idx="minor">
              <a:schemeClr val="tx1"/>
            </a:fontRef>
          </p:style>
        </p:cxnSp>
      </p:grpSp>
      <p:cxnSp>
        <p:nvCxnSpPr>
          <p:cNvPr id="22" name="Straight Connector 21"/>
          <p:cNvCxnSpPr/>
          <p:nvPr/>
        </p:nvCxnSpPr>
        <p:spPr>
          <a:xfrm>
            <a:off x="5534025" y="4429125"/>
            <a:ext cx="3175" cy="7254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3" idx="4"/>
            <a:endCxn id="32" idx="0"/>
          </p:cNvCxnSpPr>
          <p:nvPr/>
        </p:nvCxnSpPr>
        <p:spPr>
          <a:xfrm>
            <a:off x="5973763" y="2898775"/>
            <a:ext cx="0" cy="368300"/>
          </a:xfrm>
          <a:prstGeom prst="line">
            <a:avLst/>
          </a:prstGeom>
        </p:spPr>
        <p:style>
          <a:lnRef idx="2">
            <a:schemeClr val="accent6"/>
          </a:lnRef>
          <a:fillRef idx="0">
            <a:schemeClr val="accent6"/>
          </a:fillRef>
          <a:effectRef idx="1">
            <a:schemeClr val="accent6"/>
          </a:effectRef>
          <a:fontRef idx="minor">
            <a:schemeClr val="tx1"/>
          </a:fontRef>
        </p:style>
      </p:cxnSp>
      <p:cxnSp>
        <p:nvCxnSpPr>
          <p:cNvPr id="84" name="Straight Connector 83"/>
          <p:cNvCxnSpPr>
            <a:stCxn id="32" idx="0"/>
          </p:cNvCxnSpPr>
          <p:nvPr/>
        </p:nvCxnSpPr>
        <p:spPr>
          <a:xfrm>
            <a:off x="5962650" y="3268663"/>
            <a:ext cx="4763" cy="1073150"/>
          </a:xfrm>
          <a:prstGeom prst="line">
            <a:avLst/>
          </a:prstGeom>
        </p:spPr>
        <p:style>
          <a:lnRef idx="2">
            <a:schemeClr val="accent2"/>
          </a:lnRef>
          <a:fillRef idx="0">
            <a:schemeClr val="accent2"/>
          </a:fillRef>
          <a:effectRef idx="1">
            <a:schemeClr val="accent2"/>
          </a:effectRef>
          <a:fontRef idx="minor">
            <a:schemeClr val="tx1"/>
          </a:fontRef>
        </p:style>
      </p:cxnSp>
      <p:sp>
        <p:nvSpPr>
          <p:cNvPr id="87" name="Rectangle 86"/>
          <p:cNvSpPr/>
          <p:nvPr/>
        </p:nvSpPr>
        <p:spPr>
          <a:xfrm>
            <a:off x="827088" y="3262313"/>
            <a:ext cx="1781175" cy="1343025"/>
          </a:xfrm>
          <a:prstGeom prst="rect">
            <a:avLst/>
          </a:prstGeom>
        </p:spPr>
        <p:style>
          <a:lnRef idx="1">
            <a:schemeClr val="dk1"/>
          </a:lnRef>
          <a:fillRef idx="2">
            <a:schemeClr val="dk1"/>
          </a:fillRef>
          <a:effectRef idx="1">
            <a:schemeClr val="dk1"/>
          </a:effectRef>
          <a:fontRef idx="minor">
            <a:schemeClr val="dk1"/>
          </a:fontRef>
        </p:style>
        <p:txBody>
          <a:bodyPr/>
          <a:lstStyle/>
          <a:p>
            <a:pPr marL="285750" indent="-285750" fontAlgn="auto">
              <a:spcBef>
                <a:spcPts val="0"/>
              </a:spcBef>
              <a:spcAft>
                <a:spcPts val="0"/>
              </a:spcAft>
              <a:buFont typeface="Arial" pitchFamily="34" charset="0"/>
              <a:buChar char="•"/>
              <a:defRPr/>
            </a:pPr>
            <a:r>
              <a:rPr lang="en-GB" sz="1400" dirty="0"/>
              <a:t>Hot stab inserted into receptacle.</a:t>
            </a:r>
          </a:p>
          <a:p>
            <a:pPr fontAlgn="auto">
              <a:spcBef>
                <a:spcPts val="0"/>
              </a:spcBef>
              <a:spcAft>
                <a:spcPts val="0"/>
              </a:spcAft>
              <a:defRPr/>
            </a:pPr>
            <a:endParaRPr lang="en-GB" sz="1400" dirty="0"/>
          </a:p>
          <a:p>
            <a:pPr marL="285750" indent="-285750" fontAlgn="auto">
              <a:spcBef>
                <a:spcPts val="0"/>
              </a:spcBef>
              <a:spcAft>
                <a:spcPts val="0"/>
              </a:spcAft>
              <a:buFont typeface="Arial" pitchFamily="34" charset="0"/>
              <a:buChar char="•"/>
              <a:defRPr/>
            </a:pPr>
            <a:r>
              <a:rPr lang="en-GB" sz="1400" dirty="0"/>
              <a:t>3000psi present in connector lock line.</a:t>
            </a:r>
          </a:p>
          <a:p>
            <a:pPr fontAlgn="auto">
              <a:spcBef>
                <a:spcPts val="0"/>
              </a:spcBef>
              <a:spcAft>
                <a:spcPts val="0"/>
              </a:spcAft>
              <a:defRPr/>
            </a:pPr>
            <a:endParaRPr lang="en-GB" sz="900" dirty="0"/>
          </a:p>
          <a:p>
            <a:pPr fontAlgn="auto">
              <a:spcBef>
                <a:spcPts val="0"/>
              </a:spcBef>
              <a:spcAft>
                <a:spcPts val="0"/>
              </a:spcAft>
              <a:defRPr/>
            </a:pPr>
            <a:endParaRPr lang="en-GB" sz="900" dirty="0"/>
          </a:p>
        </p:txBody>
      </p:sp>
      <p:sp>
        <p:nvSpPr>
          <p:cNvPr id="56" name="Isosceles Triangle 55"/>
          <p:cNvSpPr>
            <a:spLocks noChangeArrowheads="1"/>
          </p:cNvSpPr>
          <p:nvPr/>
        </p:nvSpPr>
        <p:spPr bwMode="auto">
          <a:xfrm rot="10800000" flipV="1">
            <a:off x="5795963" y="3573463"/>
            <a:ext cx="360362" cy="276225"/>
          </a:xfrm>
          <a:prstGeom prst="triangle">
            <a:avLst>
              <a:gd name="adj" fmla="val 50000"/>
            </a:avLst>
          </a:prstGeom>
          <a:solidFill>
            <a:srgbClr val="FF0000"/>
          </a:solidFill>
          <a:ln w="25400" algn="ctr">
            <a:solidFill>
              <a:srgbClr val="B66D31"/>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2" name="Isosceles Triangle 55"/>
          <p:cNvSpPr>
            <a:spLocks noChangeArrowheads="1"/>
          </p:cNvSpPr>
          <p:nvPr/>
        </p:nvSpPr>
        <p:spPr bwMode="auto">
          <a:xfrm rot="5400000" flipH="1" flipV="1">
            <a:off x="8214520" y="4190206"/>
            <a:ext cx="360362" cy="276225"/>
          </a:xfrm>
          <a:prstGeom prst="triangle">
            <a:avLst>
              <a:gd name="adj" fmla="val 50000"/>
            </a:avLst>
          </a:prstGeom>
          <a:solidFill>
            <a:srgbClr val="FF0000"/>
          </a:solidFill>
          <a:ln w="25400" algn="ctr">
            <a:solidFill>
              <a:srgbClr val="B66D31"/>
            </a:solidFill>
            <a:miter lim="800000"/>
            <a:headEnd/>
            <a:tailEnd/>
          </a:ln>
        </p:spPr>
        <p:txBody>
          <a:bodyPr vert="eaVert" anchor="ctr"/>
          <a:lstStyle/>
          <a:p>
            <a:pPr algn="ctr" fontAlgn="auto">
              <a:spcBef>
                <a:spcPts val="0"/>
              </a:spcBef>
              <a:spcAft>
                <a:spcPts val="0"/>
              </a:spcAft>
              <a:defRPr/>
            </a:pPr>
            <a:endParaRPr lang="en-GB">
              <a:solidFill>
                <a:schemeClr val="lt1"/>
              </a:solidFill>
              <a:latin typeface="+mn-lt"/>
            </a:endParaRPr>
          </a:p>
        </p:txBody>
      </p:sp>
      <p:sp>
        <p:nvSpPr>
          <p:cNvPr id="55" name="Isosceles Triangle 54"/>
          <p:cNvSpPr>
            <a:spLocks noChangeArrowheads="1"/>
          </p:cNvSpPr>
          <p:nvPr/>
        </p:nvSpPr>
        <p:spPr bwMode="auto">
          <a:xfrm rot="10800000">
            <a:off x="5795963" y="1755775"/>
            <a:ext cx="360362" cy="277813"/>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22553" name="TextBox 87"/>
          <p:cNvSpPr txBox="1">
            <a:spLocks noChangeArrowheads="1"/>
          </p:cNvSpPr>
          <p:nvPr/>
        </p:nvSpPr>
        <p:spPr bwMode="auto">
          <a:xfrm>
            <a:off x="4572000" y="379413"/>
            <a:ext cx="4459288" cy="457200"/>
          </a:xfrm>
          <a:prstGeom prst="rect">
            <a:avLst/>
          </a:prstGeom>
          <a:noFill/>
          <a:ln w="9525">
            <a:noFill/>
            <a:miter lim="800000"/>
            <a:headEnd/>
            <a:tailEnd/>
          </a:ln>
        </p:spPr>
        <p:txBody>
          <a:bodyPr>
            <a:spAutoFit/>
          </a:bodyPr>
          <a:lstStyle/>
          <a:p>
            <a:pPr algn="r"/>
            <a:r>
              <a:rPr lang="en-GB" sz="2400">
                <a:solidFill>
                  <a:schemeClr val="bg1"/>
                </a:solidFill>
              </a:rPr>
              <a:t>Planned Operation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395288" y="765175"/>
            <a:ext cx="8229600" cy="1143000"/>
          </a:xfrm>
        </p:spPr>
        <p:txBody>
          <a:bodyPr/>
          <a:lstStyle/>
          <a:p>
            <a:pPr eaLnBrk="1" hangingPunct="1"/>
            <a:r>
              <a:rPr lang="en-GB" smtClean="0"/>
              <a:t>Hot Stab</a:t>
            </a:r>
          </a:p>
        </p:txBody>
      </p:sp>
      <p:grpSp>
        <p:nvGrpSpPr>
          <p:cNvPr id="24578" name="Group 14"/>
          <p:cNvGrpSpPr>
            <a:grpSpLocks/>
          </p:cNvGrpSpPr>
          <p:nvPr/>
        </p:nvGrpSpPr>
        <p:grpSpPr bwMode="auto">
          <a:xfrm>
            <a:off x="684213" y="1052513"/>
            <a:ext cx="8062912" cy="5346700"/>
            <a:chOff x="431" y="663"/>
            <a:chExt cx="5079" cy="3368"/>
          </a:xfrm>
        </p:grpSpPr>
        <p:pic>
          <p:nvPicPr>
            <p:cNvPr id="4098" name="Picture 2"/>
            <p:cNvPicPr>
              <a:picLocks noChangeAspect="1" noChangeArrowheads="1"/>
            </p:cNvPicPr>
            <p:nvPr/>
          </p:nvPicPr>
          <p:blipFill>
            <a:blip r:embed="rId2"/>
            <a:srcRect/>
            <a:stretch>
              <a:fillRect/>
            </a:stretch>
          </p:blipFill>
          <p:spPr bwMode="auto">
            <a:xfrm>
              <a:off x="431" y="1071"/>
              <a:ext cx="4581" cy="2960"/>
            </a:xfrm>
            <a:prstGeom prst="rect">
              <a:avLst/>
            </a:prstGeom>
            <a:ln>
              <a:noFill/>
            </a:ln>
            <a:effectLst>
              <a:outerShdw blurRad="292100" dist="139700" dir="2700000" algn="tl" rotWithShape="0">
                <a:srgbClr val="333333">
                  <a:alpha val="65000"/>
                </a:srgbClr>
              </a:outerShdw>
            </a:effectLst>
            <a:extLst/>
          </p:spPr>
        </p:pic>
        <p:sp>
          <p:nvSpPr>
            <p:cNvPr id="24580" name="Line 5"/>
            <p:cNvSpPr>
              <a:spLocks noChangeShapeType="1"/>
            </p:cNvSpPr>
            <p:nvPr/>
          </p:nvSpPr>
          <p:spPr bwMode="auto">
            <a:xfrm flipH="1">
              <a:off x="2925" y="890"/>
              <a:ext cx="1815" cy="1315"/>
            </a:xfrm>
            <a:prstGeom prst="line">
              <a:avLst/>
            </a:prstGeom>
            <a:noFill/>
            <a:ln w="38100">
              <a:solidFill>
                <a:srgbClr val="FF0000"/>
              </a:solidFill>
              <a:round/>
              <a:headEnd/>
              <a:tailEnd type="triangle" w="med" len="med"/>
            </a:ln>
          </p:spPr>
          <p:txBody>
            <a:bodyPr/>
            <a:lstStyle/>
            <a:p>
              <a:endParaRPr lang="en-US"/>
            </a:p>
          </p:txBody>
        </p:sp>
        <p:sp>
          <p:nvSpPr>
            <p:cNvPr id="24581" name="Text Box 8"/>
            <p:cNvSpPr txBox="1">
              <a:spLocks noChangeArrowheads="1"/>
            </p:cNvSpPr>
            <p:nvPr/>
          </p:nvSpPr>
          <p:spPr bwMode="auto">
            <a:xfrm>
              <a:off x="4377" y="709"/>
              <a:ext cx="1133" cy="231"/>
            </a:xfrm>
            <a:prstGeom prst="rect">
              <a:avLst/>
            </a:prstGeom>
            <a:noFill/>
            <a:ln w="9525">
              <a:noFill/>
              <a:miter lim="800000"/>
              <a:headEnd/>
              <a:tailEnd/>
            </a:ln>
          </p:spPr>
          <p:txBody>
            <a:bodyPr>
              <a:spAutoFit/>
            </a:bodyPr>
            <a:lstStyle/>
            <a:p>
              <a:pPr>
                <a:spcBef>
                  <a:spcPct val="50000"/>
                </a:spcBef>
              </a:pPr>
              <a:r>
                <a:rPr lang="en-GB">
                  <a:latin typeface="Arial" charset="0"/>
                </a:rPr>
                <a:t>Fluid output</a:t>
              </a:r>
            </a:p>
          </p:txBody>
        </p:sp>
        <p:sp>
          <p:nvSpPr>
            <p:cNvPr id="24582" name="Line 9"/>
            <p:cNvSpPr>
              <a:spLocks noChangeShapeType="1"/>
            </p:cNvSpPr>
            <p:nvPr/>
          </p:nvSpPr>
          <p:spPr bwMode="auto">
            <a:xfrm>
              <a:off x="1111" y="845"/>
              <a:ext cx="771" cy="1587"/>
            </a:xfrm>
            <a:prstGeom prst="line">
              <a:avLst/>
            </a:prstGeom>
            <a:noFill/>
            <a:ln w="38100">
              <a:solidFill>
                <a:srgbClr val="FF0000"/>
              </a:solidFill>
              <a:round/>
              <a:headEnd/>
              <a:tailEnd type="triangle" w="med" len="med"/>
            </a:ln>
          </p:spPr>
          <p:txBody>
            <a:bodyPr/>
            <a:lstStyle/>
            <a:p>
              <a:endParaRPr lang="en-US"/>
            </a:p>
          </p:txBody>
        </p:sp>
        <p:sp>
          <p:nvSpPr>
            <p:cNvPr id="24583" name="Text Box 10"/>
            <p:cNvSpPr txBox="1">
              <a:spLocks noChangeArrowheads="1"/>
            </p:cNvSpPr>
            <p:nvPr/>
          </p:nvSpPr>
          <p:spPr bwMode="auto">
            <a:xfrm>
              <a:off x="431" y="663"/>
              <a:ext cx="1633" cy="231"/>
            </a:xfrm>
            <a:prstGeom prst="rect">
              <a:avLst/>
            </a:prstGeom>
            <a:noFill/>
            <a:ln w="9525">
              <a:noFill/>
              <a:miter lim="800000"/>
              <a:headEnd/>
              <a:tailEnd/>
            </a:ln>
          </p:spPr>
          <p:txBody>
            <a:bodyPr>
              <a:spAutoFit/>
            </a:bodyPr>
            <a:lstStyle/>
            <a:p>
              <a:pPr>
                <a:spcBef>
                  <a:spcPct val="50000"/>
                </a:spcBef>
              </a:pPr>
              <a:r>
                <a:rPr lang="en-GB">
                  <a:latin typeface="Arial" charset="0"/>
                </a:rPr>
                <a:t>Supply/return hose</a:t>
              </a:r>
            </a:p>
          </p:txBody>
        </p:sp>
        <p:sp>
          <p:nvSpPr>
            <p:cNvPr id="24584" name="Line 11"/>
            <p:cNvSpPr>
              <a:spLocks noChangeShapeType="1"/>
            </p:cNvSpPr>
            <p:nvPr/>
          </p:nvSpPr>
          <p:spPr bwMode="auto">
            <a:xfrm flipH="1" flipV="1">
              <a:off x="2789" y="2341"/>
              <a:ext cx="998" cy="1134"/>
            </a:xfrm>
            <a:prstGeom prst="line">
              <a:avLst/>
            </a:prstGeom>
            <a:noFill/>
            <a:ln w="38100">
              <a:solidFill>
                <a:srgbClr val="FF0000"/>
              </a:solidFill>
              <a:round/>
              <a:headEnd/>
              <a:tailEnd type="triangle" w="med" len="med"/>
            </a:ln>
          </p:spPr>
          <p:txBody>
            <a:bodyPr/>
            <a:lstStyle/>
            <a:p>
              <a:endParaRPr lang="en-US"/>
            </a:p>
          </p:txBody>
        </p:sp>
        <p:sp>
          <p:nvSpPr>
            <p:cNvPr id="24585" name="Line 12"/>
            <p:cNvSpPr>
              <a:spLocks noChangeShapeType="1"/>
            </p:cNvSpPr>
            <p:nvPr/>
          </p:nvSpPr>
          <p:spPr bwMode="auto">
            <a:xfrm flipH="1" flipV="1">
              <a:off x="3107" y="2296"/>
              <a:ext cx="680" cy="1134"/>
            </a:xfrm>
            <a:prstGeom prst="line">
              <a:avLst/>
            </a:prstGeom>
            <a:noFill/>
            <a:ln w="38100">
              <a:solidFill>
                <a:srgbClr val="FF0000"/>
              </a:solidFill>
              <a:round/>
              <a:headEnd/>
              <a:tailEnd type="triangle" w="med" len="med"/>
            </a:ln>
          </p:spPr>
          <p:txBody>
            <a:bodyPr/>
            <a:lstStyle/>
            <a:p>
              <a:endParaRPr lang="en-US"/>
            </a:p>
          </p:txBody>
        </p:sp>
        <p:sp>
          <p:nvSpPr>
            <p:cNvPr id="24586" name="Line 13"/>
            <p:cNvSpPr>
              <a:spLocks noChangeShapeType="1"/>
            </p:cNvSpPr>
            <p:nvPr/>
          </p:nvSpPr>
          <p:spPr bwMode="auto">
            <a:xfrm flipH="1" flipV="1">
              <a:off x="2517" y="2387"/>
              <a:ext cx="1270" cy="1088"/>
            </a:xfrm>
            <a:prstGeom prst="line">
              <a:avLst/>
            </a:prstGeom>
            <a:noFill/>
            <a:ln w="38100">
              <a:solidFill>
                <a:srgbClr val="FF0000"/>
              </a:solidFill>
              <a:round/>
              <a:headEnd/>
              <a:tailEnd type="triangle" w="med" len="med"/>
            </a:ln>
          </p:spPr>
          <p:txBody>
            <a:bodyPr/>
            <a:lstStyle/>
            <a:p>
              <a:endParaRPr lang="en-US"/>
            </a:p>
          </p:txBody>
        </p:sp>
        <p:sp>
          <p:nvSpPr>
            <p:cNvPr id="24587" name="Text Box 14"/>
            <p:cNvSpPr txBox="1">
              <a:spLocks noChangeArrowheads="1"/>
            </p:cNvSpPr>
            <p:nvPr/>
          </p:nvSpPr>
          <p:spPr bwMode="auto">
            <a:xfrm>
              <a:off x="3651" y="3475"/>
              <a:ext cx="1133" cy="231"/>
            </a:xfrm>
            <a:prstGeom prst="rect">
              <a:avLst/>
            </a:prstGeom>
            <a:noFill/>
            <a:ln w="9525">
              <a:noFill/>
              <a:miter lim="800000"/>
              <a:headEnd/>
              <a:tailEnd/>
            </a:ln>
          </p:spPr>
          <p:txBody>
            <a:bodyPr>
              <a:spAutoFit/>
            </a:bodyPr>
            <a:lstStyle/>
            <a:p>
              <a:pPr>
                <a:spcBef>
                  <a:spcPct val="50000"/>
                </a:spcBef>
              </a:pPr>
              <a:r>
                <a:rPr lang="en-GB">
                  <a:solidFill>
                    <a:srgbClr val="FF0000"/>
                  </a:solidFill>
                  <a:latin typeface="Arial" charset="0"/>
                </a:rPr>
                <a:t>Seals</a:t>
              </a:r>
            </a:p>
          </p:txBody>
        </p:sp>
        <p:sp>
          <p:nvSpPr>
            <p:cNvPr id="24588" name="Line 15"/>
            <p:cNvSpPr>
              <a:spLocks noChangeShapeType="1"/>
            </p:cNvSpPr>
            <p:nvPr/>
          </p:nvSpPr>
          <p:spPr bwMode="auto">
            <a:xfrm>
              <a:off x="1111" y="845"/>
              <a:ext cx="590" cy="2268"/>
            </a:xfrm>
            <a:prstGeom prst="line">
              <a:avLst/>
            </a:prstGeom>
            <a:noFill/>
            <a:ln w="38100">
              <a:solidFill>
                <a:srgbClr val="FF0000"/>
              </a:solidFill>
              <a:round/>
              <a:headEnd/>
              <a:tailEnd type="triangle" w="med" len="me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4" idx="0"/>
          </p:cNvCxnSpPr>
          <p:nvPr/>
        </p:nvCxnSpPr>
        <p:spPr>
          <a:xfrm flipV="1">
            <a:off x="2755900" y="1198563"/>
            <a:ext cx="0" cy="538162"/>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2755900" y="1209675"/>
            <a:ext cx="328771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a:off x="6043613" y="1209675"/>
            <a:ext cx="0" cy="1347788"/>
          </a:xfrm>
          <a:prstGeom prst="line">
            <a:avLst/>
          </a:prstGeom>
        </p:spPr>
        <p:style>
          <a:lnRef idx="2">
            <a:schemeClr val="accent6"/>
          </a:lnRef>
          <a:fillRef idx="0">
            <a:schemeClr val="accent6"/>
          </a:fillRef>
          <a:effectRef idx="1">
            <a:schemeClr val="accent6"/>
          </a:effectRef>
          <a:fontRef idx="minor">
            <a:schemeClr val="tx1"/>
          </a:fontRef>
        </p:style>
      </p:cxnSp>
      <p:sp>
        <p:nvSpPr>
          <p:cNvPr id="13" name="Oval 12"/>
          <p:cNvSpPr/>
          <p:nvPr/>
        </p:nvSpPr>
        <p:spPr>
          <a:xfrm>
            <a:off x="5840413" y="2589213"/>
            <a:ext cx="406400" cy="47307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p>
        </p:txBody>
      </p:sp>
      <p:cxnSp>
        <p:nvCxnSpPr>
          <p:cNvPr id="18" name="Straight Connector 17"/>
          <p:cNvCxnSpPr>
            <a:stCxn id="6" idx="2"/>
          </p:cNvCxnSpPr>
          <p:nvPr/>
        </p:nvCxnSpPr>
        <p:spPr>
          <a:xfrm>
            <a:off x="2755900" y="2860675"/>
            <a:ext cx="0" cy="247173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755900" y="5319713"/>
            <a:ext cx="2838450" cy="6350"/>
          </a:xfrm>
          <a:prstGeom prst="line">
            <a:avLst/>
          </a:prstGeom>
        </p:spPr>
        <p:style>
          <a:lnRef idx="2">
            <a:schemeClr val="accent1"/>
          </a:lnRef>
          <a:fillRef idx="0">
            <a:schemeClr val="accent1"/>
          </a:fillRef>
          <a:effectRef idx="1">
            <a:schemeClr val="accent1"/>
          </a:effectRef>
          <a:fontRef idx="minor">
            <a:schemeClr val="tx1"/>
          </a:fontRef>
        </p:style>
      </p:cxnSp>
      <p:grpSp>
        <p:nvGrpSpPr>
          <p:cNvPr id="25607" name="Group 32"/>
          <p:cNvGrpSpPr>
            <a:grpSpLocks/>
          </p:cNvGrpSpPr>
          <p:nvPr/>
        </p:nvGrpSpPr>
        <p:grpSpPr bwMode="auto">
          <a:xfrm rot="5400000">
            <a:off x="5746750" y="3392488"/>
            <a:ext cx="577850" cy="317500"/>
            <a:chOff x="5243500" y="2673896"/>
            <a:chExt cx="937828" cy="348010"/>
          </a:xfrm>
        </p:grpSpPr>
        <p:sp>
          <p:nvSpPr>
            <p:cNvPr id="31" name="Isosceles Triangle 30"/>
            <p:cNvSpPr>
              <a:spLocks noChangeArrowheads="1"/>
            </p:cNvSpPr>
            <p:nvPr/>
          </p:nvSpPr>
          <p:spPr bwMode="auto">
            <a:xfrm rot="5400000">
              <a:off x="5302279" y="2615117"/>
              <a:ext cx="341050" cy="458608"/>
            </a:xfrm>
            <a:prstGeom prst="triangle">
              <a:avLst>
                <a:gd name="adj" fmla="val 50000"/>
              </a:avLst>
            </a:prstGeom>
            <a:solidFill>
              <a:srgbClr val="9BBB59"/>
            </a:solidFill>
            <a:ln w="25400" algn="ctr">
              <a:solidFill>
                <a:srgbClr val="71893F"/>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32" name="Isosceles Triangle 31"/>
            <p:cNvSpPr/>
            <p:nvPr/>
          </p:nvSpPr>
          <p:spPr>
            <a:xfrm rot="16200000">
              <a:off x="5781499" y="2622077"/>
              <a:ext cx="341050" cy="458608"/>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grpSp>
      <p:grpSp>
        <p:nvGrpSpPr>
          <p:cNvPr id="25608" name="Group 33"/>
          <p:cNvGrpSpPr>
            <a:grpSpLocks/>
          </p:cNvGrpSpPr>
          <p:nvPr/>
        </p:nvGrpSpPr>
        <p:grpSpPr bwMode="auto">
          <a:xfrm rot="-5400000">
            <a:off x="3606007" y="5174456"/>
            <a:ext cx="877888" cy="327025"/>
            <a:chOff x="5243500" y="2673896"/>
            <a:chExt cx="937828" cy="348010"/>
          </a:xfrm>
        </p:grpSpPr>
        <p:sp>
          <p:nvSpPr>
            <p:cNvPr id="35" name="Isosceles Triangle 34"/>
            <p:cNvSpPr/>
            <p:nvPr/>
          </p:nvSpPr>
          <p:spPr>
            <a:xfrm rot="5400000">
              <a:off x="5297585" y="2616411"/>
              <a:ext cx="344631" cy="46297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36" name="Isosceles Triangle 35"/>
            <p:cNvSpPr>
              <a:spLocks noChangeArrowheads="1"/>
            </p:cNvSpPr>
            <p:nvPr/>
          </p:nvSpPr>
          <p:spPr bwMode="auto">
            <a:xfrm rot="-5400000">
              <a:off x="5780908" y="2624871"/>
              <a:ext cx="341253" cy="456194"/>
            </a:xfrm>
            <a:prstGeom prst="triangle">
              <a:avLst>
                <a:gd name="adj" fmla="val 50000"/>
              </a:avLst>
            </a:prstGeom>
            <a:solidFill>
              <a:schemeClr val="accent2"/>
            </a:solidFill>
            <a:ln w="25400" algn="ctr">
              <a:solidFill>
                <a:srgbClr val="8C3836"/>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grpSp>
      <p:sp>
        <p:nvSpPr>
          <p:cNvPr id="25609" name="TextBox 36"/>
          <p:cNvSpPr txBox="1">
            <a:spLocks noChangeArrowheads="1"/>
          </p:cNvSpPr>
          <p:nvPr/>
        </p:nvSpPr>
        <p:spPr bwMode="auto">
          <a:xfrm>
            <a:off x="3260725" y="5927725"/>
            <a:ext cx="1573213" cy="366713"/>
          </a:xfrm>
          <a:prstGeom prst="rect">
            <a:avLst/>
          </a:prstGeom>
          <a:noFill/>
          <a:ln w="9525">
            <a:noFill/>
            <a:miter lim="800000"/>
            <a:headEnd/>
            <a:tailEnd/>
          </a:ln>
        </p:spPr>
        <p:txBody>
          <a:bodyPr>
            <a:spAutoFit/>
          </a:bodyPr>
          <a:lstStyle/>
          <a:p>
            <a:pPr algn="ctr"/>
            <a:r>
              <a:rPr lang="en-GB">
                <a:latin typeface="Calibri" pitchFamily="34" charset="0"/>
              </a:rPr>
              <a:t>CUL Closed</a:t>
            </a:r>
          </a:p>
        </p:txBody>
      </p:sp>
      <p:sp>
        <p:nvSpPr>
          <p:cNvPr id="25610" name="TextBox 37"/>
          <p:cNvSpPr txBox="1">
            <a:spLocks noChangeArrowheads="1"/>
          </p:cNvSpPr>
          <p:nvPr/>
        </p:nvSpPr>
        <p:spPr bwMode="auto">
          <a:xfrm>
            <a:off x="6161088" y="3394075"/>
            <a:ext cx="1570037" cy="366713"/>
          </a:xfrm>
          <a:prstGeom prst="rect">
            <a:avLst/>
          </a:prstGeom>
          <a:noFill/>
          <a:ln w="9525">
            <a:noFill/>
            <a:miter lim="800000"/>
            <a:headEnd/>
            <a:tailEnd/>
          </a:ln>
        </p:spPr>
        <p:txBody>
          <a:bodyPr>
            <a:spAutoFit/>
          </a:bodyPr>
          <a:lstStyle/>
          <a:p>
            <a:pPr algn="ctr"/>
            <a:r>
              <a:rPr lang="en-GB">
                <a:latin typeface="Calibri" pitchFamily="34" charset="0"/>
              </a:rPr>
              <a:t>CL Open</a:t>
            </a:r>
          </a:p>
        </p:txBody>
      </p:sp>
      <p:sp>
        <p:nvSpPr>
          <p:cNvPr id="25611" name="TextBox 38"/>
          <p:cNvSpPr txBox="1">
            <a:spLocks noChangeArrowheads="1"/>
          </p:cNvSpPr>
          <p:nvPr/>
        </p:nvSpPr>
        <p:spPr bwMode="auto">
          <a:xfrm>
            <a:off x="6246813" y="2263775"/>
            <a:ext cx="1571625" cy="366713"/>
          </a:xfrm>
          <a:prstGeom prst="rect">
            <a:avLst/>
          </a:prstGeom>
          <a:noFill/>
          <a:ln w="9525">
            <a:noFill/>
            <a:miter lim="800000"/>
            <a:headEnd/>
            <a:tailEnd/>
          </a:ln>
        </p:spPr>
        <p:txBody>
          <a:bodyPr>
            <a:spAutoFit/>
          </a:bodyPr>
          <a:lstStyle/>
          <a:p>
            <a:r>
              <a:rPr lang="en-GB">
                <a:latin typeface="Calibri" pitchFamily="34" charset="0"/>
              </a:rPr>
              <a:t>3,500psi</a:t>
            </a:r>
          </a:p>
        </p:txBody>
      </p:sp>
      <p:cxnSp>
        <p:nvCxnSpPr>
          <p:cNvPr id="41" name="Straight Connector 40"/>
          <p:cNvCxnSpPr>
            <a:endCxn id="13" idx="7"/>
          </p:cNvCxnSpPr>
          <p:nvPr/>
        </p:nvCxnSpPr>
        <p:spPr>
          <a:xfrm flipV="1">
            <a:off x="6043613" y="2659063"/>
            <a:ext cx="144462" cy="188912"/>
          </a:xfrm>
          <a:prstGeom prst="line">
            <a:avLst/>
          </a:prstGeom>
        </p:spPr>
        <p:style>
          <a:lnRef idx="2">
            <a:schemeClr val="accent2"/>
          </a:lnRef>
          <a:fillRef idx="0">
            <a:schemeClr val="accent2"/>
          </a:fillRef>
          <a:effectRef idx="1">
            <a:schemeClr val="accent2"/>
          </a:effectRef>
          <a:fontRef idx="minor">
            <a:schemeClr val="tx1"/>
          </a:fontRef>
        </p:style>
      </p:cxnSp>
      <p:sp>
        <p:nvSpPr>
          <p:cNvPr id="25613" name="TextBox 56"/>
          <p:cNvSpPr txBox="1">
            <a:spLocks noChangeArrowheads="1"/>
          </p:cNvSpPr>
          <p:nvPr/>
        </p:nvSpPr>
        <p:spPr bwMode="auto">
          <a:xfrm>
            <a:off x="7037388" y="4027488"/>
            <a:ext cx="1573212" cy="366712"/>
          </a:xfrm>
          <a:prstGeom prst="rect">
            <a:avLst/>
          </a:prstGeom>
          <a:noFill/>
          <a:ln w="9525">
            <a:noFill/>
            <a:miter lim="800000"/>
            <a:headEnd/>
            <a:tailEnd/>
          </a:ln>
        </p:spPr>
        <p:txBody>
          <a:bodyPr>
            <a:spAutoFit/>
          </a:bodyPr>
          <a:lstStyle/>
          <a:p>
            <a:r>
              <a:rPr lang="en-GB">
                <a:latin typeface="Calibri" pitchFamily="34" charset="0"/>
              </a:rPr>
              <a:t>3,000psi</a:t>
            </a:r>
          </a:p>
        </p:txBody>
      </p:sp>
      <p:grpSp>
        <p:nvGrpSpPr>
          <p:cNvPr id="25614" name="Group 8"/>
          <p:cNvGrpSpPr>
            <a:grpSpLocks/>
          </p:cNvGrpSpPr>
          <p:nvPr/>
        </p:nvGrpSpPr>
        <p:grpSpPr bwMode="auto">
          <a:xfrm>
            <a:off x="5154613" y="4302125"/>
            <a:ext cx="1423987" cy="554038"/>
            <a:chOff x="4780231" y="3782058"/>
            <a:chExt cx="1512168" cy="590434"/>
          </a:xfrm>
        </p:grpSpPr>
        <p:sp>
          <p:nvSpPr>
            <p:cNvPr id="42" name="Rounded Rectangle 41"/>
            <p:cNvSpPr/>
            <p:nvPr/>
          </p:nvSpPr>
          <p:spPr>
            <a:xfrm>
              <a:off x="4780231" y="3941086"/>
              <a:ext cx="1512168" cy="263919"/>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p>
          </p:txBody>
        </p:sp>
        <p:sp>
          <p:nvSpPr>
            <p:cNvPr id="43" name="Oval 42"/>
            <p:cNvSpPr/>
            <p:nvPr/>
          </p:nvSpPr>
          <p:spPr>
            <a:xfrm>
              <a:off x="4996014" y="3788825"/>
              <a:ext cx="131493" cy="15226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4" name="Oval 43"/>
            <p:cNvSpPr/>
            <p:nvPr/>
          </p:nvSpPr>
          <p:spPr>
            <a:xfrm>
              <a:off x="5356777" y="3782058"/>
              <a:ext cx="131493" cy="15226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5" name="Oval 44"/>
            <p:cNvSpPr/>
            <p:nvPr/>
          </p:nvSpPr>
          <p:spPr>
            <a:xfrm>
              <a:off x="5791715" y="3782058"/>
              <a:ext cx="129807" cy="15226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6" name="Oval 45"/>
            <p:cNvSpPr/>
            <p:nvPr/>
          </p:nvSpPr>
          <p:spPr>
            <a:xfrm>
              <a:off x="5009501" y="4220231"/>
              <a:ext cx="131493" cy="15226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7" name="Oval 46"/>
            <p:cNvSpPr/>
            <p:nvPr/>
          </p:nvSpPr>
          <p:spPr>
            <a:xfrm>
              <a:off x="5366892" y="4213464"/>
              <a:ext cx="131493" cy="15226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sp>
          <p:nvSpPr>
            <p:cNvPr id="48" name="Oval 47"/>
            <p:cNvSpPr/>
            <p:nvPr/>
          </p:nvSpPr>
          <p:spPr>
            <a:xfrm>
              <a:off x="5811945" y="4213464"/>
              <a:ext cx="131493" cy="152261"/>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a:p>
          </p:txBody>
        </p:sp>
      </p:grpSp>
      <p:cxnSp>
        <p:nvCxnSpPr>
          <p:cNvPr id="63" name="Straight Connector 62"/>
          <p:cNvCxnSpPr/>
          <p:nvPr/>
        </p:nvCxnSpPr>
        <p:spPr>
          <a:xfrm flipH="1">
            <a:off x="5592763" y="4576763"/>
            <a:ext cx="2794000" cy="20637"/>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6035675" y="4486275"/>
            <a:ext cx="2824163" cy="20638"/>
          </a:xfrm>
          <a:prstGeom prst="line">
            <a:avLst/>
          </a:prstGeom>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a:off x="5591175" y="4597400"/>
            <a:ext cx="3175" cy="7286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3" idx="4"/>
          </p:cNvCxnSpPr>
          <p:nvPr/>
        </p:nvCxnSpPr>
        <p:spPr>
          <a:xfrm>
            <a:off x="6043613" y="3062288"/>
            <a:ext cx="0" cy="1438275"/>
          </a:xfrm>
          <a:prstGeom prst="line">
            <a:avLst/>
          </a:prstGeom>
        </p:spPr>
        <p:style>
          <a:lnRef idx="2">
            <a:schemeClr val="accent6"/>
          </a:lnRef>
          <a:fillRef idx="0">
            <a:schemeClr val="accent6"/>
          </a:fillRef>
          <a:effectRef idx="1">
            <a:schemeClr val="accent6"/>
          </a:effectRef>
          <a:fontRef idx="minor">
            <a:schemeClr val="tx1"/>
          </a:fontRef>
        </p:style>
      </p:cxnSp>
      <p:sp>
        <p:nvSpPr>
          <p:cNvPr id="25619" name="TextBox 39"/>
          <p:cNvSpPr txBox="1">
            <a:spLocks noChangeArrowheads="1"/>
          </p:cNvSpPr>
          <p:nvPr/>
        </p:nvSpPr>
        <p:spPr bwMode="auto">
          <a:xfrm>
            <a:off x="3613150" y="1303338"/>
            <a:ext cx="1571625" cy="366712"/>
          </a:xfrm>
          <a:prstGeom prst="rect">
            <a:avLst/>
          </a:prstGeom>
          <a:noFill/>
          <a:ln w="9525">
            <a:noFill/>
            <a:miter lim="800000"/>
            <a:headEnd/>
            <a:tailEnd/>
          </a:ln>
        </p:spPr>
        <p:txBody>
          <a:bodyPr>
            <a:spAutoFit/>
          </a:bodyPr>
          <a:lstStyle/>
          <a:p>
            <a:r>
              <a:rPr lang="en-GB">
                <a:latin typeface="Calibri" pitchFamily="34" charset="0"/>
              </a:rPr>
              <a:t>3,500psi</a:t>
            </a:r>
          </a:p>
        </p:txBody>
      </p:sp>
      <p:sp>
        <p:nvSpPr>
          <p:cNvPr id="50" name="Rectangle 49"/>
          <p:cNvSpPr/>
          <p:nvPr/>
        </p:nvSpPr>
        <p:spPr>
          <a:xfrm>
            <a:off x="755650" y="3425825"/>
            <a:ext cx="1828800" cy="2182813"/>
          </a:xfrm>
          <a:prstGeom prst="rect">
            <a:avLst/>
          </a:prstGeom>
        </p:spPr>
        <p:style>
          <a:lnRef idx="1">
            <a:schemeClr val="dk1"/>
          </a:lnRef>
          <a:fillRef idx="2">
            <a:schemeClr val="dk1"/>
          </a:fillRef>
          <a:effectRef idx="1">
            <a:schemeClr val="dk1"/>
          </a:effectRef>
          <a:fontRef idx="minor">
            <a:schemeClr val="dk1"/>
          </a:fontRef>
        </p:style>
        <p:txBody>
          <a:bodyPr/>
          <a:lstStyle/>
          <a:p>
            <a:pPr marL="285750" indent="-285750" fontAlgn="auto">
              <a:spcBef>
                <a:spcPts val="0"/>
              </a:spcBef>
              <a:spcAft>
                <a:spcPts val="0"/>
              </a:spcAft>
              <a:buFont typeface="Arial" pitchFamily="34" charset="0"/>
              <a:buChar char="•"/>
              <a:defRPr/>
            </a:pPr>
            <a:r>
              <a:rPr lang="en-GB" sz="1400" dirty="0"/>
              <a:t>CL v/v opened on connector lock line.</a:t>
            </a:r>
          </a:p>
          <a:p>
            <a:pPr fontAlgn="auto">
              <a:spcBef>
                <a:spcPts val="0"/>
              </a:spcBef>
              <a:spcAft>
                <a:spcPts val="0"/>
              </a:spcAft>
              <a:defRPr/>
            </a:pPr>
            <a:endParaRPr lang="en-GB" sz="1400" dirty="0"/>
          </a:p>
          <a:p>
            <a:pPr marL="285750" indent="-285750" fontAlgn="auto">
              <a:spcBef>
                <a:spcPts val="0"/>
              </a:spcBef>
              <a:spcAft>
                <a:spcPts val="0"/>
              </a:spcAft>
              <a:buFont typeface="Arial" pitchFamily="34" charset="0"/>
              <a:buChar char="•"/>
              <a:defRPr/>
            </a:pPr>
            <a:r>
              <a:rPr lang="en-GB" sz="1400" dirty="0"/>
              <a:t>3,500psi on connector lock would equalise with the 3,000psi applied via hot stab.</a:t>
            </a:r>
            <a:endParaRPr lang="en-GB" sz="900" dirty="0"/>
          </a:p>
          <a:p>
            <a:pPr fontAlgn="auto">
              <a:spcBef>
                <a:spcPts val="0"/>
              </a:spcBef>
              <a:spcAft>
                <a:spcPts val="0"/>
              </a:spcAft>
              <a:defRPr/>
            </a:pPr>
            <a:endParaRPr lang="en-GB" sz="900" dirty="0"/>
          </a:p>
        </p:txBody>
      </p:sp>
      <p:sp>
        <p:nvSpPr>
          <p:cNvPr id="7" name="Isosceles Triangle 6"/>
          <p:cNvSpPr/>
          <p:nvPr/>
        </p:nvSpPr>
        <p:spPr>
          <a:xfrm>
            <a:off x="2619375" y="1196975"/>
            <a:ext cx="271463" cy="365125"/>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52" name="Isosceles Triangle 51"/>
          <p:cNvSpPr>
            <a:spLocks noChangeArrowheads="1"/>
          </p:cNvSpPr>
          <p:nvPr/>
        </p:nvSpPr>
        <p:spPr bwMode="auto">
          <a:xfrm rot="5400000">
            <a:off x="3262312" y="1077913"/>
            <a:ext cx="276225" cy="279400"/>
          </a:xfrm>
          <a:prstGeom prst="triangle">
            <a:avLst>
              <a:gd name="adj" fmla="val 50000"/>
            </a:avLst>
          </a:prstGeom>
          <a:solidFill>
            <a:srgbClr val="F79646"/>
          </a:solidFill>
          <a:ln w="25400" algn="ctr">
            <a:solidFill>
              <a:srgbClr val="B66D31"/>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53" name="Isosceles Triangle 52"/>
          <p:cNvSpPr>
            <a:spLocks noChangeArrowheads="1"/>
          </p:cNvSpPr>
          <p:nvPr/>
        </p:nvSpPr>
        <p:spPr bwMode="auto">
          <a:xfrm rot="5400000">
            <a:off x="4500562" y="1069976"/>
            <a:ext cx="276225" cy="279400"/>
          </a:xfrm>
          <a:prstGeom prst="triangle">
            <a:avLst>
              <a:gd name="adj" fmla="val 50000"/>
            </a:avLst>
          </a:prstGeom>
          <a:solidFill>
            <a:srgbClr val="F79646"/>
          </a:solidFill>
          <a:ln w="25400" algn="ctr">
            <a:solidFill>
              <a:srgbClr val="B66D31"/>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54" name="Isosceles Triangle 53"/>
          <p:cNvSpPr>
            <a:spLocks noChangeArrowheads="1"/>
          </p:cNvSpPr>
          <p:nvPr/>
        </p:nvSpPr>
        <p:spPr bwMode="auto">
          <a:xfrm rot="5400000">
            <a:off x="5539581" y="1081882"/>
            <a:ext cx="277813" cy="279400"/>
          </a:xfrm>
          <a:prstGeom prst="triangle">
            <a:avLst>
              <a:gd name="adj" fmla="val 50000"/>
            </a:avLst>
          </a:prstGeom>
          <a:solidFill>
            <a:srgbClr val="F79646"/>
          </a:solidFill>
          <a:ln w="25400" algn="ctr">
            <a:solidFill>
              <a:srgbClr val="B66D31"/>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55" name="Isosceles Triangle 54"/>
          <p:cNvSpPr>
            <a:spLocks noChangeArrowheads="1"/>
          </p:cNvSpPr>
          <p:nvPr/>
        </p:nvSpPr>
        <p:spPr bwMode="auto">
          <a:xfrm rot="10800000">
            <a:off x="5905500" y="1755775"/>
            <a:ext cx="277813" cy="277813"/>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6" name="Isosceles Triangle 55"/>
          <p:cNvSpPr>
            <a:spLocks noChangeArrowheads="1"/>
          </p:cNvSpPr>
          <p:nvPr/>
        </p:nvSpPr>
        <p:spPr bwMode="auto">
          <a:xfrm rot="10800000">
            <a:off x="5911850" y="3946525"/>
            <a:ext cx="279400" cy="276225"/>
          </a:xfrm>
          <a:prstGeom prst="triangle">
            <a:avLst>
              <a:gd name="adj" fmla="val 50000"/>
            </a:avLst>
          </a:prstGeom>
          <a:solidFill>
            <a:srgbClr val="F79646"/>
          </a:solidFill>
          <a:ln w="25400" algn="ctr">
            <a:solidFill>
              <a:srgbClr val="B66D31"/>
            </a:solidFill>
            <a:miter lim="800000"/>
            <a:headEnd/>
            <a:tailEnd/>
          </a:ln>
        </p:spPr>
        <p:txBody>
          <a:bodyPr rot="10800000" anchor="ctr"/>
          <a:lstStyle/>
          <a:p>
            <a:pPr algn="ctr" fontAlgn="auto">
              <a:spcBef>
                <a:spcPts val="0"/>
              </a:spcBef>
              <a:spcAft>
                <a:spcPts val="0"/>
              </a:spcAft>
              <a:defRPr/>
            </a:pPr>
            <a:endParaRPr lang="en-GB">
              <a:solidFill>
                <a:schemeClr val="lt1"/>
              </a:solidFill>
              <a:latin typeface="+mn-lt"/>
            </a:endParaRPr>
          </a:p>
        </p:txBody>
      </p:sp>
      <p:sp>
        <p:nvSpPr>
          <p:cNvPr id="58" name="Isosceles Triangle 57"/>
          <p:cNvSpPr>
            <a:spLocks noChangeArrowheads="1"/>
          </p:cNvSpPr>
          <p:nvPr/>
        </p:nvSpPr>
        <p:spPr bwMode="auto">
          <a:xfrm rot="5400000">
            <a:off x="6754018" y="4345782"/>
            <a:ext cx="277813" cy="279400"/>
          </a:xfrm>
          <a:prstGeom prst="triangle">
            <a:avLst>
              <a:gd name="adj" fmla="val 50000"/>
            </a:avLst>
          </a:prstGeom>
          <a:solidFill>
            <a:srgbClr val="F79646"/>
          </a:solidFill>
          <a:ln w="25400" algn="ctr">
            <a:solidFill>
              <a:srgbClr val="B66D31"/>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60" name="Isosceles Triangle 59"/>
          <p:cNvSpPr>
            <a:spLocks noChangeArrowheads="1"/>
          </p:cNvSpPr>
          <p:nvPr/>
        </p:nvSpPr>
        <p:spPr bwMode="auto">
          <a:xfrm rot="5400000">
            <a:off x="8582025" y="4368800"/>
            <a:ext cx="277813" cy="277813"/>
          </a:xfrm>
          <a:prstGeom prst="triangle">
            <a:avLst>
              <a:gd name="adj" fmla="val 50000"/>
            </a:avLst>
          </a:prstGeom>
          <a:solidFill>
            <a:srgbClr val="F79646"/>
          </a:solidFill>
          <a:ln w="25400" algn="ctr">
            <a:solidFill>
              <a:srgbClr val="B66D31"/>
            </a:solidFill>
            <a:miter lim="800000"/>
            <a:headEnd/>
            <a:tailEnd/>
          </a:ln>
        </p:spPr>
        <p:txBody>
          <a:bodyPr anchor="ctr"/>
          <a:lstStyle/>
          <a:p>
            <a:pPr algn="ctr" fontAlgn="auto">
              <a:spcBef>
                <a:spcPts val="0"/>
              </a:spcBef>
              <a:spcAft>
                <a:spcPts val="0"/>
              </a:spcAft>
              <a:defRPr/>
            </a:pPr>
            <a:endParaRPr lang="en-GB">
              <a:solidFill>
                <a:schemeClr val="lt1"/>
              </a:solidFill>
              <a:latin typeface="+mn-lt"/>
            </a:endParaRPr>
          </a:p>
        </p:txBody>
      </p:sp>
      <p:sp>
        <p:nvSpPr>
          <p:cNvPr id="25629" name="TextBox 87"/>
          <p:cNvSpPr txBox="1">
            <a:spLocks noChangeArrowheads="1"/>
          </p:cNvSpPr>
          <p:nvPr/>
        </p:nvSpPr>
        <p:spPr bwMode="auto">
          <a:xfrm>
            <a:off x="4572000" y="379413"/>
            <a:ext cx="4459288" cy="457200"/>
          </a:xfrm>
          <a:prstGeom prst="rect">
            <a:avLst/>
          </a:prstGeom>
          <a:noFill/>
          <a:ln w="9525">
            <a:noFill/>
            <a:miter lim="800000"/>
            <a:headEnd/>
            <a:tailEnd/>
          </a:ln>
        </p:spPr>
        <p:txBody>
          <a:bodyPr>
            <a:spAutoFit/>
          </a:bodyPr>
          <a:lstStyle/>
          <a:p>
            <a:pPr algn="r"/>
            <a:r>
              <a:rPr lang="en-GB" sz="2400">
                <a:solidFill>
                  <a:schemeClr val="bg1"/>
                </a:solidFill>
              </a:rPr>
              <a:t>Planned Operation</a:t>
            </a:r>
          </a:p>
        </p:txBody>
      </p:sp>
      <p:grpSp>
        <p:nvGrpSpPr>
          <p:cNvPr id="25630" name="Group 51"/>
          <p:cNvGrpSpPr>
            <a:grpSpLocks/>
          </p:cNvGrpSpPr>
          <p:nvPr/>
        </p:nvGrpSpPr>
        <p:grpSpPr bwMode="auto">
          <a:xfrm>
            <a:off x="1331913" y="1651000"/>
            <a:ext cx="2836862" cy="1273175"/>
            <a:chOff x="1728" y="890"/>
            <a:chExt cx="1787" cy="802"/>
          </a:xfrm>
        </p:grpSpPr>
        <p:sp>
          <p:nvSpPr>
            <p:cNvPr id="4" name="Rectangle 3"/>
            <p:cNvSpPr/>
            <p:nvPr/>
          </p:nvSpPr>
          <p:spPr>
            <a:xfrm>
              <a:off x="1728" y="890"/>
              <a:ext cx="1787" cy="4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dirty="0"/>
                <a:t>Connector Lock 3,500</a:t>
              </a:r>
            </a:p>
          </p:txBody>
        </p:sp>
        <p:sp>
          <p:nvSpPr>
            <p:cNvPr id="5" name="Rectangle 4"/>
            <p:cNvSpPr/>
            <p:nvPr/>
          </p:nvSpPr>
          <p:spPr>
            <a:xfrm>
              <a:off x="1728" y="1400"/>
              <a:ext cx="1787" cy="17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Piston</a:t>
              </a:r>
            </a:p>
          </p:txBody>
        </p:sp>
        <p:sp>
          <p:nvSpPr>
            <p:cNvPr id="6" name="Rectangle 5"/>
            <p:cNvSpPr/>
            <p:nvPr/>
          </p:nvSpPr>
          <p:spPr>
            <a:xfrm>
              <a:off x="1728" y="1570"/>
              <a:ext cx="1787" cy="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Unlock</a:t>
              </a: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694</Words>
  <Application>Microsoft Macintosh PowerPoint</Application>
  <PresentationFormat>On-screen Show (4:3)</PresentationFormat>
  <Paragraphs>128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HP Riser Disconnect Process Flow  </vt:lpstr>
      <vt:lpstr>HP Riser Disconnect Process Flow</vt:lpstr>
      <vt:lpstr>PowerPoint Presentation</vt:lpstr>
      <vt:lpstr>PowerPoint Presentation</vt:lpstr>
      <vt:lpstr>Planned Event</vt:lpstr>
      <vt:lpstr>H4 Connector</vt:lpstr>
      <vt:lpstr>PowerPoint Presentation</vt:lpstr>
      <vt:lpstr>Hot Stab</vt:lpstr>
      <vt:lpstr>PowerPoint Presentation</vt:lpstr>
      <vt:lpstr>PowerPoint Presentation</vt:lpstr>
      <vt:lpstr>Actual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TSGPerthPerformance</dc:creator>
  <cp:lastModifiedBy>Freya Cookson</cp:lastModifiedBy>
  <cp:revision>68</cp:revision>
  <dcterms:created xsi:type="dcterms:W3CDTF">2011-08-29T16:07:53Z</dcterms:created>
  <dcterms:modified xsi:type="dcterms:W3CDTF">2020-03-13T09:48:27Z</dcterms:modified>
</cp:coreProperties>
</file>