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0" r:id="rId3"/>
    <p:sldId id="261" r:id="rId4"/>
    <p:sldId id="265" r:id="rId5"/>
    <p:sldId id="264" r:id="rId6"/>
    <p:sldId id="267"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3" autoAdjust="0"/>
    <p:restoredTop sz="92718" autoAdjust="0"/>
  </p:normalViewPr>
  <p:slideViewPr>
    <p:cSldViewPr snapToGrid="0" snapToObjects="1">
      <p:cViewPr varScale="1">
        <p:scale>
          <a:sx n="100" d="100"/>
          <a:sy n="100" d="100"/>
        </p:scale>
        <p:origin x="-16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26897899-EB9A-42CC-AB28-5EF82478CDEF}" type="slidenum">
              <a:rPr lang="en-GB" smtClean="0"/>
              <a:t>1</a:t>
            </a:fld>
            <a:endParaRPr lang="en-GB"/>
          </a:p>
        </p:txBody>
      </p:sp>
    </p:spTree>
    <p:extLst>
      <p:ext uri="{BB962C8B-B14F-4D97-AF65-F5344CB8AC3E}">
        <p14:creationId xmlns:p14="http://schemas.microsoft.com/office/powerpoint/2010/main" val="186886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26897899-EB9A-42CC-AB28-5EF82478CDEF}" type="slidenum">
              <a:rPr lang="en-GB" smtClean="0"/>
              <a:t>2</a:t>
            </a:fld>
            <a:endParaRPr lang="en-GB"/>
          </a:p>
        </p:txBody>
      </p:sp>
    </p:spTree>
    <p:extLst>
      <p:ext uri="{BB962C8B-B14F-4D97-AF65-F5344CB8AC3E}">
        <p14:creationId xmlns:p14="http://schemas.microsoft.com/office/powerpoint/2010/main" val="171559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295610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lvl="0" indent="0">
              <a:lnSpc>
                <a:spcPct val="114000"/>
              </a:lnSpc>
              <a:buFont typeface="Arial" panose="020B0604020202020204" pitchFamily="34" charset="0"/>
              <a:buNone/>
            </a:pPr>
            <a:endParaRPr lang="en-GB" dirty="0" smtClean="0">
              <a:latin typeface="+mn-lt"/>
              <a:cs typeface="Arial" panose="020B0604020202020204" pitchFamily="34" charset="0"/>
            </a:endParaRPr>
          </a:p>
          <a:p>
            <a:pPr marL="171450" lvl="0" indent="-171450">
              <a:lnSpc>
                <a:spcPct val="114000"/>
              </a:lnSpc>
              <a:buFont typeface="Arial" panose="020B0604020202020204" pitchFamily="34" charset="0"/>
              <a:buChar char="•"/>
            </a:pPr>
            <a:r>
              <a:rPr lang="en-GB" dirty="0" smtClean="0">
                <a:latin typeface="+mn-lt"/>
                <a:cs typeface="Arial" panose="020B0604020202020204" pitchFamily="34" charset="0"/>
              </a:rPr>
              <a:t>What can we do to engage with our personnel and look for quick wins? </a:t>
            </a:r>
          </a:p>
          <a:p>
            <a:pPr marL="171450" lvl="0" indent="-171450">
              <a:lnSpc>
                <a:spcPct val="114000"/>
              </a:lnSpc>
              <a:buFont typeface="Arial" panose="020B0604020202020204" pitchFamily="34" charset="0"/>
              <a:buChar char="•"/>
            </a:pPr>
            <a:r>
              <a:rPr lang="en-GB" dirty="0" smtClean="0">
                <a:latin typeface="+mn-lt"/>
                <a:cs typeface="Arial" panose="020B0604020202020204" pitchFamily="34" charset="0"/>
              </a:rPr>
              <a:t>How do we prevent a printer being broken for 4 months (or similar) – how do you raise issues effectively to get them resolved? </a:t>
            </a:r>
          </a:p>
          <a:p>
            <a:pPr marL="171450" indent="-171450">
              <a:lnSpc>
                <a:spcPct val="114000"/>
              </a:lnSpc>
              <a:buFont typeface="Arial" panose="020B0604020202020204" pitchFamily="34" charset="0"/>
              <a:buChar char="•"/>
            </a:pPr>
            <a:r>
              <a:rPr lang="en-GB" dirty="0" smtClean="0">
                <a:latin typeface="+mn-lt"/>
                <a:cs typeface="Arial" panose="020B0604020202020204" pitchFamily="34" charset="0"/>
              </a:rPr>
              <a:t>How do we empower individuals to resolve issues themselves? </a:t>
            </a:r>
          </a:p>
          <a:p>
            <a:pPr marL="171450" lvl="0" indent="-171450">
              <a:lnSpc>
                <a:spcPct val="114000"/>
              </a:lnSpc>
              <a:buFont typeface="Arial" panose="020B0604020202020204" pitchFamily="34" charset="0"/>
              <a:buChar char="•"/>
            </a:pPr>
            <a:r>
              <a:rPr lang="en-GB" dirty="0" smtClean="0">
                <a:latin typeface="+mn-lt"/>
                <a:cs typeface="Arial" panose="020B0604020202020204" pitchFamily="34" charset="0"/>
              </a:rPr>
              <a:t>It is important to remain vigilant and recognise when people are potentially exposing themselves to risk as a result of perceived pressure – how many times has a supervisor asked you “why are you not on the job site yet?”</a:t>
            </a:r>
          </a:p>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4</a:t>
            </a:fld>
            <a:endParaRPr lang="en-GB"/>
          </a:p>
        </p:txBody>
      </p:sp>
    </p:spTree>
    <p:extLst>
      <p:ext uri="{BB962C8B-B14F-4D97-AF65-F5344CB8AC3E}">
        <p14:creationId xmlns:p14="http://schemas.microsoft.com/office/powerpoint/2010/main" val="192948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6642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6</a:t>
            </a:fld>
            <a:endParaRPr lang="en-GB"/>
          </a:p>
        </p:txBody>
      </p:sp>
    </p:spTree>
    <p:extLst>
      <p:ext uri="{BB962C8B-B14F-4D97-AF65-F5344CB8AC3E}">
        <p14:creationId xmlns:p14="http://schemas.microsoft.com/office/powerpoint/2010/main" val="1987357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nt9X8mMfKAhWGdj4KHSnlA0EQjRwIBw&amp;url=http://copyfaxes.com/blog/worst-printer-advice-youve-ever-heard/&amp;psig=AFQjCNEkb7Tm6mSbjTDYFZ8TZibyu8JrBg&amp;ust=1453887976831550" TargetMode="External"/><Relationship Id="rId4"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info@stepchangeinsafety.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498" y="591592"/>
            <a:ext cx="2616267" cy="1581765"/>
          </a:xfrm>
          <a:prstGeom prst="rect">
            <a:avLst/>
          </a:prstGeom>
        </p:spPr>
      </p:pic>
      <p:sp>
        <p:nvSpPr>
          <p:cNvPr id="6" name="Content Placeholder 2"/>
          <p:cNvSpPr>
            <a:spLocks noGrp="1"/>
          </p:cNvSpPr>
          <p:nvPr>
            <p:ph idx="1"/>
          </p:nvPr>
        </p:nvSpPr>
        <p:spPr>
          <a:xfrm>
            <a:off x="457200" y="1989366"/>
            <a:ext cx="8229600" cy="4209331"/>
          </a:xfrm>
        </p:spPr>
        <p:txBody>
          <a:bodyPr>
            <a:normAutofit/>
          </a:bodyPr>
          <a:lstStyle/>
          <a:p>
            <a:pPr marL="0" indent="0" algn="ctr">
              <a:buNone/>
            </a:pPr>
            <a:r>
              <a:rPr lang="en-GB" sz="6600" b="1" dirty="0" smtClean="0">
                <a:solidFill>
                  <a:srgbClr val="FF0000"/>
                </a:solidFill>
                <a:effectLst>
                  <a:outerShdw blurRad="38100" dist="38100" dir="2700000" algn="tl">
                    <a:srgbClr val="000000">
                      <a:alpha val="43137"/>
                    </a:srgbClr>
                  </a:outerShdw>
                </a:effectLst>
                <a:latin typeface="+mn-lt"/>
              </a:rPr>
              <a:t>Engagement Moment</a:t>
            </a:r>
          </a:p>
          <a:p>
            <a:pPr marL="0" indent="0" algn="ctr">
              <a:buNone/>
            </a:pPr>
            <a:r>
              <a:rPr lang="en-GB" sz="4800" b="1" dirty="0" smtClean="0">
                <a:latin typeface="+mn-lt"/>
              </a:rPr>
              <a:t>“Fix the printer”</a:t>
            </a:r>
          </a:p>
          <a:p>
            <a:pPr marL="0" indent="0">
              <a:buNone/>
            </a:pPr>
            <a:endParaRPr lang="en-GB" sz="2300" dirty="0"/>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36884" y="3876170"/>
            <a:ext cx="8093137" cy="1972411"/>
          </a:xfrm>
        </p:spPr>
        <p:txBody>
          <a:bodyPr/>
          <a:lstStyle/>
          <a:p>
            <a:pPr>
              <a:lnSpc>
                <a:spcPct val="114000"/>
              </a:lnSpc>
              <a:spcBef>
                <a:spcPts val="0"/>
              </a:spcBef>
              <a:spcAft>
                <a:spcPts val="0"/>
              </a:spcAft>
              <a:buClrTx/>
            </a:pPr>
            <a:r>
              <a:rPr lang="en-GB" sz="1800" dirty="0" smtClean="0">
                <a:latin typeface="+mn-lt"/>
              </a:rPr>
              <a:t>Printer in the locker room (which doubled as the permit control facility) had been broken for approximately 4 months </a:t>
            </a:r>
          </a:p>
          <a:p>
            <a:pPr>
              <a:lnSpc>
                <a:spcPct val="114000"/>
              </a:lnSpc>
              <a:spcBef>
                <a:spcPts val="0"/>
              </a:spcBef>
              <a:spcAft>
                <a:spcPts val="0"/>
              </a:spcAft>
              <a:buClrTx/>
            </a:pPr>
            <a:r>
              <a:rPr lang="en-GB" sz="1800" dirty="0" smtClean="0">
                <a:latin typeface="+mn-lt"/>
              </a:rPr>
              <a:t>OIM was not aware of the issue as he uses an alternative printer </a:t>
            </a:r>
          </a:p>
          <a:p>
            <a:pPr marL="0" indent="0">
              <a:lnSpc>
                <a:spcPct val="114000"/>
              </a:lnSpc>
              <a:spcBef>
                <a:spcPts val="0"/>
              </a:spcBef>
              <a:spcAft>
                <a:spcPts val="0"/>
              </a:spcAft>
              <a:buClrTx/>
              <a:buNone/>
            </a:pPr>
            <a:endParaRPr lang="en-GB" sz="1800" dirty="0" smtClean="0">
              <a:latin typeface="+mn-lt"/>
            </a:endParaRPr>
          </a:p>
          <a:p>
            <a:pPr marL="0" indent="0">
              <a:lnSpc>
                <a:spcPct val="114000"/>
              </a:lnSpc>
              <a:spcBef>
                <a:spcPts val="0"/>
              </a:spcBef>
              <a:spcAft>
                <a:spcPts val="0"/>
              </a:spcAft>
              <a:buClrTx/>
              <a:buNone/>
            </a:pPr>
            <a:r>
              <a:rPr lang="en-GB" sz="1800" b="1" dirty="0" smtClean="0">
                <a:solidFill>
                  <a:srgbClr val="FF0000"/>
                </a:solidFill>
                <a:latin typeface="+mn-lt"/>
              </a:rPr>
              <a:t>		Does this seem trivial?  What could </a:t>
            </a:r>
            <a:r>
              <a:rPr lang="en-GB" sz="1800" b="1" dirty="0">
                <a:solidFill>
                  <a:srgbClr val="FF0000"/>
                </a:solidFill>
                <a:latin typeface="+mn-lt"/>
              </a:rPr>
              <a:t>be the consequences</a:t>
            </a:r>
            <a:r>
              <a:rPr lang="en-GB" sz="1800" b="1" dirty="0" smtClean="0">
                <a:solidFill>
                  <a:srgbClr val="FF0000"/>
                </a:solidFill>
                <a:latin typeface="+mn-lt"/>
              </a:rPr>
              <a:t>?</a:t>
            </a:r>
          </a:p>
          <a:p>
            <a:pPr marL="0" indent="0" algn="ctr">
              <a:buNone/>
            </a:pPr>
            <a:endParaRPr lang="en-GB" sz="1600" b="1" dirty="0">
              <a:solidFill>
                <a:srgbClr val="FF0000"/>
              </a:solidFill>
            </a:endParaRPr>
          </a:p>
          <a:p>
            <a:endParaRPr lang="en-US" sz="1600" dirty="0" smtClean="0">
              <a:latin typeface="Arial" pitchFamily="-1" charset="0"/>
            </a:endParaRPr>
          </a:p>
        </p:txBody>
      </p:sp>
      <p:sp>
        <p:nvSpPr>
          <p:cNvPr id="9" name="TextBox 8"/>
          <p:cNvSpPr txBox="1"/>
          <p:nvPr/>
        </p:nvSpPr>
        <p:spPr>
          <a:xfrm>
            <a:off x="6473371" y="6550223"/>
            <a:ext cx="1277914" cy="307777"/>
          </a:xfrm>
          <a:prstGeom prst="rect">
            <a:avLst/>
          </a:prstGeom>
          <a:noFill/>
        </p:spPr>
        <p:txBody>
          <a:bodyPr wrap="none" rtlCol="0">
            <a:spAutoFit/>
          </a:bodyPr>
          <a:lstStyle/>
          <a:p>
            <a:r>
              <a:rPr lang="en-GB" sz="1400" dirty="0" smtClean="0"/>
              <a:t>Fix the printer</a:t>
            </a:r>
            <a:endParaRPr lang="en-GB" sz="1400" dirty="0"/>
          </a:p>
        </p:txBody>
      </p:sp>
      <p:sp>
        <p:nvSpPr>
          <p:cNvPr id="16" name="Rounded Rectangle 15"/>
          <p:cNvSpPr/>
          <p:nvPr/>
        </p:nvSpPr>
        <p:spPr>
          <a:xfrm>
            <a:off x="3914347" y="5526834"/>
            <a:ext cx="1266665" cy="37801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pic>
        <p:nvPicPr>
          <p:cNvPr id="2" name="Picture 2" descr="http://copyfaxes.com/blog/wp-content/uploads/2014/08/blog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244" y="830585"/>
            <a:ext cx="4100919" cy="2798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9046" y="694031"/>
            <a:ext cx="8105721" cy="2302875"/>
          </a:xfrm>
          <a:prstGeom prst="rect">
            <a:avLst/>
          </a:prstGeom>
          <a:ln>
            <a:noFill/>
          </a:ln>
        </p:spPr>
        <p:txBody>
          <a:bodyPr wrap="square">
            <a:spAutoFit/>
          </a:bodyPr>
          <a:lstStyle/>
          <a:p>
            <a:pPr>
              <a:lnSpc>
                <a:spcPct val="114000"/>
              </a:lnSpc>
              <a:buClr>
                <a:srgbClr val="FF0000"/>
              </a:buClr>
            </a:pPr>
            <a:r>
              <a:rPr lang="en-GB" b="1" dirty="0" smtClean="0">
                <a:latin typeface="+mn-lt"/>
                <a:cs typeface="Arial" panose="020B0604020202020204" pitchFamily="34" charset="0"/>
              </a:rPr>
              <a:t>What were the consequences:</a:t>
            </a:r>
            <a:endParaRPr lang="en-GB" dirty="0" smtClean="0">
              <a:latin typeface="+mn-lt"/>
              <a:cs typeface="Arial" panose="020B0604020202020204" pitchFamily="34" charset="0"/>
            </a:endParaRPr>
          </a:p>
          <a:p>
            <a:pPr marL="28575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After their worksite visit, guys had to remove coveralls</a:t>
            </a:r>
            <a:r>
              <a:rPr lang="en-GB" dirty="0">
                <a:latin typeface="+mn-lt"/>
                <a:cs typeface="Arial" panose="020B0604020202020204" pitchFamily="34" charset="0"/>
              </a:rPr>
              <a:t> </a:t>
            </a:r>
            <a:r>
              <a:rPr lang="en-GB" dirty="0" smtClean="0">
                <a:latin typeface="+mn-lt"/>
                <a:cs typeface="Arial" panose="020B0604020202020204" pitchFamily="34" charset="0"/>
              </a:rPr>
              <a:t>and climb two flights of stairs to print permit</a:t>
            </a:r>
          </a:p>
          <a:p>
            <a:pPr marL="28575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They felt pressure to rush their toolbox talk and get to the worksite</a:t>
            </a:r>
            <a:r>
              <a:rPr lang="en-GB" b="1" dirty="0" smtClean="0">
                <a:solidFill>
                  <a:srgbClr val="FF0000"/>
                </a:solidFill>
                <a:latin typeface="+mn-lt"/>
                <a:cs typeface="Arial" panose="020B0604020202020204" pitchFamily="34" charset="0"/>
              </a:rPr>
              <a:t> </a:t>
            </a:r>
          </a:p>
          <a:p>
            <a:pPr marL="28575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At a </a:t>
            </a:r>
            <a:r>
              <a:rPr lang="en-GB" dirty="0">
                <a:latin typeface="+mn-lt"/>
                <a:cs typeface="Arial" panose="020B0604020202020204" pitchFamily="34" charset="0"/>
              </a:rPr>
              <a:t>s</a:t>
            </a:r>
            <a:r>
              <a:rPr lang="en-GB" dirty="0" smtClean="0">
                <a:latin typeface="+mn-lt"/>
                <a:cs typeface="Arial" panose="020B0604020202020204" pitchFamily="34" charset="0"/>
              </a:rPr>
              <a:t>afety meeting, the OIM asked what could be done to improve morale  </a:t>
            </a:r>
          </a:p>
          <a:p>
            <a:pPr marL="28575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One guy said “fix the f&amp;@*$£g printer”. What a revelation!!</a:t>
            </a:r>
          </a:p>
          <a:p>
            <a:pPr marL="28575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This seemingly trivial issue had potentially serious safety consequences </a:t>
            </a:r>
          </a:p>
        </p:txBody>
      </p:sp>
      <p:sp>
        <p:nvSpPr>
          <p:cNvPr id="4" name="TextBox 3"/>
          <p:cNvSpPr txBox="1"/>
          <p:nvPr/>
        </p:nvSpPr>
        <p:spPr>
          <a:xfrm>
            <a:off x="6473371" y="6550223"/>
            <a:ext cx="1277914" cy="307777"/>
          </a:xfrm>
          <a:prstGeom prst="rect">
            <a:avLst/>
          </a:prstGeom>
          <a:noFill/>
        </p:spPr>
        <p:txBody>
          <a:bodyPr wrap="none" rtlCol="0">
            <a:spAutoFit/>
          </a:bodyPr>
          <a:lstStyle/>
          <a:p>
            <a:r>
              <a:rPr lang="en-GB" sz="1400" dirty="0" smtClean="0"/>
              <a:t>Fix the printer</a:t>
            </a:r>
            <a:endParaRPr lang="en-GB" sz="1400" dirty="0"/>
          </a:p>
        </p:txBody>
      </p:sp>
      <p:sp>
        <p:nvSpPr>
          <p:cNvPr id="2" name="TextBox 1"/>
          <p:cNvSpPr txBox="1"/>
          <p:nvPr/>
        </p:nvSpPr>
        <p:spPr>
          <a:xfrm>
            <a:off x="5334442" y="4004802"/>
            <a:ext cx="3204809" cy="646331"/>
          </a:xfrm>
          <a:prstGeom prst="rect">
            <a:avLst/>
          </a:prstGeom>
          <a:noFill/>
        </p:spPr>
        <p:txBody>
          <a:bodyPr wrap="square" rtlCol="0">
            <a:spAutoFit/>
          </a:bodyPr>
          <a:lstStyle/>
          <a:p>
            <a:r>
              <a:rPr lang="en-GB" dirty="0" smtClean="0">
                <a:latin typeface="+mn-lt"/>
              </a:rPr>
              <a:t>So it’s important to use time for the right things…</a:t>
            </a:r>
            <a:endParaRPr lang="en-GB"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09" y="2996905"/>
            <a:ext cx="4049433" cy="3037075"/>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69116" y="1460847"/>
            <a:ext cx="8229600" cy="4209331"/>
          </a:xfrm>
        </p:spPr>
        <p:txBody>
          <a:bodyPr>
            <a:normAutofit/>
          </a:bodyPr>
          <a:lstStyle/>
          <a:p>
            <a:pPr marL="0" indent="0" algn="ctr">
              <a:buNone/>
            </a:pPr>
            <a:r>
              <a:rPr lang="en-GB" sz="3200" b="1" dirty="0" smtClean="0">
                <a:latin typeface="+mn-lt"/>
              </a:rPr>
              <a:t>What frustrations are there on your site that may have a similar consequence?</a:t>
            </a:r>
          </a:p>
          <a:p>
            <a:pPr marL="0" indent="0">
              <a:buNone/>
            </a:pPr>
            <a:endParaRPr lang="en-GB" sz="2300" dirty="0"/>
          </a:p>
        </p:txBody>
      </p:sp>
      <p:sp>
        <p:nvSpPr>
          <p:cNvPr id="8" name="Rounded Rectangle 7"/>
          <p:cNvSpPr/>
          <p:nvPr/>
        </p:nvSpPr>
        <p:spPr>
          <a:xfrm>
            <a:off x="3346441" y="5141132"/>
            <a:ext cx="2399414"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b="1" dirty="0">
                <a:solidFill>
                  <a:srgbClr val="FF0000"/>
                </a:solidFill>
              </a:rPr>
              <a:t>DISCUSS</a:t>
            </a:r>
            <a:endParaRPr lang="en-GB" sz="4000" dirty="0">
              <a:solidFill>
                <a:srgbClr val="FF0000"/>
              </a:solidFill>
            </a:endParaRPr>
          </a:p>
        </p:txBody>
      </p:sp>
      <p:sp>
        <p:nvSpPr>
          <p:cNvPr id="2" name="Rectangle 1"/>
          <p:cNvSpPr/>
          <p:nvPr/>
        </p:nvSpPr>
        <p:spPr>
          <a:xfrm>
            <a:off x="648825" y="2618080"/>
            <a:ext cx="7849891" cy="1938992"/>
          </a:xfrm>
          <a:prstGeom prst="rect">
            <a:avLst/>
          </a:prstGeom>
        </p:spPr>
        <p:txBody>
          <a:bodyPr wrap="square">
            <a:spAutoFit/>
          </a:bodyPr>
          <a:lstStyle/>
          <a:p>
            <a:pPr algn="ctr"/>
            <a:endParaRPr lang="en-GB" sz="2400" b="1" dirty="0" smtClean="0">
              <a:solidFill>
                <a:srgbClr val="FF0000"/>
              </a:solidFill>
            </a:endParaRPr>
          </a:p>
          <a:p>
            <a:pPr algn="ctr"/>
            <a:r>
              <a:rPr lang="en-GB" sz="2400" b="1" dirty="0" smtClean="0">
                <a:solidFill>
                  <a:srgbClr val="FF0000"/>
                </a:solidFill>
              </a:rPr>
              <a:t>What other ‘low hanging fruit’ is there to fix?</a:t>
            </a:r>
          </a:p>
          <a:p>
            <a:pPr algn="ctr"/>
            <a:endParaRPr lang="en-GB" sz="2400" b="1" dirty="0">
              <a:solidFill>
                <a:srgbClr val="FF0000"/>
              </a:solidFill>
            </a:endParaRPr>
          </a:p>
          <a:p>
            <a:pPr algn="ctr"/>
            <a:r>
              <a:rPr lang="en-GB" sz="2400" b="1" dirty="0">
                <a:solidFill>
                  <a:srgbClr val="FF0000"/>
                </a:solidFill>
              </a:rPr>
              <a:t>What </a:t>
            </a:r>
            <a:r>
              <a:rPr lang="en-GB" sz="2400" b="1" dirty="0" smtClean="0">
                <a:solidFill>
                  <a:srgbClr val="FF0000"/>
                </a:solidFill>
              </a:rPr>
              <a:t>can you do to raise these issues and help resolve them? </a:t>
            </a:r>
            <a:endParaRPr lang="en-GB" sz="2400" b="1" dirty="0">
              <a:solidFill>
                <a:srgbClr val="FF0000"/>
              </a:solidFill>
            </a:endParaRPr>
          </a:p>
        </p:txBody>
      </p:sp>
      <p:sp>
        <p:nvSpPr>
          <p:cNvPr id="5" name="TextBox 4"/>
          <p:cNvSpPr txBox="1"/>
          <p:nvPr/>
        </p:nvSpPr>
        <p:spPr>
          <a:xfrm>
            <a:off x="6473371" y="6550223"/>
            <a:ext cx="1277914" cy="307777"/>
          </a:xfrm>
          <a:prstGeom prst="rect">
            <a:avLst/>
          </a:prstGeom>
          <a:noFill/>
        </p:spPr>
        <p:txBody>
          <a:bodyPr wrap="none" rtlCol="0">
            <a:spAutoFit/>
          </a:bodyPr>
          <a:lstStyle/>
          <a:p>
            <a:r>
              <a:rPr lang="en-GB" sz="1400" dirty="0" smtClean="0"/>
              <a:t>Fix the printer</a:t>
            </a:r>
            <a:endParaRPr lang="en-GB" sz="1400" dirty="0"/>
          </a:p>
        </p:txBody>
      </p:sp>
    </p:spTree>
    <p:extLst>
      <p:ext uri="{BB962C8B-B14F-4D97-AF65-F5344CB8AC3E}">
        <p14:creationId xmlns:p14="http://schemas.microsoft.com/office/powerpoint/2010/main" val="106050081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7142" y="772766"/>
            <a:ext cx="7861216" cy="3636188"/>
          </a:xfrm>
          <a:prstGeom prst="rect">
            <a:avLst/>
          </a:prstGeom>
        </p:spPr>
        <p:txBody>
          <a:bodyPr wrap="square">
            <a:spAutoFit/>
          </a:bodyPr>
          <a:lstStyle/>
          <a:p>
            <a:pPr lvl="0">
              <a:lnSpc>
                <a:spcPct val="114000"/>
              </a:lnSpc>
              <a:buClr>
                <a:srgbClr val="FF0000"/>
              </a:buClr>
            </a:pPr>
            <a:r>
              <a:rPr lang="en-GB" sz="2000" b="1" dirty="0" smtClean="0">
                <a:latin typeface="+mn-lt"/>
                <a:cs typeface="Arial" panose="020B0604020202020204" pitchFamily="34" charset="0"/>
              </a:rPr>
              <a:t>Good practice:</a:t>
            </a:r>
          </a:p>
          <a:p>
            <a:pPr lvl="0">
              <a:lnSpc>
                <a:spcPct val="114000"/>
              </a:lnSpc>
              <a:buClr>
                <a:srgbClr val="FF0000"/>
              </a:buClr>
            </a:pPr>
            <a:endParaRPr lang="en-GB" sz="2000" b="1" dirty="0" smtClean="0">
              <a:latin typeface="+mn-lt"/>
              <a:cs typeface="Arial" panose="020B0604020202020204" pitchFamily="34" charset="0"/>
            </a:endParaRPr>
          </a:p>
          <a:p>
            <a:pPr marL="285750" indent="-285750">
              <a:lnSpc>
                <a:spcPct val="114000"/>
              </a:lnSpc>
              <a:buClr>
                <a:srgbClr val="FF0000"/>
              </a:buClr>
              <a:buFont typeface="Arial" panose="020B0604020202020204" pitchFamily="34" charset="0"/>
              <a:buChar char="•"/>
            </a:pPr>
            <a:r>
              <a:rPr lang="en-GB" dirty="0">
                <a:latin typeface="+mn-lt"/>
                <a:cs typeface="Arial" panose="020B0604020202020204" pitchFamily="34" charset="0"/>
              </a:rPr>
              <a:t>Availability of computers and printers can be an important contributor to your control of </a:t>
            </a:r>
            <a:r>
              <a:rPr lang="en-GB" dirty="0" smtClean="0">
                <a:latin typeface="+mn-lt"/>
                <a:cs typeface="Arial" panose="020B0604020202020204" pitchFamily="34" charset="0"/>
              </a:rPr>
              <a:t>work arrangements</a:t>
            </a:r>
          </a:p>
          <a:p>
            <a:pPr marL="285750" lvl="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Trivial issues can have non-trivial consequences</a:t>
            </a:r>
          </a:p>
          <a:p>
            <a:pPr marL="285750" lvl="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Have regular conversations to ensure that appropriate issues can be raised to someone who can take action</a:t>
            </a:r>
          </a:p>
          <a:p>
            <a:pPr marL="285750" lvl="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Don’t assume someone else has raised the issue – speak up</a:t>
            </a:r>
          </a:p>
          <a:p>
            <a:pPr marL="285750" lvl="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Ensure timely feedback </a:t>
            </a:r>
            <a:r>
              <a:rPr lang="en-GB" dirty="0">
                <a:latin typeface="+mn-lt"/>
                <a:cs typeface="Arial" panose="020B0604020202020204" pitchFamily="34" charset="0"/>
              </a:rPr>
              <a:t>is given </a:t>
            </a:r>
            <a:r>
              <a:rPr lang="en-GB" dirty="0" smtClean="0">
                <a:latin typeface="+mn-lt"/>
                <a:cs typeface="Arial" panose="020B0604020202020204" pitchFamily="34" charset="0"/>
              </a:rPr>
              <a:t>on the issues raised</a:t>
            </a:r>
          </a:p>
          <a:p>
            <a:pPr marL="285750" lvl="0" indent="-285750">
              <a:lnSpc>
                <a:spcPct val="114000"/>
              </a:lnSpc>
              <a:buClr>
                <a:srgbClr val="FF0000"/>
              </a:buClr>
              <a:buFont typeface="Arial" panose="020B0604020202020204" pitchFamily="34" charset="0"/>
              <a:buChar char="•"/>
            </a:pPr>
            <a:r>
              <a:rPr lang="en-GB" dirty="0" smtClean="0">
                <a:latin typeface="+mn-lt"/>
                <a:cs typeface="Arial" panose="020B0604020202020204" pitchFamily="34" charset="0"/>
              </a:rPr>
              <a:t>If an issue is having an effect on safety, raise it with your Elected Safety Rep</a:t>
            </a:r>
          </a:p>
          <a:p>
            <a:pPr lvl="0">
              <a:lnSpc>
                <a:spcPct val="114000"/>
              </a:lnSpc>
              <a:buClr>
                <a:srgbClr val="FF0000"/>
              </a:buClr>
            </a:pPr>
            <a:endParaRPr lang="en-GB" dirty="0">
              <a:latin typeface="+mn-lt"/>
              <a:cs typeface="Arial" panose="020B0604020202020204" pitchFamily="34" charset="0"/>
            </a:endParaRPr>
          </a:p>
        </p:txBody>
      </p:sp>
      <p:sp>
        <p:nvSpPr>
          <p:cNvPr id="5" name="TextBox 4"/>
          <p:cNvSpPr txBox="1"/>
          <p:nvPr/>
        </p:nvSpPr>
        <p:spPr>
          <a:xfrm>
            <a:off x="6473371" y="6550223"/>
            <a:ext cx="1277914" cy="307777"/>
          </a:xfrm>
          <a:prstGeom prst="rect">
            <a:avLst/>
          </a:prstGeom>
          <a:noFill/>
        </p:spPr>
        <p:txBody>
          <a:bodyPr wrap="none" rtlCol="0">
            <a:spAutoFit/>
          </a:bodyPr>
          <a:lstStyle/>
          <a:p>
            <a:r>
              <a:rPr lang="en-GB" sz="1400" dirty="0" smtClean="0"/>
              <a:t>Fix the printer</a:t>
            </a:r>
            <a:endParaRPr lang="en-GB" sz="1400" dirty="0"/>
          </a:p>
        </p:txBody>
      </p:sp>
    </p:spTree>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6" name="TextBox 5"/>
          <p:cNvSpPr txBox="1"/>
          <p:nvPr/>
        </p:nvSpPr>
        <p:spPr>
          <a:xfrm>
            <a:off x="6473371" y="6550223"/>
            <a:ext cx="1277914" cy="307777"/>
          </a:xfrm>
          <a:prstGeom prst="rect">
            <a:avLst/>
          </a:prstGeom>
          <a:noFill/>
        </p:spPr>
        <p:txBody>
          <a:bodyPr wrap="none" rtlCol="0">
            <a:spAutoFit/>
          </a:bodyPr>
          <a:lstStyle/>
          <a:p>
            <a:r>
              <a:rPr lang="en-GB" sz="1400" dirty="0" smtClean="0"/>
              <a:t>Fix </a:t>
            </a:r>
            <a:r>
              <a:rPr lang="en-GB" sz="1400" smtClean="0"/>
              <a:t>the printer</a:t>
            </a:r>
            <a:endParaRPr lang="en-GB" sz="1400" dirty="0"/>
          </a:p>
        </p:txBody>
      </p:sp>
      <p:sp>
        <p:nvSpPr>
          <p:cNvPr id="7" name="Title 1"/>
          <p:cNvSpPr txBox="1">
            <a:spLocks/>
          </p:cNvSpPr>
          <p:nvPr/>
        </p:nvSpPr>
        <p:spPr bwMode="auto">
          <a:xfrm>
            <a:off x="314703" y="5057221"/>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b="0" dirty="0" smtClean="0">
                <a:solidFill>
                  <a:schemeClr val="tx1"/>
                </a:solidFill>
                <a:latin typeface="+mn-lt"/>
              </a:rPr>
              <a:t>Could your discussion lead to creating another alert to share with industry? Please contact : </a:t>
            </a:r>
            <a:r>
              <a:rPr lang="en-GB" sz="2000" b="0" dirty="0" smtClean="0">
                <a:solidFill>
                  <a:schemeClr val="tx1"/>
                </a:solidFill>
                <a:latin typeface="+mn-lt"/>
                <a:hlinkClick r:id="rId3"/>
              </a:rPr>
              <a:t>info@stepchangeinsafety.net</a:t>
            </a:r>
            <a:endParaRPr lang="en-GB" sz="2000" b="0" dirty="0" smtClean="0">
              <a:solidFill>
                <a:schemeClr val="tx1"/>
              </a:solidFill>
              <a:latin typeface="+mn-lt"/>
            </a:endParaRPr>
          </a:p>
        </p:txBody>
      </p:sp>
    </p:spTree>
    <p:extLst>
      <p:ext uri="{BB962C8B-B14F-4D97-AF65-F5344CB8AC3E}">
        <p14:creationId xmlns:p14="http://schemas.microsoft.com/office/powerpoint/2010/main" val="12906852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455</Words>
  <Application>Microsoft Macintosh PowerPoint</Application>
  <PresentationFormat>On-screen Show (4:3)</PresentationFormat>
  <Paragraphs>54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80</cp:revision>
  <dcterms:created xsi:type="dcterms:W3CDTF">2013-07-22T12:56:54Z</dcterms:created>
  <dcterms:modified xsi:type="dcterms:W3CDTF">2020-03-11T13:49:21Z</dcterms:modified>
</cp:coreProperties>
</file>