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9" r:id="rId2"/>
    <p:sldId id="260" r:id="rId3"/>
    <p:sldId id="261" r:id="rId4"/>
    <p:sldId id="266" r:id="rId5"/>
    <p:sldId id="262" r:id="rId6"/>
    <p:sldId id="264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066" autoAdjust="0"/>
  </p:normalViewPr>
  <p:slideViewPr>
    <p:cSldViewPr snapToGrid="0">
      <p:cViewPr varScale="1">
        <p:scale>
          <a:sx n="99" d="100"/>
          <a:sy n="99" d="100"/>
        </p:scale>
        <p:origin x="-19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D349-091C-4AF8-855D-85918F0B9783}" type="datetimeFigureOut">
              <a:rPr lang="en-GB" smtClean="0"/>
              <a:t>11/03/20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7666-F897-491E-87B4-25D91549C9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1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AEE1A-339D-4598-9458-96C63C67B297}" type="datetimeFigureOut">
              <a:rPr lang="en-GB" smtClean="0"/>
              <a:t>11/03/20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5EA9-66EA-4371-AC8B-7034EE56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9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 rot="21449427">
            <a:off x="3102965" y="206143"/>
            <a:ext cx="4336773" cy="675409"/>
          </a:xfrm>
          <a:prstGeom prst="roundRect">
            <a:avLst/>
          </a:prstGeom>
          <a:solidFill>
            <a:srgbClr val="000000"/>
          </a:solidFill>
          <a:ln w="57150">
            <a:solidFill>
              <a:srgbClr val="ED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ED1D24"/>
                </a:solidFill>
                <a:latin typeface="TAD GRUNGE CAPS" pitchFamily="2" charset="0"/>
              </a:rPr>
              <a:t>ENGAGEMENT MOMENT</a:t>
            </a:r>
          </a:p>
        </p:txBody>
      </p:sp>
    </p:spTree>
    <p:extLst>
      <p:ext uri="{BB962C8B-B14F-4D97-AF65-F5344CB8AC3E}">
        <p14:creationId xmlns:p14="http://schemas.microsoft.com/office/powerpoint/2010/main" val="20119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 rot="21449427">
            <a:off x="3102965" y="206143"/>
            <a:ext cx="4336773" cy="675409"/>
          </a:xfrm>
          <a:prstGeom prst="roundRect">
            <a:avLst/>
          </a:prstGeom>
          <a:solidFill>
            <a:srgbClr val="000000"/>
          </a:solidFill>
          <a:ln w="57150">
            <a:solidFill>
              <a:srgbClr val="ED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ED1D24"/>
                </a:solidFill>
                <a:latin typeface="TAD GRUNGE CAPS" pitchFamily="2" charset="0"/>
              </a:rPr>
              <a:t>ENGAGEMENT MOMENT</a:t>
            </a:r>
          </a:p>
        </p:txBody>
      </p:sp>
    </p:spTree>
    <p:extLst>
      <p:ext uri="{BB962C8B-B14F-4D97-AF65-F5344CB8AC3E}">
        <p14:creationId xmlns:p14="http://schemas.microsoft.com/office/powerpoint/2010/main" val="425936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2333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38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20" y="1085613"/>
            <a:ext cx="3886200" cy="4747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667" y="1092379"/>
            <a:ext cx="3886200" cy="4747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0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20" y="10686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320" y="1892598"/>
            <a:ext cx="3868340" cy="3921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7172" y="10686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7172" y="1892598"/>
            <a:ext cx="3887391" cy="3921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320" y="193192"/>
            <a:ext cx="3027872" cy="3761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31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14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31320" y="193192"/>
            <a:ext cx="3027872" cy="37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6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97" y="9820"/>
            <a:ext cx="9144793" cy="69073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20" y="193192"/>
            <a:ext cx="3027872" cy="37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21" y="983411"/>
            <a:ext cx="8281358" cy="487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/>
          <p:cNvSpPr/>
          <p:nvPr userDrawn="1"/>
        </p:nvSpPr>
        <p:spPr>
          <a:xfrm rot="21449427">
            <a:off x="3102965" y="206143"/>
            <a:ext cx="4336773" cy="675409"/>
          </a:xfrm>
          <a:prstGeom prst="roundRect">
            <a:avLst/>
          </a:prstGeom>
          <a:solidFill>
            <a:srgbClr val="000000"/>
          </a:solidFill>
          <a:ln w="57150">
            <a:solidFill>
              <a:srgbClr val="ED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ED1D24"/>
                </a:solidFill>
                <a:latin typeface="TAD GRUNGE CAPS" pitchFamily="2" charset="0"/>
              </a:rPr>
              <a:t>ENGAGEMENT MOMENT</a:t>
            </a:r>
          </a:p>
        </p:txBody>
      </p:sp>
    </p:spTree>
    <p:extLst>
      <p:ext uri="{BB962C8B-B14F-4D97-AF65-F5344CB8AC3E}">
        <p14:creationId xmlns:p14="http://schemas.microsoft.com/office/powerpoint/2010/main" val="99041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04007"/>
            <a:ext cx="7772400" cy="1130747"/>
          </a:xfrm>
        </p:spPr>
        <p:txBody>
          <a:bodyPr/>
          <a:lstStyle/>
          <a:p>
            <a:r>
              <a:rPr lang="en-GB" dirty="0"/>
              <a:t>A divided opinion of risk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30" y="3819258"/>
            <a:ext cx="1683139" cy="16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6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598511" y="1252925"/>
            <a:ext cx="3072878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job was cleaning and sand blasting works within a large temporar</a:t>
            </a:r>
            <a:r>
              <a:rPr lang="en-GB" sz="2000" noProof="0" dirty="0">
                <a:latin typeface="+mn-lt"/>
              </a:rPr>
              <a:t>ily</a:t>
            </a:r>
            <a:r>
              <a:rPr lang="en-GB" sz="2000" dirty="0">
                <a:latin typeface="+mn-lt"/>
              </a:rPr>
              <a:t> screened area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around live hydrocarbon-containing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plant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704" y="4751999"/>
            <a:ext cx="556026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What could go wrong?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What could be the hazards to personnel?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What could be the consequences?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11" y="4772547"/>
            <a:ext cx="2338127" cy="9434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4325" y="117477"/>
            <a:ext cx="2880967" cy="511174"/>
          </a:xfrm>
        </p:spPr>
        <p:txBody>
          <a:bodyPr>
            <a:noAutofit/>
          </a:bodyPr>
          <a:lstStyle/>
          <a:p>
            <a:r>
              <a:rPr lang="en-GB" sz="1800" dirty="0"/>
              <a:t>Opinion of risk</a:t>
            </a:r>
            <a:endParaRPr lang="en-GB" sz="1800" b="1" dirty="0">
              <a:solidFill>
                <a:srgbClr val="81838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4" y="1013228"/>
            <a:ext cx="4863524" cy="36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37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67001" y="698695"/>
            <a:ext cx="8348226" cy="27699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What happened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leaning and blasting on live hydrocarbon-containing lines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Concern that the enclosure prevented natural ventilation and allowed the potential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for an explosive gas mixture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Concern was raised through the normal company channels but workers felt </a:t>
            </a:r>
            <a:r>
              <a:rPr lang="en-GB" sz="1600" dirty="0">
                <a:latin typeface="+mn-lt"/>
                <a:cs typeface="Arial" panose="020B0604020202020204" pitchFamily="34" charset="0"/>
              </a:rPr>
              <a:t>the issue was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not sufficiently addressed.  It escalated to a complaint </a:t>
            </a:r>
            <a:r>
              <a:rPr lang="en-GB" sz="1600" dirty="0">
                <a:latin typeface="+mn-lt"/>
                <a:cs typeface="Arial" panose="020B0604020202020204" pitchFamily="34" charset="0"/>
              </a:rPr>
              <a:t>by a Si971 safety rep to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the HSE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HSE inspectors visited the installation and the complaint was upheld. All work stopped in the </a:t>
            </a:r>
            <a:r>
              <a:rPr lang="en-GB" sz="1600" dirty="0">
                <a:latin typeface="+mn-lt"/>
                <a:cs typeface="Arial" panose="020B0604020202020204" pitchFamily="34" charset="0"/>
              </a:rPr>
              <a:t>enclosed area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The safety rep’s actions were praised by the operator and the HSE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35" y="3423434"/>
            <a:ext cx="2974021" cy="23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5769"/>
          <a:stretch/>
        </p:blipFill>
        <p:spPr>
          <a:xfrm>
            <a:off x="835147" y="3423435"/>
            <a:ext cx="4177304" cy="23606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/>
              <a:t>Opinion of risk</a:t>
            </a:r>
            <a:endParaRPr lang="en-GB" sz="1800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7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160967"/>
            <a:ext cx="8281358" cy="443196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Root Causes: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The large sheeted area installed around the </a:t>
            </a:r>
            <a:r>
              <a:rPr lang="en-GB" sz="1600" dirty="0" err="1">
                <a:solidFill>
                  <a:prstClr val="black"/>
                </a:solidFill>
                <a:cs typeface="Arial" panose="020B0604020202020204" pitchFamily="34" charset="0"/>
              </a:rPr>
              <a:t>slugcatcher</a:t>
            </a: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 module prevented</a:t>
            </a:r>
            <a:r>
              <a:rPr lang="en-GB" sz="1600" dirty="0">
                <a:cs typeface="Arial" panose="020B0604020202020204" pitchFamily="34" charset="0"/>
              </a:rPr>
              <a:t> natural ventilation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GB" sz="1600" dirty="0">
                <a:cs typeface="Arial" panose="020B0604020202020204" pitchFamily="34" charset="0"/>
              </a:rPr>
              <a:t>An Operational Risk Assessment (ORA) was not in place to assess the risks associated with the natural ventilation being removed (PFEER requirement)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GB" sz="1600" dirty="0">
                <a:cs typeface="Arial" panose="020B0604020202020204" pitchFamily="34" charset="0"/>
              </a:rPr>
              <a:t>Lack of understanding of the procedures when cleaning and blasting live hydrocarbon lines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GB" sz="1600" dirty="0">
                <a:cs typeface="Arial" panose="020B0604020202020204" pitchFamily="34" charset="0"/>
              </a:rPr>
              <a:t>The company did not effectively provide relevant information on the risks to employees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endParaRPr lang="en-GB" sz="1600" b="1" dirty="0"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How the issue was resolved: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GB" sz="1600" dirty="0">
                <a:cs typeface="Arial" panose="020B0604020202020204" pitchFamily="34" charset="0"/>
              </a:rPr>
              <a:t>The communication process for managing issues raised by safety reps has been reviewed since the breakdown between the offshore management team and safety reps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GB" sz="1600" dirty="0">
                <a:cs typeface="Arial" panose="020B0604020202020204" pitchFamily="34" charset="0"/>
              </a:rPr>
              <a:t>On this particular installation, a new process is now in place to manage safety critical impairments (ORAs).  Also a new procedure is now in place for sand blasting and cleaning on live pipework</a:t>
            </a:r>
            <a:endParaRPr lang="en-GB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4325" y="117477"/>
            <a:ext cx="2880967" cy="511174"/>
          </a:xfrm>
        </p:spPr>
        <p:txBody>
          <a:bodyPr>
            <a:noAutofit/>
          </a:bodyPr>
          <a:lstStyle/>
          <a:p>
            <a:r>
              <a:rPr lang="en-GB" sz="1800" dirty="0"/>
              <a:t>Opinion of risk</a:t>
            </a:r>
            <a:endParaRPr lang="en-GB" sz="1800" b="1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0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7477"/>
            <a:ext cx="2880967" cy="511174"/>
          </a:xfrm>
        </p:spPr>
        <p:txBody>
          <a:bodyPr>
            <a:noAutofit/>
          </a:bodyPr>
          <a:lstStyle/>
          <a:p>
            <a:r>
              <a:rPr lang="en-GB" sz="1800" dirty="0"/>
              <a:t>Opinion of risk</a:t>
            </a:r>
            <a:endParaRPr lang="en-GB" sz="1800" b="1" dirty="0">
              <a:solidFill>
                <a:srgbClr val="81838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81" y="2169163"/>
            <a:ext cx="8280233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What similar situations might you face,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or have faced?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In your </a:t>
            </a:r>
            <a:r>
              <a:rPr lang="en-GB" sz="2400" dirty="0">
                <a:solidFill>
                  <a:srgbClr val="ED1D24"/>
                </a:solidFill>
                <a:latin typeface="+mn-lt"/>
              </a:rPr>
              <a:t>role, 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hat might you do differently in a situation like this?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ED1D24"/>
                </a:solidFill>
                <a:latin typeface="+mn-lt"/>
              </a:rPr>
              <a:t>How would we resolve this situation on our asset?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70" y="4205926"/>
            <a:ext cx="2204053" cy="8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7477"/>
            <a:ext cx="2880967" cy="511174"/>
          </a:xfrm>
        </p:spPr>
        <p:txBody>
          <a:bodyPr>
            <a:noAutofit/>
          </a:bodyPr>
          <a:lstStyle/>
          <a:p>
            <a:r>
              <a:rPr lang="en-GB" sz="1800" dirty="0"/>
              <a:t>Opinion of risk</a:t>
            </a:r>
            <a:endParaRPr lang="en-GB" sz="1800" b="1" dirty="0">
              <a:solidFill>
                <a:srgbClr val="81838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314325" y="1084687"/>
            <a:ext cx="8229600" cy="5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E2001A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Which of the 7Cs are involved in this safety alert?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322710" y="1662463"/>
            <a:ext cx="8229600" cy="31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marL="271463" indent="-271463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marL="715963" indent="-3524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2pPr>
            <a:lvl3pPr marL="989013" indent="-2730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3pPr>
            <a:lvl4pPr marL="1252538" indent="-354013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4pPr>
            <a:lvl5pPr marL="1614488" indent="-3619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»"/>
              <a:defRPr sz="14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Change management</a:t>
            </a:r>
          </a:p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Communication</a:t>
            </a:r>
          </a:p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Complacency</a:t>
            </a:r>
          </a:p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Control of work</a:t>
            </a:r>
          </a:p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Competence</a:t>
            </a:r>
          </a:p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Culture</a:t>
            </a:r>
          </a:p>
          <a:p>
            <a:pPr marL="271463" marR="0" lvl="0" indent="-27146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1A"/>
              </a:buClr>
              <a:buSzTx/>
              <a:buFont typeface="Arial" pitchFamily="-1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Arial"/>
              </a:rPr>
              <a:t>Commitment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325" y="4816333"/>
            <a:ext cx="8229600" cy="9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Did this presentation result in discussion that could lead to creating another alert to share with industry? Please contact 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" charset="-128"/>
                <a:cs typeface="ヒラギノ角ゴ Pro W3" pitchFamily="-1" charset="-128"/>
              </a:rPr>
              <a:t>info@stepchangeinsafety.net</a:t>
            </a:r>
          </a:p>
        </p:txBody>
      </p:sp>
    </p:spTree>
    <p:extLst>
      <p:ext uri="{BB962C8B-B14F-4D97-AF65-F5344CB8AC3E}">
        <p14:creationId xmlns:p14="http://schemas.microsoft.com/office/powerpoint/2010/main" val="165454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StepChange</Template>
  <TotalTime>434</TotalTime>
  <Words>363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divided opinion of risk</vt:lpstr>
      <vt:lpstr>Opinion of risk</vt:lpstr>
      <vt:lpstr>PowerPoint Presentation</vt:lpstr>
      <vt:lpstr>Opinion of risk</vt:lpstr>
      <vt:lpstr>Opinion of risk</vt:lpstr>
      <vt:lpstr>Opinion of risk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Webinar How to get your voice heard</dc:title>
  <dc:creator>Emily Taylor</dc:creator>
  <cp:lastModifiedBy>Freya Cookson</cp:lastModifiedBy>
  <cp:revision>20</cp:revision>
  <cp:lastPrinted>2016-09-04T11:30:51Z</cp:lastPrinted>
  <dcterms:created xsi:type="dcterms:W3CDTF">2016-09-04T11:07:34Z</dcterms:created>
  <dcterms:modified xsi:type="dcterms:W3CDTF">2020-03-11T12:31:23Z</dcterms:modified>
</cp:coreProperties>
</file>