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2" r:id="rId2"/>
    <p:sldId id="260" r:id="rId3"/>
    <p:sldId id="261" r:id="rId4"/>
    <p:sldId id="265" r:id="rId5"/>
    <p:sldId id="264" r:id="rId6"/>
    <p:sldId id="266" r:id="rId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E85D10"/>
    <a:srgbClr val="E58955"/>
    <a:srgbClr val="28A102"/>
    <a:srgbClr val="E44600"/>
    <a:srgbClr val="890845"/>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3" autoAdjust="0"/>
    <p:restoredTop sz="88726" autoAdjust="0"/>
  </p:normalViewPr>
  <p:slideViewPr>
    <p:cSldViewPr snapToGrid="0" snapToObjects="1">
      <p:cViewPr>
        <p:scale>
          <a:sx n="86" d="100"/>
          <a:sy n="86" d="100"/>
        </p:scale>
        <p:origin x="-2104" y="-3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B29BC-15C6-4CA5-890B-1D13180C7716}" type="datetimeFigureOut">
              <a:rPr lang="en-GB" smtClean="0"/>
              <a:t>11/03/20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97899-EB9A-42CC-AB28-5EF82478CDEF}" type="slidenum">
              <a:rPr lang="en-GB" smtClean="0"/>
              <a:t>‹#›</a:t>
            </a:fld>
            <a:endParaRPr lang="en-GB"/>
          </a:p>
        </p:txBody>
      </p:sp>
    </p:spTree>
    <p:extLst>
      <p:ext uri="{BB962C8B-B14F-4D97-AF65-F5344CB8AC3E}">
        <p14:creationId xmlns:p14="http://schemas.microsoft.com/office/powerpoint/2010/main" val="108286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a:t>
            </a:r>
            <a:r>
              <a:rPr lang="en-GB" dirty="0" err="1" smtClean="0"/>
              <a:t>thermowell</a:t>
            </a:r>
            <a:r>
              <a:rPr lang="en-GB" dirty="0" smtClean="0"/>
              <a:t> is a pocket that penetrates into a pipe or vessel to allow measuring of temperature inside the pipe/vessel.</a:t>
            </a:r>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3</a:t>
            </a:fld>
            <a:endParaRPr lang="en-GB"/>
          </a:p>
        </p:txBody>
      </p:sp>
    </p:spTree>
    <p:extLst>
      <p:ext uri="{BB962C8B-B14F-4D97-AF65-F5344CB8AC3E}">
        <p14:creationId xmlns:p14="http://schemas.microsoft.com/office/powerpoint/2010/main" val="2956107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descr="border.png"/>
          <p:cNvPicPr>
            <a:picLocks noChangeAspect="1"/>
          </p:cNvPicPr>
          <p:nvPr userDrawn="1"/>
        </p:nvPicPr>
        <p:blipFill>
          <a:blip r:embed="rId2"/>
          <a:srcRect/>
          <a:stretch>
            <a:fillRect/>
          </a:stretch>
        </p:blipFill>
        <p:spPr bwMode="auto">
          <a:xfrm>
            <a:off x="344488" y="344488"/>
            <a:ext cx="8455025" cy="6169025"/>
          </a:xfrm>
          <a:prstGeom prst="rect">
            <a:avLst/>
          </a:prstGeom>
          <a:noFill/>
          <a:ln w="9525">
            <a:noFill/>
            <a:miter lim="800000"/>
            <a:headEnd/>
            <a:tailEnd/>
          </a:ln>
        </p:spPr>
      </p:pic>
      <p:pic>
        <p:nvPicPr>
          <p:cNvPr id="6" name="Picture 19" descr="join_horiz.png"/>
          <p:cNvPicPr>
            <a:picLocks noChangeAspect="1"/>
          </p:cNvPicPr>
          <p:nvPr userDrawn="1"/>
        </p:nvPicPr>
        <p:blipFill>
          <a:blip r:embed="rId3"/>
          <a:srcRect/>
          <a:stretch>
            <a:fillRect/>
          </a:stretch>
        </p:blipFill>
        <p:spPr bwMode="auto">
          <a:xfrm>
            <a:off x="8723313" y="3362325"/>
            <a:ext cx="476250" cy="134938"/>
          </a:xfrm>
          <a:prstGeom prst="rect">
            <a:avLst/>
          </a:prstGeom>
          <a:noFill/>
          <a:ln w="9525">
            <a:noFill/>
            <a:miter lim="800000"/>
            <a:headEnd/>
            <a:tailEnd/>
          </a:ln>
        </p:spPr>
      </p:pic>
      <p:sp>
        <p:nvSpPr>
          <p:cNvPr id="2" name="Title 1"/>
          <p:cNvSpPr>
            <a:spLocks noGrp="1"/>
          </p:cNvSpPr>
          <p:nvPr>
            <p:ph type="ctrTitle"/>
          </p:nvPr>
        </p:nvSpPr>
        <p:spPr>
          <a:xfrm>
            <a:off x="3093452" y="3301107"/>
            <a:ext cx="4678948" cy="926193"/>
          </a:xfrm>
        </p:spPr>
        <p:txBody>
          <a:bodyPr lIns="0" rIns="0"/>
          <a:lstStyle>
            <a:lvl1pPr algn="l">
              <a:lnSpc>
                <a:spcPts val="2600"/>
              </a:lnSpc>
              <a:defRPr sz="2400">
                <a:solidFill>
                  <a:srgbClr val="E2001A"/>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3093452" y="4336157"/>
            <a:ext cx="4678948" cy="1752600"/>
          </a:xfrm>
        </p:spPr>
        <p:txBody>
          <a:bodyPr lIns="0" rIns="0"/>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8" name="Picture 17" descr="join_wheel_horiz.png"/>
          <p:cNvPicPr>
            <a:picLocks noChangeAspect="1"/>
          </p:cNvPicPr>
          <p:nvPr userDrawn="1"/>
        </p:nvPicPr>
        <p:blipFill>
          <a:blip r:embed="rId4"/>
          <a:srcRect/>
          <a:stretch>
            <a:fillRect/>
          </a:stretch>
        </p:blipFill>
        <p:spPr bwMode="auto">
          <a:xfrm>
            <a:off x="-60325" y="3311525"/>
            <a:ext cx="476250" cy="234950"/>
          </a:xfrm>
          <a:prstGeom prst="rect">
            <a:avLst/>
          </a:prstGeom>
          <a:noFill/>
          <a:ln w="9525">
            <a:noFill/>
            <a:miter lim="800000"/>
            <a:headEnd/>
            <a:tailEnd/>
          </a:ln>
        </p:spPr>
      </p:pic>
      <p:pic>
        <p:nvPicPr>
          <p:cNvPr id="11" name="Picture 10" descr="step_change_logos_rgb.png"/>
          <p:cNvPicPr>
            <a:picLocks noChangeAspect="1"/>
          </p:cNvPicPr>
          <p:nvPr userDrawn="1"/>
        </p:nvPicPr>
        <p:blipFill>
          <a:blip r:embed="rId5"/>
          <a:stretch>
            <a:fillRect/>
          </a:stretch>
        </p:blipFill>
        <p:spPr>
          <a:xfrm>
            <a:off x="1827062" y="2138021"/>
            <a:ext cx="5302084" cy="922035"/>
          </a:xfrm>
          <a:prstGeom prst="rect">
            <a:avLst/>
          </a:prstGeom>
        </p:spPr>
      </p:pic>
    </p:spTree>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533" y="5281868"/>
            <a:ext cx="6620155" cy="566738"/>
          </a:xfr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658533" y="612774"/>
            <a:ext cx="7800475" cy="44988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58533" y="5895646"/>
            <a:ext cx="6620155" cy="2765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 name="Picture 8" descr="jointedupthinking.png"/>
          <p:cNvPicPr>
            <a:picLocks noChangeAspect="1"/>
          </p:cNvPicPr>
          <p:nvPr userDrawn="1"/>
        </p:nvPicPr>
        <p:blipFill>
          <a:blip r:embed="rId2"/>
          <a:stretch>
            <a:fillRect/>
          </a:stretch>
        </p:blipFill>
        <p:spPr>
          <a:xfrm>
            <a:off x="0" y="571285"/>
            <a:ext cx="9144000" cy="2941373"/>
          </a:xfrm>
          <a:prstGeom prst="rect">
            <a:avLst/>
          </a:prstGeom>
        </p:spPr>
      </p:pic>
      <p:sp>
        <p:nvSpPr>
          <p:cNvPr id="12" name="TextBox 64"/>
          <p:cNvSpPr txBox="1">
            <a:spLocks noChangeArrowheads="1"/>
          </p:cNvSpPr>
          <p:nvPr userDrawn="1"/>
        </p:nvSpPr>
        <p:spPr bwMode="auto">
          <a:xfrm>
            <a:off x="1516917" y="3780271"/>
            <a:ext cx="6110167" cy="877887"/>
          </a:xfrm>
          <a:prstGeom prst="rect">
            <a:avLst/>
          </a:prstGeom>
          <a:noFill/>
          <a:ln w="9525">
            <a:noFill/>
            <a:miter lim="800000"/>
            <a:headEnd/>
            <a:tailEnd/>
          </a:ln>
        </p:spPr>
        <p:txBody>
          <a:bodyPr bIns="0">
            <a:prstTxWarp prst="textNoShape">
              <a:avLst/>
            </a:prstTxWarp>
          </a:bodyPr>
          <a:lstStyle/>
          <a:p>
            <a:pPr algn="ctr">
              <a:lnSpc>
                <a:spcPts val="2600"/>
              </a:lnSpc>
            </a:pPr>
            <a:r>
              <a:rPr lang="en-US" sz="2400" b="1" dirty="0" smtClean="0">
                <a:solidFill>
                  <a:schemeClr val="tx1"/>
                </a:solidFill>
              </a:rPr>
              <a:t>WORKING TOGETHER </a:t>
            </a:r>
            <a:r>
              <a:rPr lang="en-US" sz="2400" b="1" dirty="0" smtClean="0">
                <a:solidFill>
                  <a:srgbClr val="E2001A"/>
                </a:solidFill>
              </a:rPr>
              <a:t>TO PREVENT HYDROCARBON RELEASES</a:t>
            </a:r>
            <a:endParaRPr lang="en-US" sz="2400" b="1" dirty="0">
              <a:solidFill>
                <a:srgbClr val="E2001A"/>
              </a:solidFill>
            </a:endParaRPr>
          </a:p>
        </p:txBody>
      </p:sp>
      <p:pic>
        <p:nvPicPr>
          <p:cNvPr id="6" name="Picture 5" descr="step_change_logos_rgb.png"/>
          <p:cNvPicPr>
            <a:picLocks noChangeAspect="1"/>
          </p:cNvPicPr>
          <p:nvPr userDrawn="1"/>
        </p:nvPicPr>
        <p:blipFill>
          <a:blip r:embed="rId3"/>
          <a:stretch>
            <a:fillRect/>
          </a:stretch>
        </p:blipFill>
        <p:spPr>
          <a:xfrm>
            <a:off x="6324045" y="5829345"/>
            <a:ext cx="2221200" cy="386267"/>
          </a:xfrm>
          <a:prstGeom prst="rect">
            <a:avLst/>
          </a:prstGeom>
        </p:spPr>
      </p:pic>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817"/>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192795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51895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234387"/>
            <a:ext cx="4040188" cy="389177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51895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234387"/>
            <a:ext cx="4041775" cy="3891776"/>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42876"/>
            <a:ext cx="7460871" cy="674624"/>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435100"/>
            <a:ext cx="4343021" cy="46910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4" descr="border.png"/>
          <p:cNvPicPr>
            <a:picLocks noChangeAspect="1"/>
          </p:cNvPicPr>
          <p:nvPr userDrawn="1"/>
        </p:nvPicPr>
        <p:blipFill>
          <a:blip r:embed="rId12"/>
          <a:srcRect/>
          <a:stretch>
            <a:fillRect/>
          </a:stretch>
        </p:blipFill>
        <p:spPr bwMode="auto">
          <a:xfrm>
            <a:off x="344488" y="344488"/>
            <a:ext cx="8455025" cy="6169025"/>
          </a:xfrm>
          <a:prstGeom prst="rect">
            <a:avLst/>
          </a:prstGeom>
          <a:noFill/>
          <a:ln w="9525">
            <a:noFill/>
            <a:miter lim="800000"/>
            <a:headEnd/>
            <a:tailEnd/>
          </a:ln>
        </p:spPr>
      </p:pic>
      <p:sp>
        <p:nvSpPr>
          <p:cNvPr id="1027" name="Title Placeholder 1"/>
          <p:cNvSpPr>
            <a:spLocks noGrp="1"/>
          </p:cNvSpPr>
          <p:nvPr>
            <p:ph type="title"/>
          </p:nvPr>
        </p:nvSpPr>
        <p:spPr bwMode="auto">
          <a:xfrm>
            <a:off x="457200" y="748800"/>
            <a:ext cx="8229600" cy="1576800"/>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980000"/>
            <a:ext cx="8229600" cy="4384800"/>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19" descr="join_horiz.png"/>
          <p:cNvPicPr>
            <a:picLocks noChangeAspect="1"/>
          </p:cNvPicPr>
          <p:nvPr userDrawn="1"/>
        </p:nvPicPr>
        <p:blipFill>
          <a:blip r:embed="rId13"/>
          <a:srcRect/>
          <a:stretch>
            <a:fillRect/>
          </a:stretch>
        </p:blipFill>
        <p:spPr bwMode="auto">
          <a:xfrm>
            <a:off x="8723313" y="3362325"/>
            <a:ext cx="476250" cy="134938"/>
          </a:xfrm>
          <a:prstGeom prst="rect">
            <a:avLst/>
          </a:prstGeom>
          <a:noFill/>
          <a:ln w="9525">
            <a:noFill/>
            <a:miter lim="800000"/>
            <a:headEnd/>
            <a:tailEnd/>
          </a:ln>
        </p:spPr>
      </p:pic>
      <p:pic>
        <p:nvPicPr>
          <p:cNvPr id="1031" name="Picture 20" descr="join_vert.png"/>
          <p:cNvPicPr>
            <a:picLocks noChangeAspect="1"/>
          </p:cNvPicPr>
          <p:nvPr userDrawn="1"/>
        </p:nvPicPr>
        <p:blipFill>
          <a:blip r:embed="rId14"/>
          <a:srcRect/>
          <a:stretch>
            <a:fillRect/>
          </a:stretch>
        </p:blipFill>
        <p:spPr bwMode="auto">
          <a:xfrm>
            <a:off x="4503738" y="-63500"/>
            <a:ext cx="136525" cy="477838"/>
          </a:xfrm>
          <a:prstGeom prst="rect">
            <a:avLst/>
          </a:prstGeom>
          <a:noFill/>
          <a:ln w="9525">
            <a:noFill/>
            <a:miter lim="800000"/>
            <a:headEnd/>
            <a:tailEnd/>
          </a:ln>
        </p:spPr>
      </p:pic>
      <p:pic>
        <p:nvPicPr>
          <p:cNvPr id="1032" name="Picture 19" descr="join_horiz.png"/>
          <p:cNvPicPr>
            <a:picLocks noChangeAspect="1"/>
          </p:cNvPicPr>
          <p:nvPr userDrawn="1"/>
        </p:nvPicPr>
        <p:blipFill>
          <a:blip r:embed="rId13"/>
          <a:srcRect/>
          <a:stretch>
            <a:fillRect/>
          </a:stretch>
        </p:blipFill>
        <p:spPr bwMode="auto">
          <a:xfrm>
            <a:off x="-57150" y="3362325"/>
            <a:ext cx="476250" cy="134938"/>
          </a:xfrm>
          <a:prstGeom prst="rect">
            <a:avLst/>
          </a:prstGeom>
          <a:noFill/>
          <a:ln w="9525">
            <a:noFill/>
            <a:miter lim="800000"/>
            <a:headEnd/>
            <a:tailEnd/>
          </a:ln>
        </p:spPr>
      </p:pic>
      <p:pic>
        <p:nvPicPr>
          <p:cNvPr id="1033" name="Picture 20" descr="join_vert.png"/>
          <p:cNvPicPr>
            <a:picLocks noChangeAspect="1"/>
          </p:cNvPicPr>
          <p:nvPr userDrawn="1"/>
        </p:nvPicPr>
        <p:blipFill>
          <a:blip r:embed="rId14"/>
          <a:srcRect/>
          <a:stretch>
            <a:fillRect/>
          </a:stretch>
        </p:blipFill>
        <p:spPr bwMode="auto">
          <a:xfrm>
            <a:off x="4503738" y="6440488"/>
            <a:ext cx="136525" cy="477837"/>
          </a:xfrm>
          <a:prstGeom prst="rect">
            <a:avLst/>
          </a:prstGeom>
          <a:noFill/>
          <a:ln w="9525">
            <a:noFill/>
            <a:miter lim="800000"/>
            <a:headEnd/>
            <a:tailEnd/>
          </a:ln>
        </p:spPr>
      </p:pic>
      <p:pic>
        <p:nvPicPr>
          <p:cNvPr id="12" name="Picture 11" descr="step_change_trig_rgb.png"/>
          <p:cNvPicPr>
            <a:picLocks noChangeAspect="1"/>
          </p:cNvPicPr>
          <p:nvPr userDrawn="1"/>
        </p:nvPicPr>
        <p:blipFill>
          <a:blip r:embed="rId15"/>
          <a:stretch>
            <a:fillRect/>
          </a:stretch>
        </p:blipFill>
        <p:spPr>
          <a:xfrm>
            <a:off x="7909519" y="5698235"/>
            <a:ext cx="511199" cy="41999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702"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transition xmlns:p14="http://schemas.microsoft.com/office/powerpoint/2010/main" spd="slow"/>
  <p:timing>
    <p:tnLst>
      <p:par>
        <p:cTn xmlns:p14="http://schemas.microsoft.com/office/powerpoint/2010/main" id="1" dur="indefinite" restart="never" nodeType="tmRoot"/>
      </p:par>
    </p:tnLst>
  </p:timing>
  <p:txStyles>
    <p:title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p:titleStyle>
    <p:bodyStyle>
      <a:lvl1pPr marL="271463" indent="-271463" algn="l" defTabSz="457200" rtl="0" eaLnBrk="0" fontAlgn="base" hangingPunct="0">
        <a:spcBef>
          <a:spcPct val="20000"/>
        </a:spcBef>
        <a:spcAft>
          <a:spcPts val="1200"/>
        </a:spcAft>
        <a:buClr>
          <a:srgbClr val="E2001A"/>
        </a:buClr>
        <a:buFont typeface="Arial" pitchFamily="-1" charset="0"/>
        <a:buChar char="•"/>
        <a:defRPr sz="2400" kern="1200">
          <a:solidFill>
            <a:schemeClr val="tx1"/>
          </a:solidFill>
          <a:latin typeface="Arial"/>
          <a:ea typeface="ヒラギノ角ゴ Pro W3" pitchFamily="-1" charset="-128"/>
          <a:cs typeface="Arial"/>
        </a:defRPr>
      </a:lvl1pPr>
      <a:lvl2pPr marL="715963" indent="-352425" algn="l" defTabSz="457200" rtl="0" eaLnBrk="0" fontAlgn="base" hangingPunct="0">
        <a:spcBef>
          <a:spcPct val="20000"/>
        </a:spcBef>
        <a:spcAft>
          <a:spcPts val="1200"/>
        </a:spcAft>
        <a:buClr>
          <a:srgbClr val="E2001A"/>
        </a:buClr>
        <a:buFont typeface="Arial" pitchFamily="-1" charset="0"/>
        <a:buChar char="–"/>
        <a:defRPr sz="2000" kern="1200">
          <a:solidFill>
            <a:schemeClr val="tx1"/>
          </a:solidFill>
          <a:latin typeface="Arial"/>
          <a:ea typeface="ヒラギノ角ゴ Pro W3" pitchFamily="-1" charset="-128"/>
          <a:cs typeface="Arial"/>
        </a:defRPr>
      </a:lvl2pPr>
      <a:lvl3pPr marL="989013" indent="-273050" algn="l" defTabSz="457200" rtl="0" eaLnBrk="0" fontAlgn="base" hangingPunct="0">
        <a:spcBef>
          <a:spcPct val="20000"/>
        </a:spcBef>
        <a:spcAft>
          <a:spcPts val="1200"/>
        </a:spcAft>
        <a:buClr>
          <a:srgbClr val="E2001A"/>
        </a:buClr>
        <a:buFont typeface="Arial" pitchFamily="-1" charset="0"/>
        <a:buChar char="•"/>
        <a:defRPr sz="1800" kern="1200">
          <a:solidFill>
            <a:schemeClr val="tx1"/>
          </a:solidFill>
          <a:latin typeface="Arial"/>
          <a:ea typeface="ヒラギノ角ゴ Pro W3" pitchFamily="-1" charset="-128"/>
          <a:cs typeface="Arial"/>
        </a:defRPr>
      </a:lvl3pPr>
      <a:lvl4pPr marL="1252538" indent="-354013" algn="l" defTabSz="457200" rtl="0" eaLnBrk="0" fontAlgn="base" hangingPunct="0">
        <a:spcBef>
          <a:spcPct val="20000"/>
        </a:spcBef>
        <a:spcAft>
          <a:spcPts val="1200"/>
        </a:spcAft>
        <a:buClr>
          <a:srgbClr val="E2001A"/>
        </a:buClr>
        <a:buFont typeface="Arial" pitchFamily="-1" charset="0"/>
        <a:buChar char="–"/>
        <a:defRPr sz="1600" kern="1200">
          <a:solidFill>
            <a:schemeClr val="tx1"/>
          </a:solidFill>
          <a:latin typeface="Arial"/>
          <a:ea typeface="ヒラギノ角ゴ Pro W3" pitchFamily="-1" charset="-128"/>
          <a:cs typeface="Arial"/>
        </a:defRPr>
      </a:lvl4pPr>
      <a:lvl5pPr marL="1614488" indent="-361950" algn="l" defTabSz="457200" rtl="0" eaLnBrk="0" fontAlgn="base" hangingPunct="0">
        <a:spcBef>
          <a:spcPct val="20000"/>
        </a:spcBef>
        <a:spcAft>
          <a:spcPts val="1200"/>
        </a:spcAft>
        <a:buClr>
          <a:srgbClr val="E2001A"/>
        </a:buClr>
        <a:buFont typeface="Arial" pitchFamily="-1" charset="0"/>
        <a:buChar char="»"/>
        <a:defRPr sz="1400" kern="1200">
          <a:solidFill>
            <a:schemeClr val="tx1"/>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48803" y="2015881"/>
            <a:ext cx="8229600" cy="4209331"/>
          </a:xfrm>
        </p:spPr>
        <p:txBody>
          <a:bodyPr>
            <a:normAutofit/>
          </a:bodyPr>
          <a:lstStyle/>
          <a:p>
            <a:pPr marL="0" indent="0" algn="ctr">
              <a:buNone/>
            </a:pPr>
            <a:r>
              <a:rPr lang="en-GB" sz="4800" b="1" dirty="0">
                <a:solidFill>
                  <a:srgbClr val="FF0000"/>
                </a:solidFill>
                <a:effectLst>
                  <a:outerShdw blurRad="38100" dist="38100" dir="2700000" algn="tl">
                    <a:srgbClr val="000000">
                      <a:alpha val="43137"/>
                    </a:srgbClr>
                  </a:outerShdw>
                </a:effectLst>
              </a:rPr>
              <a:t>Safety </a:t>
            </a:r>
            <a:r>
              <a:rPr lang="en-GB" sz="4800" b="1" dirty="0" smtClean="0">
                <a:solidFill>
                  <a:srgbClr val="FF0000"/>
                </a:solidFill>
                <a:effectLst>
                  <a:outerShdw blurRad="38100" dist="38100" dir="2700000" algn="tl">
                    <a:srgbClr val="000000">
                      <a:alpha val="43137"/>
                    </a:srgbClr>
                  </a:outerShdw>
                </a:effectLst>
              </a:rPr>
              <a:t>Moment</a:t>
            </a:r>
            <a:endParaRPr lang="en-GB" sz="4800" b="1" dirty="0" smtClean="0">
              <a:latin typeface="+mn-lt"/>
            </a:endParaRPr>
          </a:p>
          <a:p>
            <a:pPr marL="0" indent="0" algn="ctr">
              <a:buNone/>
            </a:pPr>
            <a:r>
              <a:rPr lang="en-GB" sz="4800" b="1" dirty="0" smtClean="0">
                <a:latin typeface="+mn-lt"/>
              </a:rPr>
              <a:t>Choke Manifold Pressure Test</a:t>
            </a:r>
            <a:endParaRPr lang="en-GB" sz="4800" b="1" dirty="0">
              <a:latin typeface="+mn-lt"/>
            </a:endParaRPr>
          </a:p>
        </p:txBody>
      </p:sp>
      <p:sp>
        <p:nvSpPr>
          <p:cNvPr id="3" name="Rectangle 2"/>
          <p:cNvSpPr/>
          <p:nvPr/>
        </p:nvSpPr>
        <p:spPr>
          <a:xfrm>
            <a:off x="506626" y="5611170"/>
            <a:ext cx="7278131" cy="646331"/>
          </a:xfrm>
          <a:prstGeom prst="rect">
            <a:avLst/>
          </a:prstGeom>
        </p:spPr>
        <p:txBody>
          <a:bodyPr wrap="square">
            <a:spAutoFit/>
          </a:bodyPr>
          <a:lstStyle/>
          <a:p>
            <a:r>
              <a:rPr lang="en-GB" sz="1200" b="1" dirty="0"/>
              <a:t>Disclaimer: </a:t>
            </a:r>
            <a:r>
              <a:rPr lang="en-GB" sz="1200" dirty="0"/>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36884" y="4270306"/>
            <a:ext cx="8093137" cy="1972411"/>
          </a:xfrm>
        </p:spPr>
        <p:txBody>
          <a:bodyPr/>
          <a:lstStyle/>
          <a:p>
            <a:pPr>
              <a:lnSpc>
                <a:spcPct val="114000"/>
              </a:lnSpc>
              <a:spcBef>
                <a:spcPts val="0"/>
              </a:spcBef>
              <a:spcAft>
                <a:spcPts val="0"/>
              </a:spcAft>
              <a:buClrTx/>
            </a:pPr>
            <a:r>
              <a:rPr lang="en-US" sz="1600" dirty="0" smtClean="0">
                <a:latin typeface="+mn-lt"/>
              </a:rPr>
              <a:t>Pressure </a:t>
            </a:r>
            <a:r>
              <a:rPr lang="en-GB" sz="1600" dirty="0" smtClean="0">
                <a:latin typeface="+mn-lt"/>
              </a:rPr>
              <a:t>testing of a choke manifold was being undertaken in an onshore well test pressure test bay.</a:t>
            </a:r>
          </a:p>
          <a:p>
            <a:pPr>
              <a:lnSpc>
                <a:spcPct val="114000"/>
              </a:lnSpc>
              <a:spcBef>
                <a:spcPts val="0"/>
              </a:spcBef>
              <a:spcAft>
                <a:spcPts val="0"/>
              </a:spcAft>
              <a:buClrTx/>
            </a:pPr>
            <a:r>
              <a:rPr lang="en-GB" sz="1600" dirty="0" smtClean="0">
                <a:latin typeface="+mn-lt"/>
              </a:rPr>
              <a:t>After the </a:t>
            </a:r>
            <a:r>
              <a:rPr lang="en-GB" sz="1600" dirty="0">
                <a:latin typeface="+mn-lt"/>
              </a:rPr>
              <a:t>test pressure was </a:t>
            </a:r>
            <a:r>
              <a:rPr lang="en-GB" sz="1600" dirty="0" smtClean="0">
                <a:latin typeface="+mn-lt"/>
              </a:rPr>
              <a:t>applied, the </a:t>
            </a:r>
            <a:r>
              <a:rPr lang="en-GB" sz="1600" dirty="0">
                <a:latin typeface="+mn-lt"/>
              </a:rPr>
              <a:t>workshop foreman and technician entered the test area to visually check the manifold for </a:t>
            </a:r>
            <a:r>
              <a:rPr lang="en-GB" sz="1600" dirty="0" smtClean="0">
                <a:latin typeface="+mn-lt"/>
              </a:rPr>
              <a:t>leaks.</a:t>
            </a:r>
          </a:p>
          <a:p>
            <a:pPr>
              <a:lnSpc>
                <a:spcPct val="114000"/>
              </a:lnSpc>
              <a:spcBef>
                <a:spcPts val="0"/>
              </a:spcBef>
              <a:spcAft>
                <a:spcPts val="0"/>
              </a:spcAft>
            </a:pPr>
            <a:r>
              <a:rPr lang="en-GB" sz="1800" b="1" dirty="0">
                <a:solidFill>
                  <a:srgbClr val="FF0000"/>
                </a:solidFill>
                <a:latin typeface="+mn-lt"/>
              </a:rPr>
              <a:t>What could go </a:t>
            </a:r>
            <a:r>
              <a:rPr lang="en-GB" sz="1800" b="1" dirty="0" smtClean="0">
                <a:solidFill>
                  <a:srgbClr val="FF0000"/>
                </a:solidFill>
                <a:latin typeface="+mn-lt"/>
              </a:rPr>
              <a:t>wrong?  What could </a:t>
            </a:r>
            <a:r>
              <a:rPr lang="en-GB" sz="1800" b="1" dirty="0">
                <a:solidFill>
                  <a:srgbClr val="FF0000"/>
                </a:solidFill>
                <a:latin typeface="+mn-lt"/>
              </a:rPr>
              <a:t>be the consequences</a:t>
            </a:r>
            <a:r>
              <a:rPr lang="en-GB" sz="1800" b="1" dirty="0" smtClean="0">
                <a:solidFill>
                  <a:srgbClr val="FF0000"/>
                </a:solidFill>
                <a:latin typeface="+mn-lt"/>
              </a:rPr>
              <a:t>?</a:t>
            </a:r>
          </a:p>
          <a:p>
            <a:pPr marL="0" indent="0" algn="ctr">
              <a:buNone/>
            </a:pPr>
            <a:endParaRPr lang="en-GB" sz="1600" b="1" dirty="0">
              <a:solidFill>
                <a:srgbClr val="FF0000"/>
              </a:solidFill>
            </a:endParaRPr>
          </a:p>
          <a:p>
            <a:endParaRPr lang="en-US" sz="1600" dirty="0" smtClean="0">
              <a:latin typeface="Arial" pitchFamily="-1" charset="0"/>
            </a:endParaRPr>
          </a:p>
        </p:txBody>
      </p:sp>
      <p:sp>
        <p:nvSpPr>
          <p:cNvPr id="9" name="TextBox 8"/>
          <p:cNvSpPr txBox="1"/>
          <p:nvPr/>
        </p:nvSpPr>
        <p:spPr>
          <a:xfrm>
            <a:off x="6473371" y="6550223"/>
            <a:ext cx="2512226" cy="307777"/>
          </a:xfrm>
          <a:prstGeom prst="rect">
            <a:avLst/>
          </a:prstGeom>
          <a:noFill/>
        </p:spPr>
        <p:txBody>
          <a:bodyPr wrap="none" rtlCol="0">
            <a:spAutoFit/>
          </a:bodyPr>
          <a:lstStyle/>
          <a:p>
            <a:r>
              <a:rPr lang="en-GB" sz="1400" dirty="0" smtClean="0"/>
              <a:t>Choke manifold pressure test</a:t>
            </a:r>
            <a:endParaRPr lang="en-GB" sz="1400" dirty="0"/>
          </a:p>
        </p:txBody>
      </p:sp>
      <p:sp>
        <p:nvSpPr>
          <p:cNvPr id="16" name="Rounded Rectangle 15"/>
          <p:cNvSpPr/>
          <p:nvPr/>
        </p:nvSpPr>
        <p:spPr>
          <a:xfrm>
            <a:off x="3756837" y="5802878"/>
            <a:ext cx="1603948" cy="4572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FF0000"/>
                </a:solidFill>
              </a:rPr>
              <a:t>DISCUSS</a:t>
            </a:r>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178" y="722358"/>
            <a:ext cx="7359266" cy="344552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40" y="2908453"/>
            <a:ext cx="3418885" cy="22122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218" y="2471809"/>
            <a:ext cx="2994960" cy="21309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1836" y="4748271"/>
            <a:ext cx="2340292" cy="13843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0815" y="4748271"/>
            <a:ext cx="1383363" cy="1116290"/>
          </a:xfrm>
          <a:prstGeom prst="rect">
            <a:avLst/>
          </a:prstGeom>
          <a:noFill/>
          <a:extLst>
            <a:ext uri="{909E8E84-426E-40dd-AFC4-6F175D3DCCD1}">
              <a14:hiddenFill xmlns:a14="http://schemas.microsoft.com/office/drawing/2010/main">
                <a:solidFill>
                  <a:srgbClr val="FFFFFF"/>
                </a:solidFill>
              </a14:hiddenFill>
            </a:ext>
          </a:extLst>
        </p:spPr>
      </p:pic>
      <p:sp>
        <p:nvSpPr>
          <p:cNvPr id="8" name="Line 1"/>
          <p:cNvSpPr>
            <a:spLocks noChangeShapeType="1"/>
          </p:cNvSpPr>
          <p:nvPr/>
        </p:nvSpPr>
        <p:spPr bwMode="auto">
          <a:xfrm flipV="1">
            <a:off x="2739649" y="3227942"/>
            <a:ext cx="2823869" cy="33474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569046" y="694031"/>
            <a:ext cx="8105721" cy="2127505"/>
          </a:xfrm>
          <a:prstGeom prst="rect">
            <a:avLst/>
          </a:prstGeom>
          <a:ln>
            <a:noFill/>
          </a:ln>
        </p:spPr>
        <p:txBody>
          <a:bodyPr wrap="square">
            <a:spAutoFit/>
          </a:bodyPr>
          <a:lstStyle/>
          <a:p>
            <a:pPr>
              <a:lnSpc>
                <a:spcPct val="114000"/>
              </a:lnSpc>
              <a:buClr>
                <a:srgbClr val="FF0000"/>
              </a:buClr>
            </a:pPr>
            <a:r>
              <a:rPr lang="en-GB" b="1" dirty="0" smtClean="0">
                <a:latin typeface="+mn-lt"/>
                <a:cs typeface="Arial" panose="020B0604020202020204" pitchFamily="34" charset="0"/>
              </a:rPr>
              <a:t>What happened:</a:t>
            </a:r>
          </a:p>
          <a:p>
            <a:pPr>
              <a:lnSpc>
                <a:spcPct val="114000"/>
              </a:lnSpc>
              <a:buClr>
                <a:srgbClr val="FF0000"/>
              </a:buClr>
            </a:pPr>
            <a:endParaRPr lang="en-GB" sz="1400" dirty="0" smtClean="0">
              <a:latin typeface="+mn-lt"/>
              <a:cs typeface="Arial" panose="020B0604020202020204" pitchFamily="34" charset="0"/>
            </a:endParaRPr>
          </a:p>
          <a:p>
            <a:pPr marL="285750" indent="-285750">
              <a:lnSpc>
                <a:spcPct val="114000"/>
              </a:lnSpc>
              <a:buFont typeface="Arial" panose="020B0604020202020204" pitchFamily="34" charset="0"/>
              <a:buChar char="•"/>
            </a:pPr>
            <a:r>
              <a:rPr lang="en-GB" sz="1600" dirty="0" smtClean="0">
                <a:latin typeface="+mn-lt"/>
                <a:cs typeface="Arial" panose="020B0604020202020204" pitchFamily="34" charset="0"/>
              </a:rPr>
              <a:t>A </a:t>
            </a:r>
            <a:r>
              <a:rPr lang="en-GB" sz="1600" dirty="0" err="1" smtClean="0">
                <a:latin typeface="+mn-lt"/>
                <a:cs typeface="Arial" panose="020B0604020202020204" pitchFamily="34" charset="0"/>
              </a:rPr>
              <a:t>thermowell</a:t>
            </a:r>
            <a:r>
              <a:rPr lang="en-GB" sz="1600" dirty="0" smtClean="0">
                <a:latin typeface="+mn-lt"/>
                <a:cs typeface="Arial" panose="020B0604020202020204" pitchFamily="34" charset="0"/>
              </a:rPr>
              <a:t> failed under pressure and was </a:t>
            </a:r>
            <a:r>
              <a:rPr lang="en-GB" sz="1600" dirty="0" smtClean="0">
                <a:solidFill>
                  <a:srgbClr val="FF0000"/>
                </a:solidFill>
                <a:latin typeface="+mn-lt"/>
                <a:cs typeface="Arial" panose="020B0604020202020204" pitchFamily="34" charset="0"/>
              </a:rPr>
              <a:t>ejected at approx</a:t>
            </a:r>
            <a:r>
              <a:rPr lang="en-GB" sz="1600" dirty="0">
                <a:solidFill>
                  <a:srgbClr val="FF0000"/>
                </a:solidFill>
                <a:latin typeface="+mn-lt"/>
                <a:cs typeface="Arial" panose="020B0604020202020204" pitchFamily="34" charset="0"/>
              </a:rPr>
              <a:t>.</a:t>
            </a:r>
            <a:r>
              <a:rPr lang="en-GB" sz="1600" dirty="0" smtClean="0">
                <a:solidFill>
                  <a:srgbClr val="FF0000"/>
                </a:solidFill>
                <a:latin typeface="+mn-lt"/>
                <a:cs typeface="Arial" panose="020B0604020202020204" pitchFamily="34" charset="0"/>
              </a:rPr>
              <a:t> 100 mph, </a:t>
            </a:r>
            <a:r>
              <a:rPr lang="en-GB" sz="1600" dirty="0" smtClean="0">
                <a:latin typeface="+mn-lt"/>
                <a:cs typeface="Arial" panose="020B0604020202020204" pitchFamily="34" charset="0"/>
              </a:rPr>
              <a:t>striking the technician on the knee with a force</a:t>
            </a:r>
            <a:r>
              <a:rPr lang="en-GB" sz="1600" dirty="0" smtClean="0">
                <a:solidFill>
                  <a:srgbClr val="FF0000"/>
                </a:solidFill>
                <a:latin typeface="+mn-lt"/>
                <a:cs typeface="Arial" panose="020B0604020202020204" pitchFamily="34" charset="0"/>
              </a:rPr>
              <a:t> </a:t>
            </a:r>
            <a:r>
              <a:rPr lang="en-GB" sz="1600" dirty="0" smtClean="0">
                <a:latin typeface="+mn-lt"/>
                <a:cs typeface="Arial" panose="020B0604020202020204" pitchFamily="34" charset="0"/>
              </a:rPr>
              <a:t>equivalent to being </a:t>
            </a:r>
            <a:r>
              <a:rPr lang="en-GB" sz="1600" dirty="0" smtClean="0">
                <a:solidFill>
                  <a:srgbClr val="FF0000"/>
                </a:solidFill>
                <a:latin typeface="+mn-lt"/>
                <a:cs typeface="Arial" panose="020B0604020202020204" pitchFamily="34" charset="0"/>
              </a:rPr>
              <a:t>hit by a family car.</a:t>
            </a:r>
            <a:endParaRPr lang="en-GB" sz="1600" dirty="0" smtClean="0">
              <a:latin typeface="+mn-lt"/>
              <a:cs typeface="Arial" panose="020B0604020202020204" pitchFamily="34" charset="0"/>
            </a:endParaRPr>
          </a:p>
          <a:p>
            <a:pPr marL="285750" indent="-285750">
              <a:lnSpc>
                <a:spcPct val="114000"/>
              </a:lnSpc>
              <a:buFont typeface="Arial" panose="020B0604020202020204" pitchFamily="34" charset="0"/>
              <a:buChar char="•"/>
            </a:pPr>
            <a:r>
              <a:rPr lang="en-GB" sz="1600" dirty="0" smtClean="0">
                <a:solidFill>
                  <a:srgbClr val="FF0000"/>
                </a:solidFill>
                <a:latin typeface="+mn-lt"/>
                <a:cs typeface="Arial" panose="020B0604020202020204" pitchFamily="34" charset="0"/>
              </a:rPr>
              <a:t>Severe corrosion </a:t>
            </a:r>
            <a:r>
              <a:rPr lang="en-GB" sz="1600" dirty="0" smtClean="0">
                <a:latin typeface="+mn-lt"/>
                <a:cs typeface="Arial" panose="020B0604020202020204" pitchFamily="34" charset="0"/>
              </a:rPr>
              <a:t>had affected the integrity of the thread connection.  Pressures encountered during testing overcame the mechanical strength of the thread and caused the </a:t>
            </a:r>
            <a:r>
              <a:rPr lang="en-GB" sz="1600" dirty="0" err="1">
                <a:latin typeface="+mn-lt"/>
                <a:cs typeface="Arial" panose="020B0604020202020204" pitchFamily="34" charset="0"/>
              </a:rPr>
              <a:t>t</a:t>
            </a:r>
            <a:r>
              <a:rPr lang="en-GB" sz="1600" dirty="0" err="1" smtClean="0">
                <a:latin typeface="+mn-lt"/>
                <a:cs typeface="Arial" panose="020B0604020202020204" pitchFamily="34" charset="0"/>
              </a:rPr>
              <a:t>hermowell</a:t>
            </a:r>
            <a:r>
              <a:rPr lang="en-GB" sz="1600" dirty="0" smtClean="0">
                <a:latin typeface="+mn-lt"/>
                <a:cs typeface="Arial" panose="020B0604020202020204" pitchFamily="34" charset="0"/>
              </a:rPr>
              <a:t> to be ejected.</a:t>
            </a:r>
          </a:p>
        </p:txBody>
      </p:sp>
      <p:sp>
        <p:nvSpPr>
          <p:cNvPr id="9" name="TextBox 8"/>
          <p:cNvSpPr txBox="1"/>
          <p:nvPr/>
        </p:nvSpPr>
        <p:spPr>
          <a:xfrm>
            <a:off x="6473371" y="6550223"/>
            <a:ext cx="2512226" cy="307777"/>
          </a:xfrm>
          <a:prstGeom prst="rect">
            <a:avLst/>
          </a:prstGeom>
          <a:noFill/>
        </p:spPr>
        <p:txBody>
          <a:bodyPr wrap="none" rtlCol="0">
            <a:spAutoFit/>
          </a:bodyPr>
          <a:lstStyle/>
          <a:p>
            <a:r>
              <a:rPr lang="en-GB" sz="1400" dirty="0" smtClean="0"/>
              <a:t>Choke manifold pressure test</a:t>
            </a:r>
            <a:endParaRPr lang="en-GB" sz="1400"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8971" y="1341042"/>
            <a:ext cx="8229600" cy="4209331"/>
          </a:xfrm>
        </p:spPr>
        <p:txBody>
          <a:bodyPr>
            <a:normAutofit/>
          </a:bodyPr>
          <a:lstStyle/>
          <a:p>
            <a:pPr marL="0" indent="0" algn="ctr">
              <a:buNone/>
            </a:pPr>
            <a:r>
              <a:rPr lang="en-GB" sz="3200" b="1" dirty="0" smtClean="0">
                <a:latin typeface="+mn-lt"/>
              </a:rPr>
              <a:t>What behaviours and steps would prevent this from happening?</a:t>
            </a:r>
          </a:p>
          <a:p>
            <a:pPr marL="0" indent="0">
              <a:buNone/>
            </a:pPr>
            <a:endParaRPr lang="en-GB" sz="2300" dirty="0"/>
          </a:p>
        </p:txBody>
      </p:sp>
      <p:sp>
        <p:nvSpPr>
          <p:cNvPr id="8" name="Rounded Rectangle 7"/>
          <p:cNvSpPr/>
          <p:nvPr/>
        </p:nvSpPr>
        <p:spPr>
          <a:xfrm>
            <a:off x="3374064" y="3641393"/>
            <a:ext cx="2399414" cy="4572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000" b="1" dirty="0">
                <a:solidFill>
                  <a:srgbClr val="FF0000"/>
                </a:solidFill>
              </a:rPr>
              <a:t>DISCUSS</a:t>
            </a:r>
            <a:endParaRPr lang="en-GB" sz="4000" dirty="0"/>
          </a:p>
        </p:txBody>
      </p:sp>
      <p:sp>
        <p:nvSpPr>
          <p:cNvPr id="4" name="Rectangle 3"/>
          <p:cNvSpPr/>
          <p:nvPr/>
        </p:nvSpPr>
        <p:spPr>
          <a:xfrm>
            <a:off x="648825" y="4554329"/>
            <a:ext cx="7849891" cy="830997"/>
          </a:xfrm>
          <a:prstGeom prst="rect">
            <a:avLst/>
          </a:prstGeom>
        </p:spPr>
        <p:txBody>
          <a:bodyPr wrap="square">
            <a:spAutoFit/>
          </a:bodyPr>
          <a:lstStyle/>
          <a:p>
            <a:pPr algn="ctr"/>
            <a:r>
              <a:rPr lang="en-GB" sz="2400" b="1" dirty="0">
                <a:solidFill>
                  <a:srgbClr val="FF0000"/>
                </a:solidFill>
              </a:rPr>
              <a:t>What similar situations might you face?</a:t>
            </a:r>
          </a:p>
          <a:p>
            <a:pPr algn="ctr"/>
            <a:r>
              <a:rPr lang="en-GB" sz="2400" b="1" dirty="0">
                <a:solidFill>
                  <a:srgbClr val="FF0000"/>
                </a:solidFill>
              </a:rPr>
              <a:t>What might you do differently today in your work? </a:t>
            </a:r>
          </a:p>
        </p:txBody>
      </p:sp>
      <p:sp>
        <p:nvSpPr>
          <p:cNvPr id="5" name="TextBox 4"/>
          <p:cNvSpPr txBox="1"/>
          <p:nvPr/>
        </p:nvSpPr>
        <p:spPr>
          <a:xfrm>
            <a:off x="6473371" y="6550223"/>
            <a:ext cx="2512226" cy="307777"/>
          </a:xfrm>
          <a:prstGeom prst="rect">
            <a:avLst/>
          </a:prstGeom>
          <a:noFill/>
        </p:spPr>
        <p:txBody>
          <a:bodyPr wrap="none" rtlCol="0">
            <a:spAutoFit/>
          </a:bodyPr>
          <a:lstStyle/>
          <a:p>
            <a:r>
              <a:rPr lang="en-GB" sz="1400" dirty="0" smtClean="0"/>
              <a:t>Choke manifold pressure test</a:t>
            </a:r>
            <a:endParaRPr lang="en-GB" sz="1400" dirty="0"/>
          </a:p>
        </p:txBody>
      </p:sp>
    </p:spTree>
    <p:extLst>
      <p:ext uri="{BB962C8B-B14F-4D97-AF65-F5344CB8AC3E}">
        <p14:creationId xmlns:p14="http://schemas.microsoft.com/office/powerpoint/2010/main" val="143194751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7142" y="715307"/>
            <a:ext cx="7958048" cy="5068548"/>
          </a:xfrm>
          <a:prstGeom prst="rect">
            <a:avLst/>
          </a:prstGeom>
        </p:spPr>
        <p:txBody>
          <a:bodyPr wrap="square">
            <a:spAutoFit/>
          </a:bodyPr>
          <a:lstStyle/>
          <a:p>
            <a:pPr lvl="0">
              <a:lnSpc>
                <a:spcPct val="114000"/>
              </a:lnSpc>
              <a:buClr>
                <a:srgbClr val="FF0000"/>
              </a:buClr>
            </a:pPr>
            <a:r>
              <a:rPr lang="en-GB" sz="2400" b="1" dirty="0" smtClean="0">
                <a:latin typeface="+mn-lt"/>
                <a:cs typeface="Arial" panose="020B0604020202020204" pitchFamily="34" charset="0"/>
              </a:rPr>
              <a:t>Steps which could have been taken to avoid this incident:</a:t>
            </a:r>
            <a:endParaRPr lang="en-GB" sz="2400" dirty="0">
              <a:latin typeface="+mn-lt"/>
              <a:cs typeface="Arial" panose="020B0604020202020204" pitchFamily="34" charset="0"/>
            </a:endParaRPr>
          </a:p>
          <a:p>
            <a:pPr lvl="0">
              <a:lnSpc>
                <a:spcPct val="114000"/>
              </a:lnSpc>
              <a:buClr>
                <a:srgbClr val="FF0000"/>
              </a:buClr>
            </a:pPr>
            <a:endParaRPr lang="en-GB" dirty="0">
              <a:latin typeface="+mn-lt"/>
              <a:cs typeface="Arial" panose="020B0604020202020204" pitchFamily="34" charset="0"/>
            </a:endParaRPr>
          </a:p>
          <a:p>
            <a:pPr marL="171450" lvl="0" indent="-171450">
              <a:lnSpc>
                <a:spcPct val="114000"/>
              </a:lnSpc>
              <a:buFont typeface="Arial" panose="020B0604020202020204" pitchFamily="34" charset="0"/>
              <a:buChar char="•"/>
            </a:pPr>
            <a:r>
              <a:rPr lang="en-GB" sz="2400" dirty="0" smtClean="0">
                <a:latin typeface="+mn-lt"/>
                <a:cs typeface="Arial" panose="020B0604020202020204" pitchFamily="34" charset="0"/>
              </a:rPr>
              <a:t>Pressure retaining threads should be </a:t>
            </a:r>
            <a:r>
              <a:rPr lang="en-GB" sz="2400" dirty="0" smtClean="0">
                <a:solidFill>
                  <a:srgbClr val="FF0000"/>
                </a:solidFill>
                <a:latin typeface="+mn-lt"/>
                <a:cs typeface="Arial" panose="020B0604020202020204" pitchFamily="34" charset="0"/>
              </a:rPr>
              <a:t>inspected for corrosion and wear </a:t>
            </a:r>
            <a:r>
              <a:rPr lang="en-GB" sz="2400" dirty="0" smtClean="0">
                <a:latin typeface="+mn-lt"/>
                <a:cs typeface="Arial" panose="020B0604020202020204" pitchFamily="34" charset="0"/>
              </a:rPr>
              <a:t>with calibrated thread gauges during routine maintenance and before testing.</a:t>
            </a:r>
          </a:p>
          <a:p>
            <a:pPr marL="171450" lvl="0" indent="-171450">
              <a:lnSpc>
                <a:spcPct val="114000"/>
              </a:lnSpc>
              <a:buFont typeface="Arial" panose="020B0604020202020204" pitchFamily="34" charset="0"/>
              <a:buChar char="•"/>
            </a:pPr>
            <a:r>
              <a:rPr lang="en-GB" sz="2400" dirty="0" smtClean="0">
                <a:latin typeface="+mn-lt"/>
                <a:cs typeface="Arial" panose="020B0604020202020204" pitchFamily="34" charset="0"/>
              </a:rPr>
              <a:t>A </a:t>
            </a:r>
            <a:r>
              <a:rPr lang="en-GB" sz="2400" dirty="0" smtClean="0">
                <a:solidFill>
                  <a:srgbClr val="FF0000"/>
                </a:solidFill>
                <a:latin typeface="+mn-lt"/>
                <a:cs typeface="Arial" panose="020B0604020202020204" pitchFamily="34" charset="0"/>
              </a:rPr>
              <a:t>review of the risk assessment </a:t>
            </a:r>
            <a:r>
              <a:rPr lang="en-GB" sz="2400" dirty="0" smtClean="0">
                <a:latin typeface="+mn-lt"/>
                <a:cs typeface="Arial" panose="020B0604020202020204" pitchFamily="34" charset="0"/>
              </a:rPr>
              <a:t>had not been conducted before performing the pressure test.</a:t>
            </a:r>
          </a:p>
          <a:p>
            <a:pPr marL="171450" lvl="0" indent="-171450">
              <a:lnSpc>
                <a:spcPct val="114000"/>
              </a:lnSpc>
              <a:buFont typeface="Arial" panose="020B0604020202020204" pitchFamily="34" charset="0"/>
              <a:buChar char="•"/>
            </a:pPr>
            <a:r>
              <a:rPr lang="en-GB" sz="2400" dirty="0" smtClean="0">
                <a:latin typeface="+mn-lt"/>
                <a:cs typeface="Arial" panose="020B0604020202020204" pitchFamily="34" charset="0"/>
              </a:rPr>
              <a:t>The </a:t>
            </a:r>
            <a:r>
              <a:rPr lang="en-GB" sz="2400" dirty="0" smtClean="0">
                <a:solidFill>
                  <a:srgbClr val="FF0000"/>
                </a:solidFill>
                <a:latin typeface="+mn-lt"/>
                <a:cs typeface="Arial" panose="020B0604020202020204" pitchFamily="34" charset="0"/>
              </a:rPr>
              <a:t>pressure testing bay </a:t>
            </a:r>
            <a:r>
              <a:rPr lang="en-GB" sz="2400" dirty="0" smtClean="0">
                <a:latin typeface="+mn-lt"/>
                <a:cs typeface="Arial" panose="020B0604020202020204" pitchFamily="34" charset="0"/>
              </a:rPr>
              <a:t>was built to contain the failure of equipment but </a:t>
            </a:r>
            <a:r>
              <a:rPr lang="en-GB" sz="2400" dirty="0" smtClean="0">
                <a:solidFill>
                  <a:srgbClr val="FF0000"/>
                </a:solidFill>
                <a:latin typeface="+mn-lt"/>
                <a:cs typeface="Arial" panose="020B0604020202020204" pitchFamily="34" charset="0"/>
              </a:rPr>
              <a:t>was not fitted with viewing ports, </a:t>
            </a:r>
            <a:r>
              <a:rPr lang="en-GB" sz="2400" dirty="0" smtClean="0">
                <a:latin typeface="+mn-lt"/>
                <a:cs typeface="Arial" panose="020B0604020202020204" pitchFamily="34" charset="0"/>
              </a:rPr>
              <a:t>which meant the technicians needed to enter the bay to check for leaks.</a:t>
            </a:r>
          </a:p>
          <a:p>
            <a:pPr marL="171450" lvl="0" indent="-171450">
              <a:buClr>
                <a:srgbClr val="FF0000"/>
              </a:buClr>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6473371" y="6550223"/>
            <a:ext cx="2512226" cy="307777"/>
          </a:xfrm>
          <a:prstGeom prst="rect">
            <a:avLst/>
          </a:prstGeom>
          <a:noFill/>
        </p:spPr>
        <p:txBody>
          <a:bodyPr wrap="none" rtlCol="0">
            <a:spAutoFit/>
          </a:bodyPr>
          <a:lstStyle/>
          <a:p>
            <a:r>
              <a:rPr lang="en-GB" sz="1400" dirty="0" smtClean="0"/>
              <a:t>Choke manifold pressure test</a:t>
            </a:r>
            <a:endParaRPr lang="en-GB" sz="1400" dirty="0"/>
          </a:p>
        </p:txBody>
      </p:sp>
    </p:spTree>
  </p:cSld>
  <p:clrMapOvr>
    <a:masterClrMapping/>
  </p:clrMapOvr>
  <p:transition xmlns:p14="http://schemas.microsoft.com/office/powerpoint/2010/main" spd="slow">
    <p:push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8800"/>
            <a:ext cx="8229600" cy="916227"/>
          </a:xfrm>
        </p:spPr>
        <p:txBody>
          <a:bodyPr/>
          <a:lstStyle/>
          <a:p>
            <a:r>
              <a:rPr lang="en-GB" sz="2800" dirty="0" smtClean="0">
                <a:latin typeface="+mn-lt"/>
              </a:rPr>
              <a:t>Which of the 7Cs are involved in this safety alert?</a:t>
            </a:r>
            <a:endParaRPr lang="en-GB" sz="2800" dirty="0">
              <a:latin typeface="+mn-lt"/>
            </a:endParaRPr>
          </a:p>
        </p:txBody>
      </p:sp>
      <p:sp>
        <p:nvSpPr>
          <p:cNvPr id="3" name="Content Placeholder 2"/>
          <p:cNvSpPr>
            <a:spLocks noGrp="1"/>
          </p:cNvSpPr>
          <p:nvPr>
            <p:ph idx="1"/>
          </p:nvPr>
        </p:nvSpPr>
        <p:spPr>
          <a:xfrm>
            <a:off x="457200" y="1356180"/>
            <a:ext cx="8229600" cy="3124266"/>
          </a:xfrm>
        </p:spPr>
        <p:txBody>
          <a:bodyPr/>
          <a:lstStyle/>
          <a:p>
            <a:pPr>
              <a:spcBef>
                <a:spcPts val="0"/>
              </a:spcBef>
              <a:spcAft>
                <a:spcPts val="600"/>
              </a:spcAft>
            </a:pPr>
            <a:r>
              <a:rPr lang="en-GB" dirty="0" smtClean="0">
                <a:latin typeface="+mn-lt"/>
              </a:rPr>
              <a:t>Change management</a:t>
            </a:r>
          </a:p>
          <a:p>
            <a:pPr>
              <a:spcBef>
                <a:spcPts val="0"/>
              </a:spcBef>
              <a:spcAft>
                <a:spcPts val="600"/>
              </a:spcAft>
            </a:pPr>
            <a:r>
              <a:rPr lang="en-GB" dirty="0" smtClean="0">
                <a:latin typeface="+mn-lt"/>
              </a:rPr>
              <a:t>Communication</a:t>
            </a:r>
          </a:p>
          <a:p>
            <a:pPr>
              <a:spcBef>
                <a:spcPts val="0"/>
              </a:spcBef>
              <a:spcAft>
                <a:spcPts val="600"/>
              </a:spcAft>
            </a:pPr>
            <a:r>
              <a:rPr lang="en-GB" dirty="0" smtClean="0">
                <a:latin typeface="+mn-lt"/>
              </a:rPr>
              <a:t>Complacency</a:t>
            </a:r>
          </a:p>
          <a:p>
            <a:pPr>
              <a:spcBef>
                <a:spcPts val="0"/>
              </a:spcBef>
              <a:spcAft>
                <a:spcPts val="600"/>
              </a:spcAft>
            </a:pPr>
            <a:r>
              <a:rPr lang="en-GB" dirty="0" smtClean="0">
                <a:latin typeface="+mn-lt"/>
              </a:rPr>
              <a:t>Control of work</a:t>
            </a:r>
          </a:p>
          <a:p>
            <a:pPr>
              <a:spcBef>
                <a:spcPts val="0"/>
              </a:spcBef>
              <a:spcAft>
                <a:spcPts val="600"/>
              </a:spcAft>
            </a:pPr>
            <a:r>
              <a:rPr lang="en-GB" dirty="0" smtClean="0">
                <a:latin typeface="+mn-lt"/>
              </a:rPr>
              <a:t>Competence</a:t>
            </a:r>
          </a:p>
          <a:p>
            <a:pPr>
              <a:spcBef>
                <a:spcPts val="0"/>
              </a:spcBef>
              <a:spcAft>
                <a:spcPts val="600"/>
              </a:spcAft>
            </a:pPr>
            <a:r>
              <a:rPr lang="en-GB" dirty="0" smtClean="0">
                <a:latin typeface="+mn-lt"/>
              </a:rPr>
              <a:t>Culture</a:t>
            </a:r>
          </a:p>
          <a:p>
            <a:pPr>
              <a:spcBef>
                <a:spcPts val="0"/>
              </a:spcBef>
              <a:spcAft>
                <a:spcPts val="600"/>
              </a:spcAft>
            </a:pPr>
            <a:r>
              <a:rPr lang="en-GB" dirty="0" smtClean="0">
                <a:latin typeface="+mn-lt"/>
              </a:rPr>
              <a:t>Commitment</a:t>
            </a:r>
            <a:endParaRPr lang="en-GB" dirty="0">
              <a:latin typeface="+mn-lt"/>
            </a:endParaRPr>
          </a:p>
        </p:txBody>
      </p:sp>
      <p:sp>
        <p:nvSpPr>
          <p:cNvPr id="4" name="Title 1"/>
          <p:cNvSpPr txBox="1">
            <a:spLocks/>
          </p:cNvSpPr>
          <p:nvPr/>
        </p:nvSpPr>
        <p:spPr bwMode="auto">
          <a:xfrm>
            <a:off x="457200" y="4896548"/>
            <a:ext cx="8229600" cy="916227"/>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a:lstStyle>
          <a:p>
            <a:r>
              <a:rPr lang="en-GB" sz="2000" dirty="0" smtClean="0">
                <a:latin typeface="+mn-lt"/>
              </a:rPr>
              <a:t>Did this presentation result in discussion that could lead to creating another alert to share with industry? Please contact : </a:t>
            </a:r>
            <a:r>
              <a:rPr lang="en-GB" sz="2000" dirty="0" smtClean="0">
                <a:solidFill>
                  <a:schemeClr val="tx1"/>
                </a:solidFill>
                <a:latin typeface="+mn-lt"/>
              </a:rPr>
              <a:t>info@stepchangeinsafety.net</a:t>
            </a:r>
            <a:endParaRPr lang="en-GB" sz="2000" dirty="0">
              <a:solidFill>
                <a:schemeClr val="tx1"/>
              </a:solidFill>
              <a:latin typeface="+mn-lt"/>
            </a:endParaRPr>
          </a:p>
        </p:txBody>
      </p:sp>
      <p:sp>
        <p:nvSpPr>
          <p:cNvPr id="6" name="TextBox 5"/>
          <p:cNvSpPr txBox="1"/>
          <p:nvPr/>
        </p:nvSpPr>
        <p:spPr>
          <a:xfrm>
            <a:off x="6473371" y="6550223"/>
            <a:ext cx="2512226" cy="307777"/>
          </a:xfrm>
          <a:prstGeom prst="rect">
            <a:avLst/>
          </a:prstGeom>
          <a:noFill/>
        </p:spPr>
        <p:txBody>
          <a:bodyPr wrap="none" rtlCol="0">
            <a:spAutoFit/>
          </a:bodyPr>
          <a:lstStyle/>
          <a:p>
            <a:r>
              <a:rPr lang="en-GB" sz="1400" dirty="0" smtClean="0"/>
              <a:t>Choke manifold pressure test</a:t>
            </a:r>
            <a:endParaRPr lang="en-GB" sz="1400" dirty="0"/>
          </a:p>
        </p:txBody>
      </p:sp>
    </p:spTree>
    <p:extLst>
      <p:ext uri="{BB962C8B-B14F-4D97-AF65-F5344CB8AC3E}">
        <p14:creationId xmlns:p14="http://schemas.microsoft.com/office/powerpoint/2010/main" val="73718167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2170</TotalTime>
  <Words>367</Words>
  <Application>Microsoft Macintosh PowerPoint</Application>
  <PresentationFormat>On-screen Show (4:3)</PresentationFormat>
  <Paragraphs>36</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Which of the 7Cs are involved in this safety alert?</vt:lpstr>
    </vt:vector>
  </TitlesOfParts>
  <Company>The Art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 Gardner</dc:creator>
  <cp:lastModifiedBy>Freya Cookson</cp:lastModifiedBy>
  <cp:revision>59</cp:revision>
  <dcterms:created xsi:type="dcterms:W3CDTF">2013-07-22T12:56:54Z</dcterms:created>
  <dcterms:modified xsi:type="dcterms:W3CDTF">2020-03-11T14:22:48Z</dcterms:modified>
</cp:coreProperties>
</file>