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9" r:id="rId3"/>
    <p:sldId id="266" r:id="rId4"/>
    <p:sldId id="267" r:id="rId5"/>
    <p:sldId id="268" r:id="rId6"/>
    <p:sldId id="270"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3" autoAdjust="0"/>
    <p:restoredTop sz="93961" autoAdjust="0"/>
  </p:normalViewPr>
  <p:slideViewPr>
    <p:cSldViewPr snapToGrid="0" snapToObjects="1">
      <p:cViewPr varScale="1">
        <p:scale>
          <a:sx n="101" d="100"/>
          <a:sy n="101" d="100"/>
        </p:scale>
        <p:origin x="-1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pPr/>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pPr/>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pPr/>
              <a:t>2</a:t>
            </a:fld>
            <a:endParaRPr lang="en-GB"/>
          </a:p>
        </p:txBody>
      </p:sp>
    </p:spTree>
    <p:extLst>
      <p:ext uri="{BB962C8B-B14F-4D97-AF65-F5344CB8AC3E}">
        <p14:creationId xmlns:p14="http://schemas.microsoft.com/office/powerpoint/2010/main" val="95135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pPr/>
              <a:t>3</a:t>
            </a:fld>
            <a:endParaRPr lang="en-GB"/>
          </a:p>
        </p:txBody>
      </p:sp>
    </p:spTree>
    <p:extLst>
      <p:ext uri="{BB962C8B-B14F-4D97-AF65-F5344CB8AC3E}">
        <p14:creationId xmlns:p14="http://schemas.microsoft.com/office/powerpoint/2010/main" val="77858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pPr/>
              <a:t>5</a:t>
            </a:fld>
            <a:endParaRPr lang="en-GB"/>
          </a:p>
        </p:txBody>
      </p:sp>
    </p:spTree>
    <p:extLst>
      <p:ext uri="{BB962C8B-B14F-4D97-AF65-F5344CB8AC3E}">
        <p14:creationId xmlns:p14="http://schemas.microsoft.com/office/powerpoint/2010/main" val="3282224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hse.gov.uk/safetybulletins/images/catastrophic-failure-of-a-techlok-clamp-pic1.jpg" TargetMode="External"/><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ibq_j8hKzKAhVEMhoKHUG5BRUQjRwIBw&amp;url=http://bbs.hcbbs.com/thread-935597-1-1.html&amp;psig=AFQjCNFuzOipQOt-Wcn9DZu_XSIzNb9tRQ&amp;ust=1452954776676363" TargetMode="External"/><Relationship Id="rId4"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hse.gov.uk/safetybulletins/catastrophic-failure-of-a-techlok-clamp.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8803" y="2015881"/>
            <a:ext cx="8229600" cy="4209331"/>
          </a:xfrm>
        </p:spPr>
        <p:txBody>
          <a:bodyPr>
            <a:normAutofit/>
          </a:bodyPr>
          <a:lstStyle/>
          <a:p>
            <a:pPr marL="0" indent="0" algn="ctr">
              <a:buNone/>
            </a:pPr>
            <a:r>
              <a:rPr lang="en-GB" sz="6600" b="1" dirty="0" smtClean="0">
                <a:solidFill>
                  <a:srgbClr val="FF0000"/>
                </a:solidFill>
                <a:effectLst>
                  <a:outerShdw blurRad="38100" dist="38100" dir="2700000" algn="tl">
                    <a:srgbClr val="000000">
                      <a:alpha val="43137"/>
                    </a:srgbClr>
                  </a:outerShdw>
                </a:effectLst>
                <a:latin typeface="+mn-lt"/>
              </a:rPr>
              <a:t>Safety Moment</a:t>
            </a:r>
          </a:p>
          <a:p>
            <a:pPr marL="0" indent="0" algn="ctr">
              <a:buNone/>
            </a:pPr>
            <a:r>
              <a:rPr lang="en-GB" sz="4800" b="1" dirty="0" smtClean="0">
                <a:latin typeface="+mn-lt"/>
              </a:rPr>
              <a:t>Pipework Clamp Failure</a:t>
            </a:r>
            <a:endParaRPr lang="en-GB" sz="4800" b="1" dirty="0">
              <a:latin typeface="+mn-lt"/>
            </a:endParaRPr>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740269" y="4131020"/>
            <a:ext cx="7707909" cy="707886"/>
          </a:xfrm>
          <a:prstGeom prst="rect">
            <a:avLst/>
          </a:prstGeom>
          <a:noFill/>
        </p:spPr>
        <p:txBody>
          <a:bodyPr wrap="square" rtlCol="0">
            <a:spAutoFit/>
          </a:bodyPr>
          <a:lstStyle/>
          <a:p>
            <a:pPr algn="ctr"/>
            <a:r>
              <a:rPr lang="en-GB" sz="2000" dirty="0" smtClean="0"/>
              <a:t>A </a:t>
            </a:r>
            <a:r>
              <a:rPr lang="en-GB" sz="2000" dirty="0"/>
              <a:t>1” </a:t>
            </a:r>
            <a:r>
              <a:rPr lang="en-GB" sz="2000" dirty="0" smtClean="0"/>
              <a:t>diameter </a:t>
            </a:r>
            <a:r>
              <a:rPr lang="en-GB" sz="2000" dirty="0"/>
              <a:t>pipework clamp connector catastrophically failed causing a gas release</a:t>
            </a:r>
            <a:endParaRPr lang="en-GB" sz="2000" dirty="0">
              <a:latin typeface="+mn-lt"/>
            </a:endParaRPr>
          </a:p>
        </p:txBody>
      </p:sp>
      <p:sp>
        <p:nvSpPr>
          <p:cNvPr id="19" name="Rectangle 18"/>
          <p:cNvSpPr/>
          <p:nvPr/>
        </p:nvSpPr>
        <p:spPr>
          <a:xfrm>
            <a:off x="1599694" y="4896701"/>
            <a:ext cx="5989061" cy="523220"/>
          </a:xfrm>
          <a:prstGeom prst="rect">
            <a:avLst/>
          </a:prstGeom>
        </p:spPr>
        <p:txBody>
          <a:bodyPr wrap="square">
            <a:spAutoFit/>
          </a:bodyPr>
          <a:lstStyle/>
          <a:p>
            <a:pPr algn="ctr">
              <a:spcAft>
                <a:spcPts val="600"/>
              </a:spcAft>
            </a:pPr>
            <a:r>
              <a:rPr lang="en-GB" sz="2800" dirty="0">
                <a:solidFill>
                  <a:srgbClr val="FF0000"/>
                </a:solidFill>
                <a:latin typeface="+mn-lt"/>
              </a:rPr>
              <a:t>What </a:t>
            </a:r>
            <a:r>
              <a:rPr lang="en-GB" sz="2800" dirty="0" smtClean="0">
                <a:solidFill>
                  <a:srgbClr val="FF0000"/>
                </a:solidFill>
                <a:latin typeface="+mn-lt"/>
              </a:rPr>
              <a:t>could have caused this?</a:t>
            </a:r>
          </a:p>
        </p:txBody>
      </p:sp>
      <p:sp>
        <p:nvSpPr>
          <p:cNvPr id="16" name="Rounded Rectangle 15"/>
          <p:cNvSpPr/>
          <p:nvPr/>
        </p:nvSpPr>
        <p:spPr>
          <a:xfrm>
            <a:off x="3770026" y="5605667"/>
            <a:ext cx="1603948"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sp>
        <p:nvSpPr>
          <p:cNvPr id="12" name="TextBox 11"/>
          <p:cNvSpPr txBox="1"/>
          <p:nvPr/>
        </p:nvSpPr>
        <p:spPr>
          <a:xfrm>
            <a:off x="6793677" y="6519446"/>
            <a:ext cx="2350323" cy="338554"/>
          </a:xfrm>
          <a:prstGeom prst="rect">
            <a:avLst/>
          </a:prstGeom>
          <a:noFill/>
        </p:spPr>
        <p:txBody>
          <a:bodyPr wrap="none" rtlCol="0">
            <a:spAutoFit/>
          </a:bodyPr>
          <a:lstStyle/>
          <a:p>
            <a:r>
              <a:rPr lang="en-GB" sz="1600" dirty="0" smtClean="0"/>
              <a:t>Clamp connector failure</a:t>
            </a:r>
            <a:endParaRPr lang="en-GB" sz="1600" dirty="0"/>
          </a:p>
        </p:txBody>
      </p:sp>
      <p:pic>
        <p:nvPicPr>
          <p:cNvPr id="9" name="Picture 8" descr="http://www.hse.gov.uk/safetybulletins/images/catastrophic-failure-of-a-techlok-clamp-pic1-sm.jpg">
            <a:hlinkClick r:id="rId3" tooltip="&quot;Cracking caused by poor heat treatment during manufacturing proces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67280" y="609562"/>
            <a:ext cx="4743334" cy="3428636"/>
          </a:xfrm>
          <a:prstGeom prst="rect">
            <a:avLst/>
          </a:prstGeom>
          <a:noFill/>
          <a:ln>
            <a:noFill/>
          </a:ln>
        </p:spPr>
      </p:pic>
      <p:cxnSp>
        <p:nvCxnSpPr>
          <p:cNvPr id="6" name="Straight Arrow Connector 5"/>
          <p:cNvCxnSpPr/>
          <p:nvPr/>
        </p:nvCxnSpPr>
        <p:spPr>
          <a:xfrm flipH="1" flipV="1">
            <a:off x="4820453" y="2556846"/>
            <a:ext cx="426521" cy="1058446"/>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870386"/>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own1.hcbbs.com/forum/month_1111/111125154160eb18cc1114bb7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44" y="595168"/>
            <a:ext cx="4548429" cy="3777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93677" y="6519446"/>
            <a:ext cx="2350323" cy="338554"/>
          </a:xfrm>
          <a:prstGeom prst="rect">
            <a:avLst/>
          </a:prstGeom>
          <a:noFill/>
        </p:spPr>
        <p:txBody>
          <a:bodyPr wrap="none" rtlCol="0">
            <a:spAutoFit/>
          </a:bodyPr>
          <a:lstStyle/>
          <a:p>
            <a:r>
              <a:rPr lang="en-GB" sz="1600" dirty="0" smtClean="0"/>
              <a:t>Clamp connector failure</a:t>
            </a:r>
            <a:endParaRPr lang="en-GB" sz="1600" dirty="0"/>
          </a:p>
        </p:txBody>
      </p:sp>
      <p:sp>
        <p:nvSpPr>
          <p:cNvPr id="2" name="Rectangle 1"/>
          <p:cNvSpPr/>
          <p:nvPr/>
        </p:nvSpPr>
        <p:spPr>
          <a:xfrm>
            <a:off x="5026653" y="802114"/>
            <a:ext cx="3699198" cy="1831271"/>
          </a:xfrm>
          <a:prstGeom prst="rect">
            <a:avLst/>
          </a:prstGeom>
        </p:spPr>
        <p:txBody>
          <a:bodyPr wrap="square">
            <a:spAutoFit/>
          </a:bodyPr>
          <a:lstStyle/>
          <a:p>
            <a:pPr>
              <a:spcAft>
                <a:spcPts val="600"/>
              </a:spcAft>
              <a:buClr>
                <a:srgbClr val="FF0000"/>
              </a:buClr>
            </a:pPr>
            <a:r>
              <a:rPr lang="en-GB" b="1" dirty="0">
                <a:latin typeface="+mn-lt"/>
                <a:cs typeface="Arial" panose="020B0604020202020204" pitchFamily="34" charset="0"/>
              </a:rPr>
              <a:t>How the hub functions</a:t>
            </a:r>
          </a:p>
          <a:p>
            <a:pPr marL="1587">
              <a:spcAft>
                <a:spcPts val="0"/>
              </a:spcAft>
              <a:buClr>
                <a:srgbClr val="FF0000"/>
              </a:buClr>
            </a:pPr>
            <a:r>
              <a:rPr lang="en-GB" dirty="0">
                <a:latin typeface="+mn-lt"/>
              </a:rPr>
              <a:t>The hub connector contains pressure in pipework by rigidly holding the hubs together. A sealing ring is contained inside the hubs which engages with pressure</a:t>
            </a:r>
          </a:p>
        </p:txBody>
      </p:sp>
      <p:sp>
        <p:nvSpPr>
          <p:cNvPr id="9" name="Rectangle 8"/>
          <p:cNvSpPr/>
          <p:nvPr/>
        </p:nvSpPr>
        <p:spPr>
          <a:xfrm>
            <a:off x="3253820" y="2688594"/>
            <a:ext cx="5373210" cy="2308324"/>
          </a:xfrm>
          <a:prstGeom prst="rect">
            <a:avLst/>
          </a:prstGeom>
          <a:ln>
            <a:noFill/>
          </a:ln>
        </p:spPr>
        <p:txBody>
          <a:bodyPr wrap="square">
            <a:spAutoFit/>
          </a:bodyPr>
          <a:lstStyle/>
          <a:p>
            <a:pPr marL="1587">
              <a:spcAft>
                <a:spcPts val="0"/>
              </a:spcAft>
              <a:buClr>
                <a:srgbClr val="FF0000"/>
              </a:buClr>
            </a:pPr>
            <a:endParaRPr lang="en-GB" dirty="0" smtClean="0">
              <a:latin typeface="+mn-lt"/>
            </a:endParaRPr>
          </a:p>
          <a:p>
            <a:pPr marL="1587" algn="ctr">
              <a:spcAft>
                <a:spcPts val="0"/>
              </a:spcAft>
              <a:buClr>
                <a:srgbClr val="FF0000"/>
              </a:buClr>
            </a:pPr>
            <a:r>
              <a:rPr lang="en-GB" b="1" dirty="0">
                <a:latin typeface="+mn-lt"/>
                <a:cs typeface="Arial" panose="020B0604020202020204" pitchFamily="34" charset="0"/>
              </a:rPr>
              <a:t>What happened</a:t>
            </a:r>
          </a:p>
          <a:p>
            <a:pPr marL="287337" indent="-285750">
              <a:spcAft>
                <a:spcPts val="0"/>
              </a:spcAft>
              <a:buClr>
                <a:srgbClr val="FF0000"/>
              </a:buClr>
              <a:buFont typeface="Arial" panose="020B0604020202020204" pitchFamily="34" charset="0"/>
              <a:buChar char="•"/>
            </a:pPr>
            <a:r>
              <a:rPr lang="en-GB" dirty="0" smtClean="0">
                <a:latin typeface="+mn-lt"/>
              </a:rPr>
              <a:t>Failure occurred due to incorrect manufacturing. </a:t>
            </a:r>
          </a:p>
          <a:p>
            <a:pPr marL="287337" indent="-285750">
              <a:spcAft>
                <a:spcPts val="0"/>
              </a:spcAft>
              <a:buClr>
                <a:srgbClr val="FF0000"/>
              </a:buClr>
              <a:buFont typeface="Arial" panose="020B0604020202020204" pitchFamily="34" charset="0"/>
              <a:buChar char="•"/>
            </a:pPr>
            <a:r>
              <a:rPr lang="en-GB" dirty="0" smtClean="0">
                <a:latin typeface="+mn-lt"/>
              </a:rPr>
              <a:t>The </a:t>
            </a:r>
            <a:r>
              <a:rPr lang="en-GB" dirty="0">
                <a:latin typeface="+mn-lt"/>
              </a:rPr>
              <a:t>final material properties </a:t>
            </a:r>
            <a:r>
              <a:rPr lang="en-GB" dirty="0" smtClean="0">
                <a:latin typeface="+mn-lt"/>
              </a:rPr>
              <a:t>did not meet requirements </a:t>
            </a:r>
            <a:r>
              <a:rPr lang="en-GB" dirty="0">
                <a:latin typeface="+mn-lt"/>
              </a:rPr>
              <a:t>and the clamp </a:t>
            </a:r>
            <a:r>
              <a:rPr lang="en-GB" dirty="0" smtClean="0">
                <a:latin typeface="+mn-lt"/>
              </a:rPr>
              <a:t>failed.  </a:t>
            </a:r>
          </a:p>
          <a:p>
            <a:pPr marL="287337" indent="-285750">
              <a:spcAft>
                <a:spcPts val="0"/>
              </a:spcAft>
              <a:buClr>
                <a:srgbClr val="FF0000"/>
              </a:buClr>
              <a:buFont typeface="Arial" panose="020B0604020202020204" pitchFamily="34" charset="0"/>
              <a:buChar char="•"/>
            </a:pPr>
            <a:r>
              <a:rPr lang="en-GB" dirty="0" smtClean="0">
                <a:latin typeface="+mn-lt"/>
              </a:rPr>
              <a:t>A crack </a:t>
            </a:r>
            <a:r>
              <a:rPr lang="en-GB" dirty="0">
                <a:latin typeface="+mn-lt"/>
              </a:rPr>
              <a:t>through the entire thickness of the body </a:t>
            </a:r>
            <a:r>
              <a:rPr lang="en-GB" dirty="0" smtClean="0">
                <a:latin typeface="+mn-lt"/>
              </a:rPr>
              <a:t>occurred due to the </a:t>
            </a:r>
            <a:r>
              <a:rPr lang="en-GB" dirty="0">
                <a:latin typeface="+mn-lt"/>
              </a:rPr>
              <a:t>load from the bolts under tension and internal gas </a:t>
            </a:r>
            <a:r>
              <a:rPr lang="en-GB" dirty="0" smtClean="0">
                <a:latin typeface="+mn-lt"/>
              </a:rPr>
              <a:t>pressure</a:t>
            </a:r>
            <a:endParaRPr lang="en-GB" dirty="0">
              <a:latin typeface="+mn-lt"/>
            </a:endParaRPr>
          </a:p>
        </p:txBody>
      </p:sp>
      <p:sp>
        <p:nvSpPr>
          <p:cNvPr id="5" name="Rectangle 4"/>
          <p:cNvSpPr/>
          <p:nvPr/>
        </p:nvSpPr>
        <p:spPr>
          <a:xfrm>
            <a:off x="577044" y="5050416"/>
            <a:ext cx="7930141" cy="1200329"/>
          </a:xfrm>
          <a:prstGeom prst="rect">
            <a:avLst/>
          </a:prstGeom>
        </p:spPr>
        <p:txBody>
          <a:bodyPr wrap="square">
            <a:spAutoFit/>
          </a:bodyPr>
          <a:lstStyle/>
          <a:p>
            <a:pPr marL="1587">
              <a:spcAft>
                <a:spcPts val="0"/>
              </a:spcAft>
              <a:buClr>
                <a:srgbClr val="FF0000"/>
              </a:buClr>
            </a:pPr>
            <a:r>
              <a:rPr lang="en-GB" b="1" dirty="0">
                <a:latin typeface="+mn-lt"/>
              </a:rPr>
              <a:t>The incorrect material properties probably only exist in the following</a:t>
            </a:r>
            <a:r>
              <a:rPr lang="en-GB" dirty="0">
                <a:latin typeface="+mn-lt"/>
              </a:rPr>
              <a:t>:</a:t>
            </a:r>
          </a:p>
          <a:p>
            <a:pPr marL="368300" indent="-366713">
              <a:spcAft>
                <a:spcPts val="0"/>
              </a:spcAft>
              <a:buClr>
                <a:srgbClr val="FF0000"/>
              </a:buClr>
              <a:buFont typeface="Arial" panose="020B0604020202020204" pitchFamily="34" charset="0"/>
              <a:buChar char="•"/>
            </a:pPr>
            <a:r>
              <a:rPr lang="en-GB" dirty="0">
                <a:latin typeface="+mn-lt"/>
              </a:rPr>
              <a:t>1”, 1½” and 2” diameter clamp connector segments</a:t>
            </a:r>
          </a:p>
          <a:p>
            <a:pPr marL="368300" indent="-366713">
              <a:spcAft>
                <a:spcPts val="0"/>
              </a:spcAft>
              <a:buClr>
                <a:srgbClr val="FF0000"/>
              </a:buClr>
              <a:buFont typeface="Arial" panose="020B0604020202020204" pitchFamily="34" charset="0"/>
              <a:buChar char="•"/>
            </a:pPr>
            <a:r>
              <a:rPr lang="en-GB" dirty="0">
                <a:latin typeface="+mn-lt"/>
              </a:rPr>
              <a:t>Manufacturer - George Dykes</a:t>
            </a:r>
          </a:p>
          <a:p>
            <a:pPr marL="368300" indent="-366713">
              <a:spcAft>
                <a:spcPts val="0"/>
              </a:spcAft>
              <a:buClr>
                <a:srgbClr val="FF0000"/>
              </a:buClr>
              <a:buFont typeface="Arial" panose="020B0604020202020204" pitchFamily="34" charset="0"/>
              <a:buChar char="•"/>
            </a:pPr>
            <a:r>
              <a:rPr lang="en-GB" dirty="0">
                <a:latin typeface="+mn-lt"/>
              </a:rPr>
              <a:t>Supplied prior to 2010</a:t>
            </a:r>
          </a:p>
        </p:txBody>
      </p:sp>
    </p:spTree>
    <p:extLst>
      <p:ext uri="{BB962C8B-B14F-4D97-AF65-F5344CB8AC3E}">
        <p14:creationId xmlns:p14="http://schemas.microsoft.com/office/powerpoint/2010/main" val="35376468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916832"/>
            <a:ext cx="8229600" cy="4209331"/>
          </a:xfrm>
        </p:spPr>
        <p:txBody>
          <a:bodyPr>
            <a:normAutofit/>
          </a:bodyPr>
          <a:lstStyle/>
          <a:p>
            <a:pPr marL="0" indent="0" algn="ctr">
              <a:buNone/>
            </a:pPr>
            <a:r>
              <a:rPr lang="en-US" b="1" dirty="0" smtClean="0">
                <a:latin typeface="+mn-lt"/>
              </a:rPr>
              <a:t>Do </a:t>
            </a:r>
            <a:r>
              <a:rPr lang="en-US" b="1" dirty="0">
                <a:latin typeface="+mn-lt"/>
              </a:rPr>
              <a:t>you have any such hubs of 2” </a:t>
            </a:r>
            <a:r>
              <a:rPr lang="en-US" b="1" dirty="0" smtClean="0">
                <a:latin typeface="+mn-lt"/>
              </a:rPr>
              <a:t>diameter </a:t>
            </a:r>
            <a:r>
              <a:rPr lang="en-US" b="1" dirty="0">
                <a:latin typeface="+mn-lt"/>
              </a:rPr>
              <a:t>or less on your </a:t>
            </a:r>
            <a:r>
              <a:rPr lang="en-US" b="1" dirty="0" smtClean="0">
                <a:latin typeface="+mn-lt"/>
              </a:rPr>
              <a:t>installation – either installed or in stores?</a:t>
            </a:r>
          </a:p>
          <a:p>
            <a:pPr marL="0" indent="0" algn="ctr">
              <a:buNone/>
            </a:pPr>
            <a:r>
              <a:rPr lang="en-US" b="1" dirty="0" smtClean="0">
                <a:latin typeface="+mn-lt"/>
              </a:rPr>
              <a:t>Have they been assessed to establish if they might be at risk?</a:t>
            </a:r>
          </a:p>
          <a:p>
            <a:pPr marL="0" indent="0" algn="ctr">
              <a:buNone/>
            </a:pPr>
            <a:r>
              <a:rPr lang="en-US" b="1" dirty="0" smtClean="0">
                <a:latin typeface="+mn-lt"/>
              </a:rPr>
              <a:t>How does your organisation assure that critical equipment is delivered in accordance with specifications?</a:t>
            </a:r>
            <a:endParaRPr lang="en-US" b="1" dirty="0">
              <a:latin typeface="+mn-lt"/>
            </a:endParaRPr>
          </a:p>
        </p:txBody>
      </p:sp>
      <p:sp>
        <p:nvSpPr>
          <p:cNvPr id="8" name="Rounded Rectangle 7"/>
          <p:cNvSpPr/>
          <p:nvPr/>
        </p:nvSpPr>
        <p:spPr>
          <a:xfrm>
            <a:off x="3500029" y="4794615"/>
            <a:ext cx="2143941" cy="62988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rgbClr val="FF0000"/>
                </a:solidFill>
              </a:rPr>
              <a:t>DISCUSS</a:t>
            </a:r>
            <a:endParaRPr lang="en-GB" sz="3200" dirty="0"/>
          </a:p>
        </p:txBody>
      </p:sp>
      <p:sp>
        <p:nvSpPr>
          <p:cNvPr id="6" name="TextBox 5"/>
          <p:cNvSpPr txBox="1"/>
          <p:nvPr/>
        </p:nvSpPr>
        <p:spPr>
          <a:xfrm>
            <a:off x="6793677" y="6519446"/>
            <a:ext cx="2350323" cy="338554"/>
          </a:xfrm>
          <a:prstGeom prst="rect">
            <a:avLst/>
          </a:prstGeom>
          <a:noFill/>
        </p:spPr>
        <p:txBody>
          <a:bodyPr wrap="none" rtlCol="0">
            <a:spAutoFit/>
          </a:bodyPr>
          <a:lstStyle/>
          <a:p>
            <a:r>
              <a:rPr lang="en-GB" sz="1600" dirty="0" smtClean="0"/>
              <a:t>Clamp connector failure</a:t>
            </a:r>
            <a:endParaRPr lang="en-GB" sz="1600" dirty="0"/>
          </a:p>
        </p:txBody>
      </p:sp>
    </p:spTree>
    <p:extLst>
      <p:ext uri="{BB962C8B-B14F-4D97-AF65-F5344CB8AC3E}">
        <p14:creationId xmlns:p14="http://schemas.microsoft.com/office/powerpoint/2010/main" val="41696023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560" y="607982"/>
            <a:ext cx="7959970" cy="5693866"/>
          </a:xfrm>
          <a:prstGeom prst="rect">
            <a:avLst/>
          </a:prstGeom>
        </p:spPr>
        <p:txBody>
          <a:bodyPr wrap="square">
            <a:spAutoFit/>
          </a:bodyPr>
          <a:lstStyle/>
          <a:p>
            <a:pPr lvl="0">
              <a:buClr>
                <a:srgbClr val="FF0000"/>
              </a:buClr>
            </a:pPr>
            <a:r>
              <a:rPr lang="en-GB" sz="2000" b="1" dirty="0" smtClean="0">
                <a:latin typeface="+mn-lt"/>
                <a:cs typeface="Arial" panose="020B0604020202020204" pitchFamily="34" charset="0"/>
              </a:rPr>
              <a:t>Help and advice</a:t>
            </a:r>
          </a:p>
          <a:p>
            <a:pPr lvl="0">
              <a:buClr>
                <a:srgbClr val="FF0000"/>
              </a:buClr>
            </a:pPr>
            <a:endParaRPr lang="en-GB" sz="2000" b="1" dirty="0" smtClean="0">
              <a:solidFill>
                <a:srgbClr val="FF0000"/>
              </a:solidFill>
              <a:latin typeface="+mn-lt"/>
              <a:cs typeface="Arial" panose="020B0604020202020204" pitchFamily="34" charset="0"/>
            </a:endParaRPr>
          </a:p>
          <a:p>
            <a:pPr lvl="0">
              <a:spcAft>
                <a:spcPts val="600"/>
              </a:spcAft>
              <a:buClr>
                <a:srgbClr val="FF0000"/>
              </a:buClr>
            </a:pPr>
            <a:r>
              <a:rPr lang="en-GB" sz="2000" b="1" dirty="0" smtClean="0">
                <a:solidFill>
                  <a:srgbClr val="FF0000"/>
                </a:solidFill>
                <a:latin typeface="+mn-lt"/>
                <a:cs typeface="Arial" panose="020B0604020202020204" pitchFamily="34" charset="0"/>
              </a:rPr>
              <a:t>Recommendations for learning:</a:t>
            </a:r>
            <a:endParaRPr lang="en-GB" sz="2000" dirty="0">
              <a:latin typeface="+mn-lt"/>
              <a:cs typeface="Arial" panose="020B0604020202020204" pitchFamily="34" charset="0"/>
            </a:endParaRPr>
          </a:p>
          <a:p>
            <a:pPr marL="171450" lvl="0" indent="-171450">
              <a:buClr>
                <a:srgbClr val="FF0000"/>
              </a:buClr>
              <a:buFont typeface="Arial" panose="020B0604020202020204" pitchFamily="34" charset="0"/>
              <a:buChar char="•"/>
            </a:pPr>
            <a:r>
              <a:rPr lang="en-GB" sz="2000" dirty="0" smtClean="0">
                <a:latin typeface="+mn-lt"/>
                <a:cs typeface="Arial" panose="020B0604020202020204" pitchFamily="34" charset="0"/>
              </a:rPr>
              <a:t>An HSE Alert was issued.  Your company should already be acting on this alert</a:t>
            </a:r>
          </a:p>
          <a:p>
            <a:pPr lvl="0">
              <a:buClr>
                <a:srgbClr val="FF0000"/>
              </a:buClr>
            </a:pPr>
            <a:r>
              <a:rPr lang="en-GB" dirty="0">
                <a:latin typeface="+mn-lt"/>
                <a:cs typeface="Arial" panose="020B0604020202020204" pitchFamily="34" charset="0"/>
                <a:hlinkClick r:id="rId3"/>
              </a:rPr>
              <a:t>http://</a:t>
            </a:r>
            <a:r>
              <a:rPr lang="en-GB" dirty="0" smtClean="0">
                <a:latin typeface="+mn-lt"/>
                <a:cs typeface="Arial" panose="020B0604020202020204" pitchFamily="34" charset="0"/>
                <a:hlinkClick r:id="rId3"/>
              </a:rPr>
              <a:t>www.hse.gov.uk/safetybulletins/catastrophic-failure-of-a-techlok-clamp.htm</a:t>
            </a:r>
            <a:endParaRPr lang="en-GB" dirty="0" smtClean="0">
              <a:latin typeface="+mn-lt"/>
              <a:cs typeface="Arial" panose="020B0604020202020204" pitchFamily="34" charset="0"/>
            </a:endParaRPr>
          </a:p>
          <a:p>
            <a:pPr lvl="0">
              <a:buClr>
                <a:srgbClr val="FF0000"/>
              </a:buClr>
            </a:pPr>
            <a:endParaRPr lang="en-GB" sz="2000" dirty="0">
              <a:latin typeface="+mn-lt"/>
              <a:cs typeface="Arial" panose="020B0604020202020204" pitchFamily="34" charset="0"/>
            </a:endParaRPr>
          </a:p>
          <a:p>
            <a:pPr lvl="0">
              <a:buClr>
                <a:srgbClr val="FF0000"/>
              </a:buClr>
            </a:pPr>
            <a:endParaRPr lang="en-GB" sz="2000" dirty="0" smtClean="0">
              <a:latin typeface="+mn-lt"/>
              <a:cs typeface="Arial" panose="020B0604020202020204" pitchFamily="34" charset="0"/>
            </a:endParaRPr>
          </a:p>
          <a:p>
            <a:pPr marL="171450" lvl="0" indent="-171450">
              <a:buClr>
                <a:srgbClr val="FF0000"/>
              </a:buClr>
              <a:buFont typeface="Arial" panose="020B0604020202020204" pitchFamily="34" charset="0"/>
              <a:buChar char="•"/>
            </a:pPr>
            <a:endParaRPr lang="en-GB" sz="2000" dirty="0">
              <a:latin typeface="+mn-lt"/>
              <a:cs typeface="Arial" panose="020B0604020202020204" pitchFamily="34" charset="0"/>
            </a:endParaRPr>
          </a:p>
          <a:p>
            <a:pPr lvl="0">
              <a:spcAft>
                <a:spcPts val="600"/>
              </a:spcAft>
              <a:buClr>
                <a:srgbClr val="FF0000"/>
              </a:buClr>
            </a:pPr>
            <a:r>
              <a:rPr lang="en-GB" sz="2000" b="1" dirty="0" smtClean="0">
                <a:solidFill>
                  <a:srgbClr val="FF0000"/>
                </a:solidFill>
                <a:latin typeface="+mn-lt"/>
                <a:cs typeface="Arial" panose="020B0604020202020204" pitchFamily="34" charset="0"/>
              </a:rPr>
              <a:t>Is there anything else you would do?</a:t>
            </a:r>
          </a:p>
          <a:p>
            <a:pPr marL="285750" lvl="0" indent="-285750">
              <a:buClr>
                <a:srgbClr val="FF0000"/>
              </a:buClr>
              <a:buFont typeface="Arial" panose="020B0604020202020204" pitchFamily="34" charset="0"/>
              <a:buChar char="•"/>
            </a:pPr>
            <a:r>
              <a:rPr lang="en-GB" sz="2000" dirty="0" smtClean="0">
                <a:latin typeface="+mn-lt"/>
                <a:cs typeface="Arial" panose="020B0604020202020204" pitchFamily="34" charset="0"/>
              </a:rPr>
              <a:t>Check that your company is aware of this HSE alert</a:t>
            </a:r>
          </a:p>
          <a:p>
            <a:pPr marL="285750" lvl="0" indent="-285750">
              <a:buClr>
                <a:srgbClr val="FF0000"/>
              </a:buClr>
              <a:buFont typeface="Arial" panose="020B0604020202020204" pitchFamily="34" charset="0"/>
              <a:buChar char="•"/>
            </a:pPr>
            <a:r>
              <a:rPr lang="en-GB" sz="2000" dirty="0" smtClean="0">
                <a:latin typeface="+mn-lt"/>
                <a:cs typeface="Arial" panose="020B0604020202020204" pitchFamily="34" charset="0"/>
              </a:rPr>
              <a:t>Have you checked your stores stock?</a:t>
            </a:r>
          </a:p>
          <a:p>
            <a:pPr marL="285750" lvl="0" indent="-285750">
              <a:buClr>
                <a:srgbClr val="FF0000"/>
              </a:buClr>
              <a:buFont typeface="Arial" panose="020B0604020202020204" pitchFamily="34" charset="0"/>
              <a:buChar char="•"/>
            </a:pPr>
            <a:r>
              <a:rPr lang="en-GB" sz="2000" dirty="0" smtClean="0">
                <a:latin typeface="+mn-lt"/>
                <a:cs typeface="Arial" panose="020B0604020202020204" pitchFamily="34" charset="0"/>
              </a:rPr>
              <a:t>Are technical specifications for procurement of equipment appropriate?</a:t>
            </a:r>
          </a:p>
          <a:p>
            <a:pPr marL="285750" lvl="0" indent="-285750">
              <a:buClr>
                <a:srgbClr val="FF0000"/>
              </a:buClr>
              <a:buFont typeface="Arial" panose="020B0604020202020204" pitchFamily="34" charset="0"/>
              <a:buChar char="•"/>
            </a:pPr>
            <a:r>
              <a:rPr lang="en-GB" sz="2000" dirty="0" smtClean="0">
                <a:latin typeface="+mn-lt"/>
                <a:cs typeface="Arial" panose="020B0604020202020204" pitchFamily="34" charset="0"/>
              </a:rPr>
              <a:t>Is your supplier compliant with these?</a:t>
            </a:r>
          </a:p>
          <a:p>
            <a:pPr marL="285750" lvl="0" indent="-285750">
              <a:buClr>
                <a:srgbClr val="FF0000"/>
              </a:buClr>
              <a:buFont typeface="Arial" panose="020B0604020202020204" pitchFamily="34" charset="0"/>
              <a:buChar char="•"/>
            </a:pPr>
            <a:r>
              <a:rPr lang="en-GB" sz="2000" dirty="0" smtClean="0">
                <a:latin typeface="+mn-lt"/>
                <a:cs typeface="Arial" panose="020B0604020202020204" pitchFamily="34" charset="0"/>
              </a:rPr>
              <a:t>Have you carried out quality checks to ensure this?</a:t>
            </a:r>
          </a:p>
          <a:p>
            <a:pPr marL="285750" lvl="0" indent="-285750">
              <a:buClr>
                <a:srgbClr val="FF0000"/>
              </a:buClr>
              <a:buFont typeface="Arial" panose="020B0604020202020204" pitchFamily="34" charset="0"/>
              <a:buChar char="•"/>
            </a:pPr>
            <a:r>
              <a:rPr lang="en-GB" sz="2000" dirty="0" smtClean="0">
                <a:latin typeface="+mn-lt"/>
                <a:cs typeface="Arial" panose="020B0604020202020204" pitchFamily="34" charset="0"/>
              </a:rPr>
              <a:t>Has your supply chain seen this safety moment?</a:t>
            </a:r>
          </a:p>
          <a:p>
            <a:pPr marL="285750" lvl="0" indent="-285750">
              <a:buClr>
                <a:srgbClr val="FF0000"/>
              </a:buClr>
              <a:buFont typeface="Arial" panose="020B0604020202020204" pitchFamily="34" charset="0"/>
              <a:buChar char="•"/>
            </a:pPr>
            <a:endParaRPr lang="en-GB" dirty="0">
              <a:latin typeface="+mn-lt"/>
              <a:cs typeface="Arial" panose="020B0604020202020204" pitchFamily="34" charset="0"/>
            </a:endParaRPr>
          </a:p>
          <a:p>
            <a:pPr marL="285750" lvl="0" indent="-285750">
              <a:buClr>
                <a:srgbClr val="FF0000"/>
              </a:buClr>
              <a:buFont typeface="Arial" panose="020B0604020202020204" pitchFamily="34" charset="0"/>
              <a:buChar char="•"/>
            </a:pPr>
            <a:endParaRPr lang="en-GB" dirty="0">
              <a:latin typeface="+mn-lt"/>
              <a:cs typeface="Arial" panose="020B0604020202020204" pitchFamily="34" charset="0"/>
            </a:endParaRPr>
          </a:p>
        </p:txBody>
      </p:sp>
      <p:sp>
        <p:nvSpPr>
          <p:cNvPr id="6" name="TextBox 5"/>
          <p:cNvSpPr txBox="1"/>
          <p:nvPr/>
        </p:nvSpPr>
        <p:spPr>
          <a:xfrm>
            <a:off x="6793677" y="6519446"/>
            <a:ext cx="2350323" cy="338554"/>
          </a:xfrm>
          <a:prstGeom prst="rect">
            <a:avLst/>
          </a:prstGeom>
          <a:noFill/>
        </p:spPr>
        <p:txBody>
          <a:bodyPr wrap="none" rtlCol="0">
            <a:spAutoFit/>
          </a:bodyPr>
          <a:lstStyle/>
          <a:p>
            <a:r>
              <a:rPr lang="en-GB" sz="1600" dirty="0" smtClean="0"/>
              <a:t>Clamp connector failure</a:t>
            </a:r>
            <a:endParaRPr lang="en-GB" sz="1600" dirty="0"/>
          </a:p>
        </p:txBody>
      </p:sp>
    </p:spTree>
    <p:extLst>
      <p:ext uri="{BB962C8B-B14F-4D97-AF65-F5344CB8AC3E}">
        <p14:creationId xmlns:p14="http://schemas.microsoft.com/office/powerpoint/2010/main" val="13458026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4" name="Title 1"/>
          <p:cNvSpPr txBox="1">
            <a:spLocks/>
          </p:cNvSpPr>
          <p:nvPr/>
        </p:nvSpPr>
        <p:spPr bwMode="auto">
          <a:xfrm>
            <a:off x="457200" y="4896548"/>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dirty="0" smtClean="0">
                <a:latin typeface="+mn-lt"/>
              </a:rPr>
              <a:t>Did this presentation result in discussion that could lead to creating another alert to share with industry? Please contact : </a:t>
            </a:r>
            <a:r>
              <a:rPr lang="en-GB" sz="2000" dirty="0" smtClean="0">
                <a:solidFill>
                  <a:schemeClr val="tx1"/>
                </a:solidFill>
                <a:latin typeface="+mn-lt"/>
              </a:rPr>
              <a:t>info@stepchangeinsafety.net</a:t>
            </a:r>
            <a:endParaRPr lang="en-GB" sz="2000" dirty="0">
              <a:solidFill>
                <a:schemeClr val="tx1"/>
              </a:solidFill>
              <a:latin typeface="+mn-lt"/>
            </a:endParaRPr>
          </a:p>
        </p:txBody>
      </p:sp>
      <p:sp>
        <p:nvSpPr>
          <p:cNvPr id="6" name="TextBox 5"/>
          <p:cNvSpPr txBox="1"/>
          <p:nvPr/>
        </p:nvSpPr>
        <p:spPr>
          <a:xfrm>
            <a:off x="6793677" y="6519446"/>
            <a:ext cx="2350323" cy="338554"/>
          </a:xfrm>
          <a:prstGeom prst="rect">
            <a:avLst/>
          </a:prstGeom>
          <a:noFill/>
        </p:spPr>
        <p:txBody>
          <a:bodyPr wrap="none" rtlCol="0">
            <a:spAutoFit/>
          </a:bodyPr>
          <a:lstStyle/>
          <a:p>
            <a:r>
              <a:rPr lang="en-GB" sz="1600" dirty="0" smtClean="0"/>
              <a:t>Clamp connector failure</a:t>
            </a:r>
            <a:endParaRPr lang="en-GB" sz="1600" dirty="0"/>
          </a:p>
        </p:txBody>
      </p:sp>
    </p:spTree>
    <p:extLst>
      <p:ext uri="{BB962C8B-B14F-4D97-AF65-F5344CB8AC3E}">
        <p14:creationId xmlns:p14="http://schemas.microsoft.com/office/powerpoint/2010/main" val="4147019550"/>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2759</TotalTime>
  <Words>390</Words>
  <Application>Microsoft Macintosh PowerPoint</Application>
  <PresentationFormat>On-screen Show (4:3)</PresentationFormat>
  <Paragraphs>53</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94</cp:revision>
  <dcterms:created xsi:type="dcterms:W3CDTF">2013-07-22T12:56:54Z</dcterms:created>
  <dcterms:modified xsi:type="dcterms:W3CDTF">2020-03-11T14:06:20Z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