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9" r:id="rId3"/>
    <p:sldId id="266" r:id="rId4"/>
    <p:sldId id="267" r:id="rId5"/>
    <p:sldId id="268" r:id="rId6"/>
    <p:sldId id="270"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90483" autoAdjust="0"/>
  </p:normalViewPr>
  <p:slideViewPr>
    <p:cSldViewPr snapToGrid="0" snapToObjects="1">
      <p:cViewPr varScale="1">
        <p:scale>
          <a:sx n="97" d="100"/>
          <a:sy n="97" d="100"/>
        </p:scale>
        <p:origin x="-1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Equivalent</a:t>
            </a:r>
            <a:r>
              <a:rPr lang="en-GB" baseline="0" dirty="0" smtClean="0"/>
              <a:t> to 4.5kg falling 12m, missing the nearest person by 1.2m.</a:t>
            </a:r>
          </a:p>
          <a:p>
            <a:endParaRPr lang="en-GB" baseline="0" dirty="0" smtClean="0"/>
          </a:p>
          <a:p>
            <a:r>
              <a:rPr lang="en-GB" baseline="0" dirty="0" smtClean="0"/>
              <a:t>Using the DROPS calculator (www.dropsonline.org) this could have resulted in a fatality.</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77858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328222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897899-EB9A-42CC-AB28-5EF82478CDEF}" type="slidenum">
              <a:rPr lang="en-GB" smtClean="0"/>
              <a:t>6</a:t>
            </a:fld>
            <a:endParaRPr lang="en-GB"/>
          </a:p>
        </p:txBody>
      </p:sp>
    </p:spTree>
    <p:extLst>
      <p:ext uri="{BB962C8B-B14F-4D97-AF65-F5344CB8AC3E}">
        <p14:creationId xmlns:p14="http://schemas.microsoft.com/office/powerpoint/2010/main" val="1012885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dropsonline.org/" TargetMode="External"/><Relationship Id="rId4" Type="http://schemas.openxmlformats.org/officeDocument/2006/relationships/image" Target="../media/image10.e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info@stepchangeinsafety.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Safety Moment</a:t>
            </a:r>
          </a:p>
          <a:p>
            <a:pPr marL="0" indent="0" algn="ctr">
              <a:buNone/>
            </a:pPr>
            <a:r>
              <a:rPr lang="en-GB" sz="4800" b="1" dirty="0" smtClean="0">
                <a:latin typeface="+mn-lt"/>
              </a:rPr>
              <a:t>Dropped object</a:t>
            </a:r>
            <a:endParaRPr lang="en-GB" sz="4800" b="1" dirty="0">
              <a:latin typeface="+mn-lt"/>
            </a:endParaRPr>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gsimpson\Pictures\AISG\dropped sheave unlabelled.jpg"/>
          <p:cNvPicPr/>
          <p:nvPr/>
        </p:nvPicPr>
        <p:blipFill rotWithShape="1">
          <a:blip r:embed="rId2">
            <a:extLst>
              <a:ext uri="{28A0092B-C50C-407E-A947-70E740481C1C}">
                <a14:useLocalDpi xmlns:a14="http://schemas.microsoft.com/office/drawing/2010/main" val="0"/>
              </a:ext>
            </a:extLst>
          </a:blip>
          <a:srcRect l="16445" t="13241" r="31406" b="8301"/>
          <a:stretch/>
        </p:blipFill>
        <p:spPr bwMode="auto">
          <a:xfrm>
            <a:off x="613054" y="774852"/>
            <a:ext cx="4679025" cy="4351838"/>
          </a:xfrm>
          <a:prstGeom prst="rect">
            <a:avLst/>
          </a:prstGeom>
          <a:noFill/>
          <a:ln>
            <a:no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5292079" y="891286"/>
            <a:ext cx="3544043" cy="2062103"/>
          </a:xfrm>
          <a:prstGeom prst="rect">
            <a:avLst/>
          </a:prstGeom>
          <a:noFill/>
        </p:spPr>
        <p:txBody>
          <a:bodyPr wrap="square" rtlCol="0">
            <a:spAutoFit/>
          </a:bodyPr>
          <a:lstStyle/>
          <a:p>
            <a:r>
              <a:rPr lang="en-GB" sz="1600" dirty="0">
                <a:latin typeface="+mn-lt"/>
              </a:rPr>
              <a:t>A </a:t>
            </a:r>
            <a:r>
              <a:rPr lang="en-GB" sz="1600" dirty="0" smtClean="0">
                <a:latin typeface="+mn-lt"/>
              </a:rPr>
              <a:t>lifting operation was in progress.  </a:t>
            </a:r>
          </a:p>
          <a:p>
            <a:endParaRPr lang="en-GB" sz="1600" dirty="0" smtClean="0">
              <a:latin typeface="+mn-lt"/>
            </a:endParaRPr>
          </a:p>
          <a:p>
            <a:r>
              <a:rPr lang="en-GB" sz="1600" dirty="0" smtClean="0">
                <a:latin typeface="+mn-lt"/>
              </a:rPr>
              <a:t>Cables </a:t>
            </a:r>
            <a:r>
              <a:rPr lang="en-GB" sz="1600" dirty="0">
                <a:latin typeface="+mn-lt"/>
              </a:rPr>
              <a:t>were being fed from cable drums situated on the pipe deck, rising 40ft through a</a:t>
            </a:r>
            <a:r>
              <a:rPr lang="en-GB" sz="1600" dirty="0" smtClean="0">
                <a:latin typeface="+mn-lt"/>
              </a:rPr>
              <a:t> </a:t>
            </a:r>
            <a:r>
              <a:rPr lang="en-GB" sz="1600" dirty="0">
                <a:latin typeface="+mn-lt"/>
              </a:rPr>
              <a:t>guide </a:t>
            </a:r>
            <a:r>
              <a:rPr lang="en-GB" sz="1600" dirty="0" smtClean="0">
                <a:latin typeface="+mn-lt"/>
              </a:rPr>
              <a:t>mechanism suspended from rigging, and fed </a:t>
            </a:r>
            <a:r>
              <a:rPr lang="en-GB" sz="1600" dirty="0">
                <a:latin typeface="+mn-lt"/>
              </a:rPr>
              <a:t>back down to the drill floor.  </a:t>
            </a:r>
            <a:endParaRPr lang="en-GB" sz="1600" dirty="0" smtClean="0">
              <a:latin typeface="+mn-lt"/>
            </a:endParaRPr>
          </a:p>
          <a:p>
            <a:endParaRPr lang="en-GB" sz="1600" dirty="0">
              <a:latin typeface="+mn-lt"/>
            </a:endParaRPr>
          </a:p>
        </p:txBody>
      </p:sp>
      <p:sp>
        <p:nvSpPr>
          <p:cNvPr id="19" name="Rectangle 18"/>
          <p:cNvSpPr/>
          <p:nvPr/>
        </p:nvSpPr>
        <p:spPr>
          <a:xfrm>
            <a:off x="5292079" y="3844894"/>
            <a:ext cx="3411246" cy="1354217"/>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solidFill>
                  <a:srgbClr val="FF0000"/>
                </a:solidFill>
                <a:latin typeface="+mn-lt"/>
              </a:rPr>
              <a:t>What hazards do you see</a:t>
            </a:r>
            <a:r>
              <a:rPr lang="en-GB" dirty="0" smtClean="0">
                <a:solidFill>
                  <a:srgbClr val="FF0000"/>
                </a:solidFill>
                <a:latin typeface="+mn-lt"/>
              </a:rPr>
              <a:t>?</a:t>
            </a:r>
          </a:p>
          <a:p>
            <a:pPr marL="285750" indent="-285750">
              <a:spcAft>
                <a:spcPts val="600"/>
              </a:spcAft>
              <a:buFont typeface="Arial" panose="020B0604020202020204" pitchFamily="34" charset="0"/>
              <a:buChar char="•"/>
            </a:pPr>
            <a:r>
              <a:rPr lang="en-GB" dirty="0" smtClean="0">
                <a:solidFill>
                  <a:srgbClr val="FF0000"/>
                </a:solidFill>
                <a:latin typeface="+mn-lt"/>
              </a:rPr>
              <a:t>What </a:t>
            </a:r>
            <a:r>
              <a:rPr lang="en-GB" dirty="0">
                <a:solidFill>
                  <a:srgbClr val="FF0000"/>
                </a:solidFill>
                <a:latin typeface="+mn-lt"/>
              </a:rPr>
              <a:t>could go wrong?  </a:t>
            </a:r>
            <a:endParaRPr lang="en-GB" dirty="0" smtClean="0">
              <a:solidFill>
                <a:srgbClr val="FF0000"/>
              </a:solidFill>
              <a:latin typeface="+mn-lt"/>
            </a:endParaRPr>
          </a:p>
          <a:p>
            <a:pPr marL="285750" indent="-285750">
              <a:spcAft>
                <a:spcPts val="600"/>
              </a:spcAft>
              <a:buFont typeface="Arial" panose="020B0604020202020204" pitchFamily="34" charset="0"/>
              <a:buChar char="•"/>
            </a:pPr>
            <a:r>
              <a:rPr lang="en-GB" dirty="0" smtClean="0">
                <a:solidFill>
                  <a:srgbClr val="FF0000"/>
                </a:solidFill>
                <a:latin typeface="+mn-lt"/>
              </a:rPr>
              <a:t>What </a:t>
            </a:r>
            <a:r>
              <a:rPr lang="en-GB" dirty="0">
                <a:solidFill>
                  <a:srgbClr val="FF0000"/>
                </a:solidFill>
                <a:latin typeface="+mn-lt"/>
              </a:rPr>
              <a:t>might be the consequences?</a:t>
            </a:r>
            <a:endParaRPr lang="en-GB" dirty="0">
              <a:latin typeface="+mn-lt"/>
            </a:endParaRPr>
          </a:p>
        </p:txBody>
      </p:sp>
      <p:sp>
        <p:nvSpPr>
          <p:cNvPr id="16" name="Rounded Rectangle 15"/>
          <p:cNvSpPr/>
          <p:nvPr/>
        </p:nvSpPr>
        <p:spPr>
          <a:xfrm>
            <a:off x="3770026" y="5605667"/>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
        <p:nvSpPr>
          <p:cNvPr id="12" name="TextBox 11"/>
          <p:cNvSpPr txBox="1"/>
          <p:nvPr/>
        </p:nvSpPr>
        <p:spPr>
          <a:xfrm>
            <a:off x="7112330" y="6519446"/>
            <a:ext cx="1574470" cy="338554"/>
          </a:xfrm>
          <a:prstGeom prst="rect">
            <a:avLst/>
          </a:prstGeom>
          <a:noFill/>
        </p:spPr>
        <p:txBody>
          <a:bodyPr wrap="none" rtlCol="0">
            <a:spAutoFit/>
          </a:bodyPr>
          <a:lstStyle/>
          <a:p>
            <a:r>
              <a:rPr lang="en-GB" sz="1600" dirty="0" smtClean="0"/>
              <a:t>Dropped object</a:t>
            </a:r>
            <a:endParaRPr lang="en-GB" sz="1600" dirty="0"/>
          </a:p>
        </p:txBody>
      </p:sp>
    </p:spTree>
    <p:extLst>
      <p:ext uri="{BB962C8B-B14F-4D97-AF65-F5344CB8AC3E}">
        <p14:creationId xmlns:p14="http://schemas.microsoft.com/office/powerpoint/2010/main" val="2406870386"/>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52520" y="481783"/>
            <a:ext cx="5874655" cy="1554272"/>
          </a:xfrm>
          <a:prstGeom prst="rect">
            <a:avLst/>
          </a:prstGeom>
          <a:ln>
            <a:noFill/>
          </a:ln>
        </p:spPr>
        <p:txBody>
          <a:bodyPr wrap="square">
            <a:spAutoFit/>
          </a:bodyPr>
          <a:lstStyle/>
          <a:p>
            <a:pPr>
              <a:spcAft>
                <a:spcPts val="600"/>
              </a:spcAft>
              <a:buClr>
                <a:srgbClr val="FF0000"/>
              </a:buClr>
            </a:pPr>
            <a:r>
              <a:rPr lang="en-GB" b="1" dirty="0" smtClean="0">
                <a:cs typeface="Arial" panose="020B0604020202020204" pitchFamily="34" charset="0"/>
              </a:rPr>
              <a:t>What happened</a:t>
            </a:r>
            <a:endParaRPr lang="en-GB" dirty="0" smtClean="0">
              <a:cs typeface="Arial" panose="020B0604020202020204" pitchFamily="34" charset="0"/>
            </a:endParaRPr>
          </a:p>
          <a:p>
            <a:pPr marL="285750" indent="-285750">
              <a:buClr>
                <a:srgbClr val="FF0000"/>
              </a:buClr>
              <a:buFont typeface="Arial" panose="020B0604020202020204" pitchFamily="34" charset="0"/>
              <a:buChar char="•"/>
            </a:pPr>
            <a:r>
              <a:rPr lang="en-GB" dirty="0" smtClean="0">
                <a:cs typeface="Arial" panose="020B0604020202020204" pitchFamily="34" charset="0"/>
              </a:rPr>
              <a:t>A </a:t>
            </a:r>
            <a:r>
              <a:rPr lang="en-GB" dirty="0">
                <a:cs typeface="Arial" panose="020B0604020202020204" pitchFamily="34" charset="0"/>
              </a:rPr>
              <a:t>hinged roller </a:t>
            </a:r>
            <a:r>
              <a:rPr lang="en-GB" dirty="0" smtClean="0">
                <a:cs typeface="Arial" panose="020B0604020202020204" pitchFamily="34" charset="0"/>
              </a:rPr>
              <a:t>unit, weighing 10lb, dropped 40ft onto </a:t>
            </a:r>
            <a:r>
              <a:rPr lang="en-GB" dirty="0">
                <a:cs typeface="Arial" panose="020B0604020202020204" pitchFamily="34" charset="0"/>
              </a:rPr>
              <a:t>the </a:t>
            </a:r>
            <a:r>
              <a:rPr lang="en-GB" dirty="0" smtClean="0">
                <a:cs typeface="Arial" panose="020B0604020202020204" pitchFamily="34" charset="0"/>
              </a:rPr>
              <a:t>drill floor</a:t>
            </a:r>
            <a:r>
              <a:rPr lang="en-GB" dirty="0">
                <a:cs typeface="Arial" panose="020B0604020202020204" pitchFamily="34" charset="0"/>
              </a:rPr>
              <a:t>, </a:t>
            </a:r>
            <a:r>
              <a:rPr lang="en-GB" dirty="0" smtClean="0">
                <a:cs typeface="Arial" panose="020B0604020202020204" pitchFamily="34" charset="0"/>
              </a:rPr>
              <a:t>missing the nearest person by 4ft.</a:t>
            </a:r>
          </a:p>
          <a:p>
            <a:pPr marL="285750" indent="-285750">
              <a:buClr>
                <a:srgbClr val="FF0000"/>
              </a:buClr>
              <a:buFont typeface="Arial" panose="020B0604020202020204" pitchFamily="34" charset="0"/>
              <a:buChar char="•"/>
            </a:pPr>
            <a:r>
              <a:rPr lang="en-GB" dirty="0" smtClean="0"/>
              <a:t>Retaining clip </a:t>
            </a:r>
            <a:r>
              <a:rPr lang="en-GB" dirty="0"/>
              <a:t>holding the hinge pins in place had worked free over </a:t>
            </a:r>
            <a:r>
              <a:rPr lang="en-GB" dirty="0" smtClean="0"/>
              <a:t>time.</a:t>
            </a:r>
            <a:r>
              <a:rPr lang="en-GB" dirty="0" smtClean="0">
                <a:cs typeface="Arial" panose="020B0604020202020204" pitchFamily="34" charset="0"/>
              </a:rPr>
              <a:t> </a:t>
            </a:r>
            <a:endParaRPr lang="en-GB" dirty="0">
              <a:cs typeface="Arial" panose="020B0604020202020204" pitchFamily="34" charset="0"/>
            </a:endParaRPr>
          </a:p>
        </p:txBody>
      </p:sp>
      <p:sp>
        <p:nvSpPr>
          <p:cNvPr id="12" name="Rectangle 11"/>
          <p:cNvSpPr/>
          <p:nvPr/>
        </p:nvSpPr>
        <p:spPr>
          <a:xfrm>
            <a:off x="462708" y="3408032"/>
            <a:ext cx="3602515" cy="2108269"/>
          </a:xfrm>
          <a:prstGeom prst="rect">
            <a:avLst/>
          </a:prstGeom>
          <a:ln>
            <a:noFill/>
          </a:ln>
        </p:spPr>
        <p:txBody>
          <a:bodyPr wrap="square">
            <a:spAutoFit/>
          </a:bodyPr>
          <a:lstStyle/>
          <a:p>
            <a:pPr lvl="0">
              <a:spcAft>
                <a:spcPts val="600"/>
              </a:spcAft>
              <a:buClr>
                <a:srgbClr val="FF0000"/>
              </a:buClr>
            </a:pPr>
            <a:r>
              <a:rPr lang="en-GB" b="1" dirty="0" smtClean="0">
                <a:cs typeface="Arial" panose="020B0604020202020204" pitchFamily="34" charset="0"/>
              </a:rPr>
              <a:t>Identified issues</a:t>
            </a:r>
            <a:endParaRPr lang="en-GB" dirty="0">
              <a:cs typeface="Arial" panose="020B0604020202020204" pitchFamily="34" charset="0"/>
            </a:endParaRPr>
          </a:p>
          <a:p>
            <a:pPr marL="228600" lvl="0" indent="-228600">
              <a:buClr>
                <a:srgbClr val="FF0000"/>
              </a:buClr>
              <a:buFont typeface="Wingdings" panose="05000000000000000000" pitchFamily="2" charset="2"/>
              <a:buChar char="§"/>
            </a:pPr>
            <a:r>
              <a:rPr lang="en-GB" dirty="0" smtClean="0">
                <a:cs typeface="Arial" panose="020B0604020202020204" pitchFamily="34" charset="0"/>
              </a:rPr>
              <a:t>No guidance from the supplier to alert </a:t>
            </a:r>
            <a:r>
              <a:rPr lang="en-GB" dirty="0">
                <a:cs typeface="Arial" panose="020B0604020202020204" pitchFamily="34" charset="0"/>
              </a:rPr>
              <a:t>that the </a:t>
            </a:r>
            <a:r>
              <a:rPr lang="en-GB" dirty="0" smtClean="0">
                <a:cs typeface="Arial" panose="020B0604020202020204" pitchFamily="34" charset="0"/>
              </a:rPr>
              <a:t>retaining clip </a:t>
            </a:r>
            <a:r>
              <a:rPr lang="en-GB" dirty="0">
                <a:cs typeface="Arial" panose="020B0604020202020204" pitchFamily="34" charset="0"/>
              </a:rPr>
              <a:t>had the potential to wear </a:t>
            </a:r>
            <a:r>
              <a:rPr lang="en-GB" dirty="0" smtClean="0">
                <a:cs typeface="Arial" panose="020B0604020202020204" pitchFamily="34" charset="0"/>
              </a:rPr>
              <a:t>loose with movement</a:t>
            </a:r>
            <a:endParaRPr lang="en-GB" dirty="0">
              <a:cs typeface="Arial" panose="020B0604020202020204" pitchFamily="34" charset="0"/>
            </a:endParaRPr>
          </a:p>
          <a:p>
            <a:pPr marL="228600" lvl="0" indent="-228600">
              <a:buClr>
                <a:srgbClr val="FF0000"/>
              </a:buClr>
              <a:buFont typeface="Wingdings" panose="05000000000000000000" pitchFamily="2" charset="2"/>
              <a:buChar char="§"/>
            </a:pPr>
            <a:r>
              <a:rPr lang="en-GB" dirty="0">
                <a:cs typeface="Arial" panose="020B0604020202020204" pitchFamily="34" charset="0"/>
              </a:rPr>
              <a:t>No inspection schedule was in </a:t>
            </a:r>
            <a:r>
              <a:rPr lang="en-GB" dirty="0" smtClean="0">
                <a:cs typeface="Arial" panose="020B0604020202020204" pitchFamily="34" charset="0"/>
              </a:rPr>
              <a:t>place</a:t>
            </a:r>
            <a:endParaRPr lang="en-GB" dirty="0"/>
          </a:p>
        </p:txBody>
      </p:sp>
      <p:grpSp>
        <p:nvGrpSpPr>
          <p:cNvPr id="22" name="Group 21"/>
          <p:cNvGrpSpPr/>
          <p:nvPr/>
        </p:nvGrpSpPr>
        <p:grpSpPr>
          <a:xfrm>
            <a:off x="3924674" y="2244616"/>
            <a:ext cx="5219326" cy="4613384"/>
            <a:chOff x="3924674" y="2420888"/>
            <a:chExt cx="4679025" cy="4351838"/>
          </a:xfrm>
        </p:grpSpPr>
        <p:pic>
          <p:nvPicPr>
            <p:cNvPr id="11" name="Picture 10" descr="C:\Users\gsimpson\Pictures\AISG\dropped sheave unlabelled.jpg"/>
            <p:cNvPicPr/>
            <p:nvPr/>
          </p:nvPicPr>
          <p:blipFill rotWithShape="1">
            <a:blip r:embed="rId3">
              <a:extLst>
                <a:ext uri="{28A0092B-C50C-407E-A947-70E740481C1C}">
                  <a14:useLocalDpi xmlns:a14="http://schemas.microsoft.com/office/drawing/2010/main" val="0"/>
                </a:ext>
              </a:extLst>
            </a:blip>
            <a:srcRect l="16445" t="13241" r="31406" b="8301"/>
            <a:stretch/>
          </p:blipFill>
          <p:spPr bwMode="auto">
            <a:xfrm>
              <a:off x="3924674" y="2420888"/>
              <a:ext cx="4679025" cy="4351838"/>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4402072" y="3071592"/>
              <a:ext cx="3154197" cy="338554"/>
            </a:xfrm>
            <a:prstGeom prst="rect">
              <a:avLst/>
            </a:prstGeom>
            <a:solidFill>
              <a:schemeClr val="bg1">
                <a:lumMod val="75000"/>
              </a:schemeClr>
            </a:solidFill>
            <a:ln>
              <a:solidFill>
                <a:schemeClr val="bg1"/>
              </a:solidFill>
            </a:ln>
          </p:spPr>
          <p:txBody>
            <a:bodyPr wrap="none" rtlCol="0">
              <a:spAutoFit/>
            </a:bodyPr>
            <a:lstStyle/>
            <a:p>
              <a:r>
                <a:rPr lang="en-GB" sz="1600" b="1" dirty="0" smtClean="0"/>
                <a:t>Original location of roller assembly</a:t>
              </a:r>
              <a:endParaRPr lang="en-GB" sz="1600" b="1" dirty="0"/>
            </a:p>
          </p:txBody>
        </p:sp>
        <p:sp>
          <p:nvSpPr>
            <p:cNvPr id="3" name="Oval 2"/>
            <p:cNvSpPr/>
            <p:nvPr/>
          </p:nvSpPr>
          <p:spPr>
            <a:xfrm>
              <a:off x="5076056" y="3593270"/>
              <a:ext cx="648072" cy="48380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3" idx="7"/>
              <a:endCxn id="2" idx="2"/>
            </p:cNvCxnSpPr>
            <p:nvPr/>
          </p:nvCxnSpPr>
          <p:spPr>
            <a:xfrm flipV="1">
              <a:off x="5629220" y="3410146"/>
              <a:ext cx="349951" cy="2539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00092" y="4221088"/>
              <a:ext cx="0" cy="1944216"/>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61738" y="4854642"/>
              <a:ext cx="1895071" cy="338554"/>
            </a:xfrm>
            <a:prstGeom prst="rect">
              <a:avLst/>
            </a:prstGeom>
            <a:solidFill>
              <a:schemeClr val="bg1">
                <a:lumMod val="75000"/>
              </a:schemeClr>
            </a:solidFill>
            <a:ln>
              <a:solidFill>
                <a:schemeClr val="bg1"/>
              </a:solidFill>
            </a:ln>
          </p:spPr>
          <p:txBody>
            <a:bodyPr wrap="none" rtlCol="0">
              <a:spAutoFit/>
            </a:bodyPr>
            <a:lstStyle/>
            <a:p>
              <a:r>
                <a:rPr lang="en-GB" sz="1600" b="1" dirty="0" err="1" smtClean="0"/>
                <a:t>Approx</a:t>
              </a:r>
              <a:r>
                <a:rPr lang="en-GB" sz="1600" b="1" dirty="0" smtClean="0"/>
                <a:t> 40 </a:t>
              </a:r>
              <a:r>
                <a:rPr lang="en-GB" sz="1600" b="1" dirty="0" err="1" smtClean="0"/>
                <a:t>ft</a:t>
              </a:r>
              <a:r>
                <a:rPr lang="en-GB" sz="1600" b="1" dirty="0" smtClean="0"/>
                <a:t> drop</a:t>
              </a:r>
              <a:endParaRPr lang="en-GB" sz="1600" b="1" dirty="0"/>
            </a:p>
          </p:txBody>
        </p:sp>
      </p:grpSp>
      <p:grpSp>
        <p:nvGrpSpPr>
          <p:cNvPr id="13" name="Group 12"/>
          <p:cNvGrpSpPr/>
          <p:nvPr/>
        </p:nvGrpSpPr>
        <p:grpSpPr>
          <a:xfrm>
            <a:off x="611292" y="1358631"/>
            <a:ext cx="2091469" cy="1648741"/>
            <a:chOff x="611292" y="1358631"/>
            <a:chExt cx="2091469" cy="1648741"/>
          </a:xfrm>
        </p:grpSpPr>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2657" y="1137267"/>
              <a:ext cx="1648740" cy="20914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938150" y="1448790"/>
              <a:ext cx="1472540"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79973" y="1358631"/>
              <a:ext cx="954107" cy="369332"/>
            </a:xfrm>
            <a:prstGeom prst="rect">
              <a:avLst/>
            </a:prstGeom>
            <a:noFill/>
          </p:spPr>
          <p:txBody>
            <a:bodyPr wrap="none" rtlCol="0">
              <a:spAutoFit/>
            </a:bodyPr>
            <a:lstStyle/>
            <a:p>
              <a:r>
                <a:rPr lang="en-GB" dirty="0" smtClean="0">
                  <a:solidFill>
                    <a:schemeClr val="bg1"/>
                  </a:solidFill>
                </a:rPr>
                <a:t>250mm</a:t>
              </a:r>
              <a:endParaRPr lang="en-GB" dirty="0">
                <a:solidFill>
                  <a:schemeClr val="bg1"/>
                </a:solidFill>
              </a:endParaRPr>
            </a:p>
          </p:txBody>
        </p:sp>
      </p:grpSp>
    </p:spTree>
    <p:extLst>
      <p:ext uri="{BB962C8B-B14F-4D97-AF65-F5344CB8AC3E}">
        <p14:creationId xmlns:p14="http://schemas.microsoft.com/office/powerpoint/2010/main" val="35376468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916832"/>
            <a:ext cx="8229600" cy="4209331"/>
          </a:xfrm>
        </p:spPr>
        <p:txBody>
          <a:bodyPr>
            <a:normAutofit/>
          </a:bodyPr>
          <a:lstStyle/>
          <a:p>
            <a:pPr marL="0" indent="0" algn="ctr">
              <a:buNone/>
            </a:pPr>
            <a:r>
              <a:rPr lang="en-GB" dirty="0" smtClean="0">
                <a:latin typeface="+mn-lt"/>
              </a:rPr>
              <a:t>What behaviours and steps could prevent this from occurring and resulting in injury?</a:t>
            </a:r>
          </a:p>
          <a:p>
            <a:pPr marL="0" indent="0">
              <a:buNone/>
            </a:pPr>
            <a:endParaRPr lang="en-GB" sz="2300" dirty="0">
              <a:latin typeface="+mn-lt"/>
            </a:endParaRPr>
          </a:p>
        </p:txBody>
      </p:sp>
      <p:sp>
        <p:nvSpPr>
          <p:cNvPr id="15" name="Rectangle 14"/>
          <p:cNvSpPr/>
          <p:nvPr/>
        </p:nvSpPr>
        <p:spPr>
          <a:xfrm>
            <a:off x="809835" y="4530823"/>
            <a:ext cx="7232477" cy="907941"/>
          </a:xfrm>
          <a:prstGeom prst="rect">
            <a:avLst/>
          </a:prstGeom>
        </p:spPr>
        <p:txBody>
          <a:bodyPr wrap="square">
            <a:spAutoFit/>
          </a:bodyPr>
          <a:lstStyle/>
          <a:p>
            <a:pPr>
              <a:spcAft>
                <a:spcPts val="600"/>
              </a:spcAft>
            </a:pPr>
            <a:r>
              <a:rPr lang="en-GB" sz="2400" dirty="0">
                <a:solidFill>
                  <a:srgbClr val="FF0000"/>
                </a:solidFill>
                <a:latin typeface="+mn-lt"/>
              </a:rPr>
              <a:t>What might you do differently today in your work</a:t>
            </a:r>
            <a:r>
              <a:rPr lang="en-GB" sz="2400" dirty="0" smtClean="0">
                <a:solidFill>
                  <a:srgbClr val="FF0000"/>
                </a:solidFill>
                <a:latin typeface="+mn-lt"/>
              </a:rPr>
              <a:t>?</a:t>
            </a:r>
          </a:p>
          <a:p>
            <a:pPr>
              <a:spcAft>
                <a:spcPts val="600"/>
              </a:spcAft>
            </a:pPr>
            <a:r>
              <a:rPr lang="en-GB" sz="2400" dirty="0" smtClean="0">
                <a:solidFill>
                  <a:srgbClr val="FF0000"/>
                </a:solidFill>
                <a:latin typeface="+mn-lt"/>
              </a:rPr>
              <a:t>What could you look for when out on site? </a:t>
            </a:r>
            <a:endParaRPr lang="en-GB" sz="2400" dirty="0">
              <a:solidFill>
                <a:srgbClr val="FF0000"/>
              </a:solidFill>
              <a:latin typeface="+mn-lt"/>
            </a:endParaRPr>
          </a:p>
        </p:txBody>
      </p:sp>
      <p:sp>
        <p:nvSpPr>
          <p:cNvPr id="8" name="Rounded Rectangle 7"/>
          <p:cNvSpPr/>
          <p:nvPr/>
        </p:nvSpPr>
        <p:spPr>
          <a:xfrm>
            <a:off x="3500029" y="3314158"/>
            <a:ext cx="2143941" cy="62988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rgbClr val="FF0000"/>
                </a:solidFill>
              </a:rPr>
              <a:t>DISCUSS</a:t>
            </a:r>
            <a:endParaRPr lang="en-GB" sz="3200" dirty="0"/>
          </a:p>
        </p:txBody>
      </p:sp>
      <p:sp>
        <p:nvSpPr>
          <p:cNvPr id="5" name="TextBox 4"/>
          <p:cNvSpPr txBox="1"/>
          <p:nvPr/>
        </p:nvSpPr>
        <p:spPr>
          <a:xfrm>
            <a:off x="7112330" y="6519446"/>
            <a:ext cx="1574470" cy="338554"/>
          </a:xfrm>
          <a:prstGeom prst="rect">
            <a:avLst/>
          </a:prstGeom>
          <a:noFill/>
        </p:spPr>
        <p:txBody>
          <a:bodyPr wrap="none" rtlCol="0">
            <a:spAutoFit/>
          </a:bodyPr>
          <a:lstStyle/>
          <a:p>
            <a:r>
              <a:rPr lang="en-GB" sz="1600" dirty="0" smtClean="0"/>
              <a:t>Dropped object</a:t>
            </a:r>
            <a:endParaRPr lang="en-GB" sz="1600" dirty="0"/>
          </a:p>
        </p:txBody>
      </p:sp>
    </p:spTree>
    <p:extLst>
      <p:ext uri="{BB962C8B-B14F-4D97-AF65-F5344CB8AC3E}">
        <p14:creationId xmlns:p14="http://schemas.microsoft.com/office/powerpoint/2010/main" val="41696023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59" y="3747303"/>
            <a:ext cx="6264696" cy="2862322"/>
          </a:xfrm>
          <a:prstGeom prst="rect">
            <a:avLst/>
          </a:prstGeom>
        </p:spPr>
        <p:txBody>
          <a:bodyPr wrap="square">
            <a:spAutoFit/>
          </a:bodyPr>
          <a:lstStyle/>
          <a:p>
            <a:r>
              <a:rPr lang="en-GB" dirty="0">
                <a:latin typeface="+mn-lt"/>
              </a:rPr>
              <a:t>Be aware of your surroundings and potential dropped objects.</a:t>
            </a:r>
          </a:p>
          <a:p>
            <a:r>
              <a:rPr lang="en-GB" dirty="0" smtClean="0">
                <a:latin typeface="+mn-lt"/>
              </a:rPr>
              <a:t>An object of this weight from this height could have resulted in a fatality.  See </a:t>
            </a:r>
            <a:r>
              <a:rPr lang="en-GB" dirty="0" smtClean="0">
                <a:latin typeface="+mn-lt"/>
                <a:hlinkClick r:id="rId3"/>
              </a:rPr>
              <a:t>www.dropsonline.org</a:t>
            </a:r>
            <a:r>
              <a:rPr lang="en-GB" dirty="0" smtClean="0">
                <a:latin typeface="+mn-lt"/>
              </a:rPr>
              <a:t> for help and advice on dropped object prevention.</a:t>
            </a:r>
          </a:p>
          <a:p>
            <a:r>
              <a:rPr lang="en-GB" dirty="0" smtClean="0">
                <a:latin typeface="+mn-lt"/>
              </a:rPr>
              <a:t>LOLER (Lifting operations and lifting equipment regulations, 1998)….</a:t>
            </a:r>
          </a:p>
          <a:p>
            <a:r>
              <a:rPr lang="en-GB" dirty="0" smtClean="0">
                <a:latin typeface="+mn-lt"/>
              </a:rPr>
              <a:t>Barriers are there to protect us.</a:t>
            </a:r>
          </a:p>
          <a:p>
            <a:endParaRPr lang="en-GB" dirty="0">
              <a:latin typeface="+mn-lt"/>
            </a:endParaRPr>
          </a:p>
          <a:p>
            <a:r>
              <a:rPr lang="en-GB" dirty="0" smtClean="0">
                <a:latin typeface="+mn-lt"/>
              </a:rPr>
              <a:t>Guidance on lifting operations is available from Step Change</a:t>
            </a:r>
            <a:endParaRPr lang="en-GB" dirty="0">
              <a:latin typeface="+mn-lt"/>
            </a:endParaRPr>
          </a:p>
          <a:p>
            <a:endParaRPr lang="en-GB" dirty="0" smtClean="0">
              <a:latin typeface="+mn-lt"/>
            </a:endParaRPr>
          </a:p>
        </p:txBody>
      </p:sp>
      <p:sp>
        <p:nvSpPr>
          <p:cNvPr id="4" name="Rectangle 3"/>
          <p:cNvSpPr/>
          <p:nvPr/>
        </p:nvSpPr>
        <p:spPr>
          <a:xfrm>
            <a:off x="514559" y="607982"/>
            <a:ext cx="8161897" cy="3139321"/>
          </a:xfrm>
          <a:prstGeom prst="rect">
            <a:avLst/>
          </a:prstGeom>
        </p:spPr>
        <p:txBody>
          <a:bodyPr wrap="square">
            <a:spAutoFit/>
          </a:bodyPr>
          <a:lstStyle/>
          <a:p>
            <a:pPr lvl="0">
              <a:buClr>
                <a:srgbClr val="FF0000"/>
              </a:buClr>
            </a:pPr>
            <a:r>
              <a:rPr lang="en-GB" b="1" dirty="0" smtClean="0">
                <a:latin typeface="+mn-lt"/>
                <a:cs typeface="Arial" panose="020B0604020202020204" pitchFamily="34" charset="0"/>
              </a:rPr>
              <a:t>Help and advice</a:t>
            </a:r>
          </a:p>
          <a:p>
            <a:pPr lvl="0">
              <a:buClr>
                <a:srgbClr val="FF0000"/>
              </a:buClr>
            </a:pPr>
            <a:endParaRPr lang="en-GB" b="1" dirty="0" smtClean="0">
              <a:solidFill>
                <a:srgbClr val="FF0000"/>
              </a:solidFill>
              <a:latin typeface="+mn-lt"/>
              <a:cs typeface="Arial" panose="020B0604020202020204" pitchFamily="34" charset="0"/>
            </a:endParaRPr>
          </a:p>
          <a:p>
            <a:pPr lvl="0">
              <a:buClr>
                <a:srgbClr val="FF0000"/>
              </a:buClr>
            </a:pPr>
            <a:r>
              <a:rPr lang="en-GB" b="1" dirty="0" smtClean="0">
                <a:solidFill>
                  <a:srgbClr val="FF0000"/>
                </a:solidFill>
                <a:latin typeface="+mn-lt"/>
                <a:cs typeface="Arial" panose="020B0604020202020204" pitchFamily="34" charset="0"/>
              </a:rPr>
              <a:t>How was this made </a:t>
            </a:r>
            <a:r>
              <a:rPr lang="en-GB" b="1" dirty="0">
                <a:solidFill>
                  <a:srgbClr val="FF0000"/>
                </a:solidFill>
                <a:latin typeface="+mn-lt"/>
                <a:cs typeface="Arial" panose="020B0604020202020204" pitchFamily="34" charset="0"/>
              </a:rPr>
              <a:t>safe going forward</a:t>
            </a:r>
            <a:r>
              <a:rPr lang="en-GB" dirty="0" smtClean="0">
                <a:latin typeface="+mn-lt"/>
                <a:cs typeface="Arial" panose="020B0604020202020204" pitchFamily="34" charset="0"/>
              </a:rPr>
              <a:t>:</a:t>
            </a:r>
            <a:endParaRPr lang="en-GB"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dirty="0" smtClean="0">
                <a:latin typeface="+mn-lt"/>
                <a:cs typeface="Arial" panose="020B0604020202020204" pitchFamily="34" charset="0"/>
              </a:rPr>
              <a:t>Split pins replaced the current retaining clips</a:t>
            </a:r>
            <a:endParaRPr lang="en-GB"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dirty="0" smtClean="0">
                <a:latin typeface="+mn-lt"/>
                <a:cs typeface="Arial" panose="020B0604020202020204" pitchFamily="34" charset="0"/>
              </a:rPr>
              <a:t>Pins </a:t>
            </a:r>
            <a:r>
              <a:rPr lang="en-GB" dirty="0">
                <a:latin typeface="+mn-lt"/>
                <a:cs typeface="Arial" panose="020B0604020202020204" pitchFamily="34" charset="0"/>
              </a:rPr>
              <a:t>were </a:t>
            </a:r>
            <a:r>
              <a:rPr lang="en-GB" dirty="0" smtClean="0">
                <a:latin typeface="+mn-lt"/>
                <a:cs typeface="Arial" panose="020B0604020202020204" pitchFamily="34" charset="0"/>
              </a:rPr>
              <a:t>painted </a:t>
            </a:r>
            <a:r>
              <a:rPr lang="en-GB" dirty="0">
                <a:latin typeface="+mn-lt"/>
                <a:cs typeface="Arial" panose="020B0604020202020204" pitchFamily="34" charset="0"/>
              </a:rPr>
              <a:t>to </a:t>
            </a:r>
            <a:r>
              <a:rPr lang="en-GB" dirty="0" smtClean="0">
                <a:latin typeface="+mn-lt"/>
                <a:cs typeface="Arial" panose="020B0604020202020204" pitchFamily="34" charset="0"/>
              </a:rPr>
              <a:t>make them more visible and easier to spot </a:t>
            </a:r>
            <a:r>
              <a:rPr lang="en-GB" dirty="0">
                <a:latin typeface="+mn-lt"/>
                <a:cs typeface="Arial" panose="020B0604020202020204" pitchFamily="34" charset="0"/>
              </a:rPr>
              <a:t>any working </a:t>
            </a:r>
            <a:r>
              <a:rPr lang="en-GB" dirty="0" smtClean="0">
                <a:latin typeface="+mn-lt"/>
                <a:cs typeface="Arial" panose="020B0604020202020204" pitchFamily="34" charset="0"/>
              </a:rPr>
              <a:t>loose</a:t>
            </a:r>
            <a:endParaRPr lang="en-GB"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dirty="0" smtClean="0">
                <a:latin typeface="+mn-lt"/>
                <a:cs typeface="Arial" panose="020B0604020202020204" pitchFamily="34" charset="0"/>
              </a:rPr>
              <a:t>Scheduled visual </a:t>
            </a:r>
            <a:r>
              <a:rPr lang="en-GB" dirty="0">
                <a:latin typeface="+mn-lt"/>
                <a:cs typeface="Arial" panose="020B0604020202020204" pitchFamily="34" charset="0"/>
              </a:rPr>
              <a:t>inspections </a:t>
            </a:r>
            <a:r>
              <a:rPr lang="en-GB" dirty="0" smtClean="0">
                <a:latin typeface="+mn-lt"/>
                <a:cs typeface="Arial" panose="020B0604020202020204" pitchFamily="34" charset="0"/>
              </a:rPr>
              <a:t>were </a:t>
            </a:r>
            <a:r>
              <a:rPr lang="en-GB" dirty="0">
                <a:latin typeface="+mn-lt"/>
                <a:cs typeface="Arial" panose="020B0604020202020204" pitchFamily="34" charset="0"/>
              </a:rPr>
              <a:t>incorporated</a:t>
            </a:r>
          </a:p>
          <a:p>
            <a:pPr marL="171450" lvl="0" indent="-171450">
              <a:buClr>
                <a:srgbClr val="FF0000"/>
              </a:buClr>
              <a:buFont typeface="Arial" panose="020B0604020202020204" pitchFamily="34" charset="0"/>
              <a:buChar char="•"/>
            </a:pPr>
            <a:r>
              <a:rPr lang="en-GB" dirty="0">
                <a:latin typeface="+mn-lt"/>
                <a:cs typeface="Arial" panose="020B0604020202020204" pitchFamily="34" charset="0"/>
              </a:rPr>
              <a:t>Lateral retention lines added to prevent collision of sheaves</a:t>
            </a:r>
          </a:p>
          <a:p>
            <a:pPr marL="171450" lvl="0" indent="-171450">
              <a:buClr>
                <a:srgbClr val="FF0000"/>
              </a:buClr>
              <a:buFont typeface="Arial" panose="020B0604020202020204" pitchFamily="34" charset="0"/>
              <a:buChar char="•"/>
            </a:pPr>
            <a:r>
              <a:rPr lang="en-GB" dirty="0">
                <a:latin typeface="+mn-lt"/>
                <a:cs typeface="Arial" panose="020B0604020202020204" pitchFamily="34" charset="0"/>
              </a:rPr>
              <a:t>Signs, barriers and drop zones thoroughly communicated to all personnel in the </a:t>
            </a:r>
            <a:r>
              <a:rPr lang="en-GB" dirty="0" smtClean="0">
                <a:latin typeface="+mn-lt"/>
                <a:cs typeface="Arial" panose="020B0604020202020204" pitchFamily="34" charset="0"/>
              </a:rPr>
              <a:t>area</a:t>
            </a:r>
          </a:p>
          <a:p>
            <a:pPr marL="171450" lvl="0" indent="-171450">
              <a:buClr>
                <a:srgbClr val="FF0000"/>
              </a:buClr>
              <a:buFont typeface="Arial" panose="020B0604020202020204" pitchFamily="34" charset="0"/>
              <a:buChar char="•"/>
            </a:pPr>
            <a:endParaRPr lang="en-GB" dirty="0">
              <a:latin typeface="+mn-lt"/>
              <a:cs typeface="Arial" panose="020B0604020202020204" pitchFamily="34" charset="0"/>
            </a:endParaRPr>
          </a:p>
          <a:p>
            <a:pPr lvl="0">
              <a:buClr>
                <a:srgbClr val="FF0000"/>
              </a:buClr>
            </a:pPr>
            <a:r>
              <a:rPr lang="en-GB" b="1" dirty="0" smtClean="0">
                <a:solidFill>
                  <a:srgbClr val="FF0000"/>
                </a:solidFill>
                <a:latin typeface="+mn-lt"/>
                <a:cs typeface="Arial" panose="020B0604020202020204" pitchFamily="34" charset="0"/>
              </a:rPr>
              <a:t>Is there anything else you would do?</a:t>
            </a:r>
            <a:endParaRPr lang="en-GB" b="1" dirty="0">
              <a:solidFill>
                <a:srgbClr val="FF0000"/>
              </a:solidFill>
              <a:latin typeface="+mn-lt"/>
              <a:cs typeface="Arial" panose="020B060402020202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9255" y="3615100"/>
            <a:ext cx="1800200" cy="253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12330" y="6519446"/>
            <a:ext cx="1574470" cy="338554"/>
          </a:xfrm>
          <a:prstGeom prst="rect">
            <a:avLst/>
          </a:prstGeom>
          <a:noFill/>
        </p:spPr>
        <p:txBody>
          <a:bodyPr wrap="none" rtlCol="0">
            <a:spAutoFit/>
          </a:bodyPr>
          <a:lstStyle/>
          <a:p>
            <a:r>
              <a:rPr lang="en-GB" sz="1600" dirty="0" smtClean="0"/>
              <a:t>Dropped object</a:t>
            </a:r>
            <a:endParaRPr lang="en-GB" sz="1600" dirty="0"/>
          </a:p>
        </p:txBody>
      </p:sp>
    </p:spTree>
    <p:extLst>
      <p:ext uri="{BB962C8B-B14F-4D97-AF65-F5344CB8AC3E}">
        <p14:creationId xmlns:p14="http://schemas.microsoft.com/office/powerpoint/2010/main" val="1345802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7" name="TextBox 6"/>
          <p:cNvSpPr txBox="1"/>
          <p:nvPr/>
        </p:nvSpPr>
        <p:spPr>
          <a:xfrm>
            <a:off x="7112330" y="6519446"/>
            <a:ext cx="1574470" cy="338554"/>
          </a:xfrm>
          <a:prstGeom prst="rect">
            <a:avLst/>
          </a:prstGeom>
          <a:noFill/>
        </p:spPr>
        <p:txBody>
          <a:bodyPr wrap="none" rtlCol="0">
            <a:spAutoFit/>
          </a:bodyPr>
          <a:lstStyle/>
          <a:p>
            <a:r>
              <a:rPr lang="en-GB" sz="1600" dirty="0" smtClean="0"/>
              <a:t>Dropped object</a:t>
            </a:r>
            <a:endParaRPr lang="en-GB" sz="1600" dirty="0"/>
          </a:p>
        </p:txBody>
      </p:sp>
      <p:sp>
        <p:nvSpPr>
          <p:cNvPr id="6" name="Title 1"/>
          <p:cNvSpPr txBox="1">
            <a:spLocks/>
          </p:cNvSpPr>
          <p:nvPr/>
        </p:nvSpPr>
        <p:spPr bwMode="auto">
          <a:xfrm>
            <a:off x="314703" y="4884396"/>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b="0" dirty="0" smtClean="0">
                <a:solidFill>
                  <a:schemeClr val="tx1"/>
                </a:solidFill>
                <a:latin typeface="+mn-lt"/>
              </a:rPr>
              <a:t>Did this presentation result in discussion?  Please share your comments </a:t>
            </a:r>
            <a:r>
              <a:rPr lang="en-GB" sz="2000" b="0" u="sng" dirty="0" smtClean="0">
                <a:solidFill>
                  <a:schemeClr val="tx1"/>
                </a:solidFill>
                <a:latin typeface="+mn-lt"/>
              </a:rPr>
              <a:t>here</a:t>
            </a:r>
            <a:r>
              <a:rPr lang="en-GB" sz="2000" b="0" dirty="0" smtClean="0">
                <a:solidFill>
                  <a:schemeClr val="tx1"/>
                </a:solidFill>
                <a:latin typeface="+mn-lt"/>
              </a:rPr>
              <a:t>.</a:t>
            </a:r>
          </a:p>
          <a:p>
            <a:r>
              <a:rPr lang="en-GB" sz="2000" b="0" dirty="0" smtClean="0">
                <a:solidFill>
                  <a:schemeClr val="tx1"/>
                </a:solidFill>
                <a:latin typeface="+mn-lt"/>
              </a:rPr>
              <a:t>Could your discussion lead to creating another alert to share with industry? Please contact : </a:t>
            </a:r>
            <a:r>
              <a:rPr lang="en-GB" sz="2000" b="0" dirty="0" smtClean="0">
                <a:solidFill>
                  <a:schemeClr val="tx1"/>
                </a:solidFill>
                <a:latin typeface="+mn-lt"/>
                <a:hlinkClick r:id="rId3"/>
              </a:rPr>
              <a:t>info@stepchangeinsafety.net</a:t>
            </a:r>
            <a:endParaRPr lang="en-GB" sz="2000" b="0" dirty="0" smtClean="0">
              <a:solidFill>
                <a:schemeClr val="tx1"/>
              </a:solidFill>
              <a:latin typeface="+mn-lt"/>
            </a:endParaRPr>
          </a:p>
        </p:txBody>
      </p:sp>
    </p:spTree>
    <p:extLst>
      <p:ext uri="{BB962C8B-B14F-4D97-AF65-F5344CB8AC3E}">
        <p14:creationId xmlns:p14="http://schemas.microsoft.com/office/powerpoint/2010/main" val="4147019550"/>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2202</TotalTime>
  <Words>440</Words>
  <Application>Microsoft Macintosh PowerPoint</Application>
  <PresentationFormat>On-screen Show (4:3)</PresentationFormat>
  <Paragraphs>59</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63</cp:revision>
  <dcterms:created xsi:type="dcterms:W3CDTF">2013-07-22T12:56:54Z</dcterms:created>
  <dcterms:modified xsi:type="dcterms:W3CDTF">2020-03-11T14:25:29Z</dcterms:modified>
</cp:coreProperties>
</file>