
<file path=[Content_Types].xml><?xml version="1.0" encoding="utf-8"?>
<Types xmlns="http://schemas.openxmlformats.org/package/2006/content-types">
  <Default Extension="xml" ContentType="application/xml"/>
  <Default Extension="jpeg" ContentType="image/jpeg"/>
  <Default Extension="bin" ContentType="application/vnd.openxmlformats-officedocument.presentationml.printerSettings"/>
  <Default Extension="png" ContentType="image/png"/>
  <Default Extension="jpg" ContentType="image/jpe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5" Type="http://schemas.openxmlformats.org/officeDocument/2006/relationships/custom-properties" Target="docProps/custom.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1"/>
  </p:notesMasterIdLst>
  <p:sldIdLst>
    <p:sldId id="272" r:id="rId2"/>
    <p:sldId id="263" r:id="rId3"/>
    <p:sldId id="264" r:id="rId4"/>
    <p:sldId id="265" r:id="rId5"/>
    <p:sldId id="266" r:id="rId6"/>
    <p:sldId id="267" r:id="rId7"/>
    <p:sldId id="271" r:id="rId8"/>
    <p:sldId id="269" r:id="rId9"/>
    <p:sldId id="270" r:id="rId1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Gillian Simpson" initials="GS" lastIdx="2"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B1C2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753" autoAdjust="0"/>
    <p:restoredTop sz="78399" autoAdjust="0"/>
  </p:normalViewPr>
  <p:slideViewPr>
    <p:cSldViewPr snapToGrid="0">
      <p:cViewPr varScale="1">
        <p:scale>
          <a:sx n="84" d="100"/>
          <a:sy n="84" d="100"/>
        </p:scale>
        <p:origin x="-1408" y="-9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 Type="http://schemas.openxmlformats.org/officeDocument/2006/relationships/notesMaster" Target="notesMasters/notesMaster1.xml"/><Relationship Id="rId12" Type="http://schemas.openxmlformats.org/officeDocument/2006/relationships/printerSettings" Target="printerSettings/printerSettings1.bin"/><Relationship Id="rId13" Type="http://schemas.openxmlformats.org/officeDocument/2006/relationships/commentAuthors" Target="commentAuthors.xml"/><Relationship Id="rId14" Type="http://schemas.openxmlformats.org/officeDocument/2006/relationships/presProps" Target="presProps.xml"/><Relationship Id="rId15" Type="http://schemas.openxmlformats.org/officeDocument/2006/relationships/viewProps" Target="viewProps.xml"/><Relationship Id="rId16" Type="http://schemas.openxmlformats.org/officeDocument/2006/relationships/theme" Target="theme/theme1.xml"/><Relationship Id="rId17" Type="http://schemas.openxmlformats.org/officeDocument/2006/relationships/tableStyles" Target="tableStyles.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A434FDB-F2F0-48A6-99E3-24FE155066BE}" type="datetimeFigureOut">
              <a:rPr lang="en-GB" smtClean="0"/>
              <a:t>11/03/20</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901E102-8E99-45FB-AFE0-DEF7127A56AC}" type="slidenum">
              <a:rPr lang="en-GB" smtClean="0"/>
              <a:t>‹#›</a:t>
            </a:fld>
            <a:endParaRPr lang="en-GB"/>
          </a:p>
        </p:txBody>
      </p:sp>
    </p:spTree>
    <p:extLst>
      <p:ext uri="{BB962C8B-B14F-4D97-AF65-F5344CB8AC3E}">
        <p14:creationId xmlns:p14="http://schemas.microsoft.com/office/powerpoint/2010/main" val="8509867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1</a:t>
            </a:fld>
            <a:endParaRPr lang="en-GB"/>
          </a:p>
        </p:txBody>
      </p:sp>
    </p:spTree>
    <p:extLst>
      <p:ext uri="{BB962C8B-B14F-4D97-AF65-F5344CB8AC3E}">
        <p14:creationId xmlns:p14="http://schemas.microsoft.com/office/powerpoint/2010/main" val="16591855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GB" sz="800" kern="1200" dirty="0">
                <a:solidFill>
                  <a:schemeClr val="tx1"/>
                </a:solidFill>
                <a:latin typeface="+mn-lt"/>
                <a:ea typeface="+mn-ea"/>
                <a:cs typeface="+mn-cs"/>
              </a:rPr>
              <a:t>This fire happened whilst the bag was on the helipad prior to baggage loading.</a:t>
            </a:r>
          </a:p>
          <a:p>
            <a:pPr marL="0" indent="0">
              <a:buNone/>
            </a:pPr>
            <a:endParaRPr lang="en-GB" sz="800" kern="1200" dirty="0">
              <a:solidFill>
                <a:schemeClr val="tx1"/>
              </a:solidFill>
              <a:latin typeface="+mn-lt"/>
              <a:ea typeface="+mn-ea"/>
              <a:cs typeface="+mn-cs"/>
            </a:endParaRPr>
          </a:p>
          <a:p>
            <a:pPr marL="0" indent="0">
              <a:buNone/>
            </a:pPr>
            <a:r>
              <a:rPr lang="en-GB" sz="800" b="1" kern="1200" dirty="0">
                <a:solidFill>
                  <a:schemeClr val="tx1"/>
                </a:solidFill>
                <a:latin typeface="+mn-lt"/>
                <a:ea typeface="+mn-ea"/>
                <a:cs typeface="+mn-cs"/>
              </a:rPr>
              <a:t>What may have been the consequences if this happened in flight? DISCUSS</a:t>
            </a:r>
          </a:p>
          <a:p>
            <a:endParaRPr lang="en-GB" dirty="0"/>
          </a:p>
        </p:txBody>
      </p:sp>
      <p:sp>
        <p:nvSpPr>
          <p:cNvPr id="4" name="Slide Number Placeholder 3"/>
          <p:cNvSpPr>
            <a:spLocks noGrp="1"/>
          </p:cNvSpPr>
          <p:nvPr>
            <p:ph type="sldNum" sz="quarter" idx="10"/>
          </p:nvPr>
        </p:nvSpPr>
        <p:spPr/>
        <p:txBody>
          <a:bodyPr/>
          <a:lstStyle/>
          <a:p>
            <a:fld id="{F901E102-8E99-45FB-AFE0-DEF7127A56AC}" type="slidenum">
              <a:rPr lang="en-GB" smtClean="0"/>
              <a:t>2</a:t>
            </a:fld>
            <a:endParaRPr lang="en-GB"/>
          </a:p>
        </p:txBody>
      </p:sp>
    </p:spTree>
    <p:extLst>
      <p:ext uri="{BB962C8B-B14F-4D97-AF65-F5344CB8AC3E}">
        <p14:creationId xmlns:p14="http://schemas.microsoft.com/office/powerpoint/2010/main" val="42935829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Air</a:t>
            </a:r>
            <a:r>
              <a:rPr lang="en-GB" baseline="0" dirty="0"/>
              <a:t>plane – PEDs can be carried in the hold and in hand luggage</a:t>
            </a:r>
          </a:p>
          <a:p>
            <a:r>
              <a:rPr lang="en-GB" baseline="0" dirty="0"/>
              <a:t>Helicopter – PEDs can be carried in the hold and on your person</a:t>
            </a:r>
          </a:p>
          <a:p>
            <a:endParaRPr lang="en-GB" baseline="0" dirty="0"/>
          </a:p>
          <a:p>
            <a:r>
              <a:rPr lang="en-GB" baseline="0" dirty="0"/>
              <a:t>Did you know that airplanes have fire suppression in the hold – helicopters do not.</a:t>
            </a:r>
          </a:p>
        </p:txBody>
      </p:sp>
      <p:sp>
        <p:nvSpPr>
          <p:cNvPr id="4" name="Slide Number Placeholder 3"/>
          <p:cNvSpPr>
            <a:spLocks noGrp="1"/>
          </p:cNvSpPr>
          <p:nvPr>
            <p:ph type="sldNum" sz="quarter" idx="10"/>
          </p:nvPr>
        </p:nvSpPr>
        <p:spPr/>
        <p:txBody>
          <a:bodyPr/>
          <a:lstStyle/>
          <a:p>
            <a:fld id="{F901E102-8E99-45FB-AFE0-DEF7127A56AC}" type="slidenum">
              <a:rPr lang="en-GB" smtClean="0"/>
              <a:t>4</a:t>
            </a:fld>
            <a:endParaRPr lang="en-GB"/>
          </a:p>
        </p:txBody>
      </p:sp>
    </p:spTree>
    <p:extLst>
      <p:ext uri="{BB962C8B-B14F-4D97-AF65-F5344CB8AC3E}">
        <p14:creationId xmlns:p14="http://schemas.microsoft.com/office/powerpoint/2010/main" val="41673949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Battery operated e-cigarettes are not allowed because they are prone to spontaneous combustion</a:t>
            </a:r>
          </a:p>
          <a:p>
            <a:r>
              <a:rPr lang="en-GB" dirty="0"/>
              <a:t>Spare batteries are not allowed because they can short circuit and overheat / combust</a:t>
            </a:r>
          </a:p>
          <a:p>
            <a:r>
              <a:rPr lang="en-GB" dirty="0"/>
              <a:t>Tablets (e.g. iPad) are allowed to be transported, provided they are in flight mode, completely powered down and not on charge through a power pack.</a:t>
            </a:r>
          </a:p>
          <a:p>
            <a:r>
              <a:rPr lang="en-GB" dirty="0"/>
              <a:t>Electric shaver are allowed if switched off and not on charge through a power pack.</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Mobile phones are allowed to be transported, provided they are in flight mode, completely powered down and not on charge through a power pack. If they are not in flight mode first, any alarms set on the phone will switch the phone back on again.</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Laptops are allowed to be transported provided they are completely powered down (be careful that they are not ‘asleep’ or ‘hibernating’) and not on charge through a power pack.</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Power pack / portable charger can be transported if it is not in use – these are considered spare batteries</a:t>
            </a:r>
            <a:r>
              <a:rPr lang="en-GB" baseline="0" dirty="0"/>
              <a:t> and therefore have to be carried on your person. </a:t>
            </a:r>
            <a:endParaRPr lang="en-GB" dirty="0"/>
          </a:p>
        </p:txBody>
      </p:sp>
      <p:sp>
        <p:nvSpPr>
          <p:cNvPr id="4" name="Slide Number Placeholder 3"/>
          <p:cNvSpPr>
            <a:spLocks noGrp="1"/>
          </p:cNvSpPr>
          <p:nvPr>
            <p:ph type="sldNum" sz="quarter" idx="10"/>
          </p:nvPr>
        </p:nvSpPr>
        <p:spPr/>
        <p:txBody>
          <a:bodyPr/>
          <a:lstStyle/>
          <a:p>
            <a:fld id="{F901E102-8E99-45FB-AFE0-DEF7127A56AC}" type="slidenum">
              <a:rPr lang="en-GB" smtClean="0"/>
              <a:t>5</a:t>
            </a:fld>
            <a:endParaRPr lang="en-GB"/>
          </a:p>
        </p:txBody>
      </p:sp>
    </p:spTree>
    <p:extLst>
      <p:ext uri="{BB962C8B-B14F-4D97-AF65-F5344CB8AC3E}">
        <p14:creationId xmlns:p14="http://schemas.microsoft.com/office/powerpoint/2010/main" val="15055330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These random searches have been done after the flight arrives onshore.</a:t>
            </a:r>
          </a:p>
          <a:p>
            <a:r>
              <a:rPr lang="en-GB" dirty="0"/>
              <a:t>Whilst</a:t>
            </a:r>
            <a:r>
              <a:rPr lang="en-GB" baseline="0" dirty="0"/>
              <a:t> the detection rate is low, this rate mounts up to approximately one non-compliance event per every five flights.</a:t>
            </a:r>
            <a:endParaRPr lang="en-GB" dirty="0"/>
          </a:p>
          <a:p>
            <a:r>
              <a:rPr lang="en-GB" dirty="0"/>
              <a:t>The personal declaration could hold you legally responsible in the event of an incident.</a:t>
            </a:r>
          </a:p>
        </p:txBody>
      </p:sp>
      <p:sp>
        <p:nvSpPr>
          <p:cNvPr id="4" name="Slide Number Placeholder 3"/>
          <p:cNvSpPr>
            <a:spLocks noGrp="1"/>
          </p:cNvSpPr>
          <p:nvPr>
            <p:ph type="sldNum" sz="quarter" idx="10"/>
          </p:nvPr>
        </p:nvSpPr>
        <p:spPr/>
        <p:txBody>
          <a:bodyPr/>
          <a:lstStyle/>
          <a:p>
            <a:fld id="{F901E102-8E99-45FB-AFE0-DEF7127A56AC}" type="slidenum">
              <a:rPr lang="en-GB" smtClean="0"/>
              <a:t>7</a:t>
            </a:fld>
            <a:endParaRPr lang="en-GB"/>
          </a:p>
        </p:txBody>
      </p:sp>
    </p:spTree>
    <p:extLst>
      <p:ext uri="{BB962C8B-B14F-4D97-AF65-F5344CB8AC3E}">
        <p14:creationId xmlns:p14="http://schemas.microsoft.com/office/powerpoint/2010/main" val="5493077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Don’t pack or carry electrical items on charge</a:t>
            </a:r>
          </a:p>
          <a:p>
            <a:r>
              <a:rPr lang="en-GB" dirty="0"/>
              <a:t>Don’t carry spare batteries</a:t>
            </a:r>
          </a:p>
          <a:p>
            <a:endParaRPr lang="en-GB" dirty="0"/>
          </a:p>
          <a:p>
            <a:r>
              <a:rPr lang="en-GB" dirty="0"/>
              <a:t>Do turn mobile phones to flight safe mode and switch off</a:t>
            </a:r>
          </a:p>
          <a:p>
            <a:r>
              <a:rPr lang="en-GB" dirty="0"/>
              <a:t>Do check that laptops are fully powered down and not just on sleep mode</a:t>
            </a:r>
          </a:p>
          <a:p>
            <a:r>
              <a:rPr lang="en-GB" dirty="0"/>
              <a:t>Do take measures to protect devices from damage and prevent them from being turned on</a:t>
            </a:r>
          </a:p>
          <a:p>
            <a:r>
              <a:rPr lang="en-GB" b="1" dirty="0">
                <a:solidFill>
                  <a:srgbClr val="EB1C23"/>
                </a:solidFill>
              </a:rPr>
              <a:t>Do ask the question if you are unsure</a:t>
            </a:r>
          </a:p>
          <a:p>
            <a:r>
              <a:rPr lang="en-GB" b="1" dirty="0">
                <a:solidFill>
                  <a:srgbClr val="EB1C23"/>
                </a:solidFill>
              </a:rPr>
              <a:t>Do challenge another passenger if you see them putting an unsafe electronic device in their bag</a:t>
            </a:r>
            <a:endParaRPr lang="en-GB" b="1" dirty="0"/>
          </a:p>
          <a:p>
            <a:endParaRPr lang="en-GB" dirty="0"/>
          </a:p>
          <a:p>
            <a:endParaRPr lang="en-GB" dirty="0"/>
          </a:p>
          <a:p>
            <a:r>
              <a:rPr lang="en-GB" dirty="0"/>
              <a:t>Key</a:t>
            </a:r>
            <a:r>
              <a:rPr lang="en-GB" baseline="0" dirty="0"/>
              <a:t> Point – the purpose of this alert is to raise awareness of the issue to reduce non-compliance. We need your help to do this.</a:t>
            </a:r>
            <a:endParaRPr lang="en-GB" dirty="0"/>
          </a:p>
        </p:txBody>
      </p:sp>
      <p:sp>
        <p:nvSpPr>
          <p:cNvPr id="4" name="Slide Number Placeholder 3"/>
          <p:cNvSpPr>
            <a:spLocks noGrp="1"/>
          </p:cNvSpPr>
          <p:nvPr>
            <p:ph type="sldNum" sz="quarter" idx="10"/>
          </p:nvPr>
        </p:nvSpPr>
        <p:spPr/>
        <p:txBody>
          <a:bodyPr/>
          <a:lstStyle/>
          <a:p>
            <a:fld id="{F901E102-8E99-45FB-AFE0-DEF7127A56AC}" type="slidenum">
              <a:rPr lang="en-GB" smtClean="0"/>
              <a:t>8</a:t>
            </a:fld>
            <a:endParaRPr lang="en-GB"/>
          </a:p>
        </p:txBody>
      </p:sp>
    </p:spTree>
    <p:extLst>
      <p:ext uri="{BB962C8B-B14F-4D97-AF65-F5344CB8AC3E}">
        <p14:creationId xmlns:p14="http://schemas.microsoft.com/office/powerpoint/2010/main" val="392232468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11/03/20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688584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11/03/20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19800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11/03/20</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33741516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11/03/20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2421244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11/03/20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3489801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11/03/20</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92104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11/03/20</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6560589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11/03/20</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4480211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11/03/20</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55485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11/03/20</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9249518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11/03/20</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140278542"/>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a:blip r:embed="rId13"/>
          <a:stretch>
            <a:fillRect/>
          </a:stretch>
        </p:blipFill>
        <p:spPr>
          <a:xfrm>
            <a:off x="0" y="0"/>
            <a:ext cx="12192000" cy="6858000"/>
          </a:xfrm>
          <a:prstGeom prst="rect">
            <a:avLst/>
          </a:prstGeom>
        </p:spPr>
      </p:pic>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11/03/20</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Tree>
    <p:extLst>
      <p:ext uri="{BB962C8B-B14F-4D97-AF65-F5344CB8AC3E}">
        <p14:creationId xmlns:p14="http://schemas.microsoft.com/office/powerpoint/2010/main" val="24468849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 Id="rId3" Type="http://schemas.openxmlformats.org/officeDocument/2006/relationships/image" Target="../media/image3.jp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3.jpg"/><Relationship Id="rId5" Type="http://schemas.openxmlformats.org/officeDocument/2006/relationships/image" Target="../media/image5.png"/><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 Id="rId3" Type="http://schemas.openxmlformats.org/officeDocument/2006/relationships/image" Target="../media/image6.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7.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8">
            <a:extLst>
              <a:ext uri="{FF2B5EF4-FFF2-40B4-BE49-F238E27FC236}">
                <a16:creationId xmlns:a16="http://schemas.microsoft.com/office/drawing/2014/main" xmlns="" id="{2D656D27-2F18-402A-95B5-B4D6B72F762F}"/>
              </a:ext>
            </a:extLst>
          </p:cNvPr>
          <p:cNvSpPr txBox="1">
            <a:spLocks/>
          </p:cNvSpPr>
          <p:nvPr/>
        </p:nvSpPr>
        <p:spPr>
          <a:xfrm>
            <a:off x="7590773" y="1952741"/>
            <a:ext cx="4223454" cy="2657513"/>
          </a:xfrm>
          <a:prstGeom prst="rect">
            <a:avLst/>
          </a:prstGeom>
          <a:effectLst>
            <a:outerShdw blurRad="50800" dist="38100" dir="2700000" algn="tl" rotWithShape="0">
              <a:prstClr val="black">
                <a:alpha val="40000"/>
              </a:prstClr>
            </a:outerShdw>
          </a:effectLst>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GB" sz="8800" b="1" dirty="0"/>
              <a:t>Fire in the hold</a:t>
            </a:r>
          </a:p>
        </p:txBody>
      </p:sp>
      <p:pic>
        <p:nvPicPr>
          <p:cNvPr id="5" name="Picture 4">
            <a:extLst>
              <a:ext uri="{FF2B5EF4-FFF2-40B4-BE49-F238E27FC236}">
                <a16:creationId xmlns:a16="http://schemas.microsoft.com/office/drawing/2014/main" xmlns="" id="{BC7D9844-5B06-4264-8111-32E9EDF258A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0211" y="277353"/>
            <a:ext cx="7140562" cy="5367397"/>
          </a:xfrm>
          <a:prstGeom prst="rect">
            <a:avLst/>
          </a:prstGeom>
        </p:spPr>
      </p:pic>
      <p:sp>
        <p:nvSpPr>
          <p:cNvPr id="6" name="Rectangle 5">
            <a:extLst>
              <a:ext uri="{FF2B5EF4-FFF2-40B4-BE49-F238E27FC236}">
                <a16:creationId xmlns:a16="http://schemas.microsoft.com/office/drawing/2014/main" xmlns="" id="{D8140896-8016-4499-B4E3-AEC214714ED8}"/>
              </a:ext>
            </a:extLst>
          </p:cNvPr>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this safety moment is designed to prevent similar incidents occurring.  All guidance herein is provided in good faith and Step Change in Safety nor its member companies accept responsibility for any inaccuracies or omissions contained within this safety moment.</a:t>
            </a:r>
          </a:p>
        </p:txBody>
      </p:sp>
      <p:grpSp>
        <p:nvGrpSpPr>
          <p:cNvPr id="7" name="Group 6">
            <a:extLst>
              <a:ext uri="{FF2B5EF4-FFF2-40B4-BE49-F238E27FC236}">
                <a16:creationId xmlns:a16="http://schemas.microsoft.com/office/drawing/2014/main" xmlns="" id="{6FEB4199-5391-40BD-BC0F-F0F43C46C3DD}"/>
              </a:ext>
            </a:extLst>
          </p:cNvPr>
          <p:cNvGrpSpPr>
            <a:grpSpLocks noChangeAspect="1"/>
          </p:cNvGrpSpPr>
          <p:nvPr/>
        </p:nvGrpSpPr>
        <p:grpSpPr>
          <a:xfrm>
            <a:off x="287547" y="6166365"/>
            <a:ext cx="1943100" cy="473075"/>
            <a:chOff x="5113338" y="3181350"/>
            <a:chExt cx="1943100" cy="473075"/>
          </a:xfrm>
        </p:grpSpPr>
        <p:sp>
          <p:nvSpPr>
            <p:cNvPr id="8" name="Freeform 6">
              <a:extLst>
                <a:ext uri="{FF2B5EF4-FFF2-40B4-BE49-F238E27FC236}">
                  <a16:creationId xmlns:a16="http://schemas.microsoft.com/office/drawing/2014/main" xmlns="" id="{CD345294-06BA-4F51-846B-10A1E6A5AF8F}"/>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 name="Freeform 7">
              <a:extLst>
                <a:ext uri="{FF2B5EF4-FFF2-40B4-BE49-F238E27FC236}">
                  <a16:creationId xmlns:a16="http://schemas.microsoft.com/office/drawing/2014/main" xmlns="" id="{B2CD2842-D925-4E91-84C3-A7C90103D1DE}"/>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725047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4197" y="4719252"/>
            <a:ext cx="11616906" cy="970228"/>
          </a:xfrm>
        </p:spPr>
        <p:txBody>
          <a:bodyPr>
            <a:normAutofit lnSpcReduction="10000"/>
          </a:bodyPr>
          <a:lstStyle/>
          <a:p>
            <a:pPr marL="0" indent="0">
              <a:buNone/>
            </a:pPr>
            <a:r>
              <a:rPr lang="en-GB" dirty="0">
                <a:latin typeface="+mj-lt"/>
              </a:rPr>
              <a:t>This fire happened whilst the bag was on the helipad prior to baggage loading.</a:t>
            </a:r>
          </a:p>
          <a:p>
            <a:pPr marL="0" indent="0">
              <a:buNone/>
            </a:pPr>
            <a:r>
              <a:rPr lang="en-GB" b="1" dirty="0">
                <a:latin typeface="+mj-lt"/>
              </a:rPr>
              <a:t>What may have been the consequences if this happened in flight?</a:t>
            </a:r>
          </a:p>
          <a:p>
            <a:endParaRPr lang="en-GB" dirty="0">
              <a:latin typeface="+mj-lt"/>
            </a:endParaRPr>
          </a:p>
        </p:txBody>
      </p:sp>
      <p:pic>
        <p:nvPicPr>
          <p:cNvPr id="13" name="Content Placeholder 8">
            <a:extLst>
              <a:ext uri="{FF2B5EF4-FFF2-40B4-BE49-F238E27FC236}">
                <a16:creationId xmlns:a16="http://schemas.microsoft.com/office/drawing/2014/main" xmlns="" id="{E893AC4E-30D1-4567-8771-EF47A4ED53BC}"/>
              </a:ext>
            </a:extLst>
          </p:cNvPr>
          <p:cNvPicPr>
            <a:picLocks noChangeAspect="1"/>
          </p:cNvPicPr>
          <p:nvPr/>
        </p:nvPicPr>
        <p:blipFill rotWithShape="1">
          <a:blip r:embed="rId3">
            <a:extLst>
              <a:ext uri="{28A0092B-C50C-407E-A947-70E740481C1C}">
                <a14:useLocalDpi xmlns:a14="http://schemas.microsoft.com/office/drawing/2010/main" val="0"/>
              </a:ext>
            </a:extLst>
          </a:blip>
          <a:srcRect l="2096" t="1238" r="1479" b="1557"/>
          <a:stretch/>
        </p:blipFill>
        <p:spPr>
          <a:xfrm>
            <a:off x="554779" y="105588"/>
            <a:ext cx="4315583" cy="4393905"/>
          </a:xfrm>
          <a:prstGeom prst="rect">
            <a:avLst/>
          </a:prstGeom>
          <a:ln>
            <a:noFill/>
          </a:ln>
        </p:spPr>
      </p:pic>
      <p:pic>
        <p:nvPicPr>
          <p:cNvPr id="14" name="Picture 13">
            <a:extLst>
              <a:ext uri="{FF2B5EF4-FFF2-40B4-BE49-F238E27FC236}">
                <a16:creationId xmlns:a16="http://schemas.microsoft.com/office/drawing/2014/main" xmlns="" id="{B4E3CF60-0BE5-4D5F-9C56-86DE15018DF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26089" y="105588"/>
            <a:ext cx="5850615" cy="4397775"/>
          </a:xfrm>
          <a:prstGeom prst="rect">
            <a:avLst/>
          </a:prstGeom>
        </p:spPr>
      </p:pic>
      <p:grpSp>
        <p:nvGrpSpPr>
          <p:cNvPr id="15" name="Group 14"/>
          <p:cNvGrpSpPr>
            <a:grpSpLocks noChangeAspect="1"/>
          </p:cNvGrpSpPr>
          <p:nvPr/>
        </p:nvGrpSpPr>
        <p:grpSpPr>
          <a:xfrm>
            <a:off x="287547" y="6166365"/>
            <a:ext cx="1943100" cy="473075"/>
            <a:chOff x="5113338" y="3181350"/>
            <a:chExt cx="1943100" cy="473075"/>
          </a:xfrm>
        </p:grpSpPr>
        <p:sp>
          <p:nvSpPr>
            <p:cNvPr id="16"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 name="Rectangle 3"/>
          <p:cNvSpPr/>
          <p:nvPr/>
        </p:nvSpPr>
        <p:spPr>
          <a:xfrm>
            <a:off x="2737309" y="6172069"/>
            <a:ext cx="2042867" cy="461665"/>
          </a:xfrm>
          <a:prstGeom prst="rect">
            <a:avLst/>
          </a:prstGeom>
        </p:spPr>
        <p:txBody>
          <a:bodyPr wrap="none">
            <a:spAutoFit/>
          </a:bodyPr>
          <a:lstStyle/>
          <a:p>
            <a:r>
              <a:rPr lang="en-GB" sz="2400" dirty="0">
                <a:solidFill>
                  <a:schemeClr val="bg1"/>
                </a:solidFill>
                <a:latin typeface="+mj-lt"/>
              </a:rPr>
              <a:t>Fire in the hold</a:t>
            </a:r>
          </a:p>
        </p:txBody>
      </p:sp>
      <p:pic>
        <p:nvPicPr>
          <p:cNvPr id="19" name="Picture 18">
            <a:extLst>
              <a:ext uri="{FF2B5EF4-FFF2-40B4-BE49-F238E27FC236}">
                <a16:creationId xmlns:a16="http://schemas.microsoft.com/office/drawing/2014/main" xmlns="" id="{44C5E39B-224D-4619-A0B7-841D27C73B59}"/>
              </a:ext>
            </a:extLst>
          </p:cNvPr>
          <p:cNvPicPr>
            <a:picLocks noChangeAspect="1"/>
          </p:cNvPicPr>
          <p:nvPr/>
        </p:nvPicPr>
        <p:blipFill>
          <a:blip r:embed="rId5"/>
          <a:stretch>
            <a:fillRect/>
          </a:stretch>
        </p:blipFill>
        <p:spPr>
          <a:xfrm rot="21135331">
            <a:off x="9926189" y="5284992"/>
            <a:ext cx="1804093" cy="727967"/>
          </a:xfrm>
          <a:prstGeom prst="rect">
            <a:avLst/>
          </a:prstGeom>
        </p:spPr>
      </p:pic>
    </p:spTree>
    <p:extLst>
      <p:ext uri="{BB962C8B-B14F-4D97-AF65-F5344CB8AC3E}">
        <p14:creationId xmlns:p14="http://schemas.microsoft.com/office/powerpoint/2010/main" val="2312462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7547" y="1210469"/>
            <a:ext cx="11616906" cy="3852863"/>
          </a:xfrm>
        </p:spPr>
        <p:txBody>
          <a:bodyPr>
            <a:normAutofit fontScale="90000"/>
          </a:bodyPr>
          <a:lstStyle/>
          <a:p>
            <a:r>
              <a:rPr lang="en-GB" b="1" dirty="0">
                <a:solidFill>
                  <a:srgbClr val="EB1C23"/>
                </a:solidFill>
                <a:latin typeface="+mn-lt"/>
              </a:rPr>
              <a:t>Fire detection in the cargo hold could result in the helicopter requiring to land immediately.</a:t>
            </a:r>
            <a:r>
              <a:rPr lang="en-GB" dirty="0">
                <a:latin typeface="+mn-lt"/>
              </a:rPr>
              <a:t> </a:t>
            </a:r>
            <a:br>
              <a:rPr lang="en-GB" dirty="0">
                <a:latin typeface="+mn-lt"/>
              </a:rPr>
            </a:br>
            <a:r>
              <a:rPr lang="en-GB" dirty="0">
                <a:latin typeface="+mn-lt"/>
              </a:rPr>
              <a:t/>
            </a:r>
            <a:br>
              <a:rPr lang="en-GB" dirty="0">
                <a:latin typeface="+mn-lt"/>
              </a:rPr>
            </a:br>
            <a:r>
              <a:rPr lang="en-GB" dirty="0">
                <a:latin typeface="+mn-lt"/>
              </a:rPr>
              <a:t>This may be on water (regardless of the weather conditions), the nearest land or nearest installation.</a:t>
            </a:r>
            <a:br>
              <a:rPr lang="en-GB" dirty="0">
                <a:latin typeface="+mn-lt"/>
              </a:rPr>
            </a:br>
            <a:endParaRPr lang="en-GB" dirty="0">
              <a:latin typeface="+mn-lt"/>
            </a:endParaRPr>
          </a:p>
        </p:txBody>
      </p:sp>
      <p:grpSp>
        <p:nvGrpSpPr>
          <p:cNvPr id="4" name="Group 3"/>
          <p:cNvGrpSpPr>
            <a:grpSpLocks noChangeAspect="1"/>
          </p:cNvGrpSpPr>
          <p:nvPr/>
        </p:nvGrpSpPr>
        <p:grpSpPr>
          <a:xfrm>
            <a:off x="287547" y="6166365"/>
            <a:ext cx="1943100" cy="473075"/>
            <a:chOff x="5113338" y="3181350"/>
            <a:chExt cx="1943100" cy="473075"/>
          </a:xfrm>
        </p:grpSpPr>
        <p:sp>
          <p:nvSpPr>
            <p:cNvPr id="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p:cNvSpPr/>
          <p:nvPr/>
        </p:nvSpPr>
        <p:spPr>
          <a:xfrm>
            <a:off x="2737309" y="6172069"/>
            <a:ext cx="2042867" cy="461665"/>
          </a:xfrm>
          <a:prstGeom prst="rect">
            <a:avLst/>
          </a:prstGeom>
        </p:spPr>
        <p:txBody>
          <a:bodyPr wrap="none">
            <a:spAutoFit/>
          </a:bodyPr>
          <a:lstStyle/>
          <a:p>
            <a:r>
              <a:rPr lang="en-GB" sz="2400" dirty="0">
                <a:solidFill>
                  <a:schemeClr val="bg1"/>
                </a:solidFill>
                <a:latin typeface="+mj-lt"/>
              </a:rPr>
              <a:t>Fire in the hold</a:t>
            </a:r>
          </a:p>
        </p:txBody>
      </p:sp>
    </p:spTree>
    <p:extLst>
      <p:ext uri="{BB962C8B-B14F-4D97-AF65-F5344CB8AC3E}">
        <p14:creationId xmlns:p14="http://schemas.microsoft.com/office/powerpoint/2010/main" val="167844426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7547" y="363537"/>
            <a:ext cx="11616906" cy="690563"/>
          </a:xfrm>
        </p:spPr>
        <p:txBody>
          <a:bodyPr>
            <a:normAutofit/>
          </a:bodyPr>
          <a:lstStyle/>
          <a:p>
            <a:r>
              <a:rPr lang="en-GB" sz="3600" b="1" dirty="0"/>
              <a:t>How are personal electronic devices (PEDs) transported?</a:t>
            </a:r>
          </a:p>
        </p:txBody>
      </p:sp>
      <p:sp>
        <p:nvSpPr>
          <p:cNvPr id="6" name="Freeform 5"/>
          <p:cNvSpPr>
            <a:spLocks noChangeAspect="1"/>
          </p:cNvSpPr>
          <p:nvPr/>
        </p:nvSpPr>
        <p:spPr bwMode="auto">
          <a:xfrm rot="2678579">
            <a:off x="2486545" y="2126560"/>
            <a:ext cx="1120980" cy="1111888"/>
          </a:xfrm>
          <a:custGeom>
            <a:avLst/>
            <a:gdLst>
              <a:gd name="T0" fmla="*/ 2887 w 9249"/>
              <a:gd name="T1" fmla="*/ 9099 h 9173"/>
              <a:gd name="T2" fmla="*/ 2157 w 9249"/>
              <a:gd name="T3" fmla="*/ 7670 h 9173"/>
              <a:gd name="T4" fmla="*/ 2015 w 9249"/>
              <a:gd name="T5" fmla="*/ 7633 h 9173"/>
              <a:gd name="T6" fmla="*/ 1539 w 9249"/>
              <a:gd name="T7" fmla="*/ 7201 h 9173"/>
              <a:gd name="T8" fmla="*/ 1493 w 9249"/>
              <a:gd name="T9" fmla="*/ 7011 h 9173"/>
              <a:gd name="T10" fmla="*/ 72 w 9249"/>
              <a:gd name="T11" fmla="*/ 6284 h 9173"/>
              <a:gd name="T12" fmla="*/ 394 w 9249"/>
              <a:gd name="T13" fmla="*/ 5718 h 9173"/>
              <a:gd name="T14" fmla="*/ 2274 w 9249"/>
              <a:gd name="T15" fmla="*/ 5858 h 9173"/>
              <a:gd name="T16" fmla="*/ 3860 w 9249"/>
              <a:gd name="T17" fmla="*/ 4075 h 9173"/>
              <a:gd name="T18" fmla="*/ 3693 w 9249"/>
              <a:gd name="T19" fmla="*/ 3523 h 9173"/>
              <a:gd name="T20" fmla="*/ 2148 w 9249"/>
              <a:gd name="T21" fmla="*/ 2506 h 9173"/>
              <a:gd name="T22" fmla="*/ 905 w 9249"/>
              <a:gd name="T23" fmla="*/ 1556 h 9173"/>
              <a:gd name="T24" fmla="*/ 1557 w 9249"/>
              <a:gd name="T25" fmla="*/ 1020 h 9173"/>
              <a:gd name="T26" fmla="*/ 2723 w 9249"/>
              <a:gd name="T27" fmla="*/ 1365 h 9173"/>
              <a:gd name="T28" fmla="*/ 3432 w 9249"/>
              <a:gd name="T29" fmla="*/ 1180 h 9173"/>
              <a:gd name="T30" fmla="*/ 3596 w 9249"/>
              <a:gd name="T31" fmla="*/ 1593 h 9173"/>
              <a:gd name="T32" fmla="*/ 3719 w 9249"/>
              <a:gd name="T33" fmla="*/ 1657 h 9173"/>
              <a:gd name="T34" fmla="*/ 4190 w 9249"/>
              <a:gd name="T35" fmla="*/ 1303 h 9173"/>
              <a:gd name="T36" fmla="*/ 4599 w 9249"/>
              <a:gd name="T37" fmla="*/ 1864 h 9173"/>
              <a:gd name="T38" fmla="*/ 5139 w 9249"/>
              <a:gd name="T39" fmla="*/ 2087 h 9173"/>
              <a:gd name="T40" fmla="*/ 5713 w 9249"/>
              <a:gd name="T41" fmla="*/ 2176 h 9173"/>
              <a:gd name="T42" fmla="*/ 7509 w 9249"/>
              <a:gd name="T43" fmla="*/ 470 h 9173"/>
              <a:gd name="T44" fmla="*/ 9159 w 9249"/>
              <a:gd name="T45" fmla="*/ 265 h 9173"/>
              <a:gd name="T46" fmla="*/ 7004 w 9249"/>
              <a:gd name="T47" fmla="*/ 3462 h 9173"/>
              <a:gd name="T48" fmla="*/ 7094 w 9249"/>
              <a:gd name="T49" fmla="*/ 4061 h 9173"/>
              <a:gd name="T50" fmla="*/ 7289 w 9249"/>
              <a:gd name="T51" fmla="*/ 4587 h 9173"/>
              <a:gd name="T52" fmla="*/ 7866 w 9249"/>
              <a:gd name="T53" fmla="*/ 4915 h 9173"/>
              <a:gd name="T54" fmla="*/ 7516 w 9249"/>
              <a:gd name="T55" fmla="*/ 5463 h 9173"/>
              <a:gd name="T56" fmla="*/ 7557 w 9249"/>
              <a:gd name="T57" fmla="*/ 5599 h 9173"/>
              <a:gd name="T58" fmla="*/ 7961 w 9249"/>
              <a:gd name="T59" fmla="*/ 5708 h 9173"/>
              <a:gd name="T60" fmla="*/ 7953 w 9249"/>
              <a:gd name="T61" fmla="*/ 6304 h 9173"/>
              <a:gd name="T62" fmla="*/ 7980 w 9249"/>
              <a:gd name="T63" fmla="*/ 7013 h 9173"/>
              <a:gd name="T64" fmla="*/ 7863 w 9249"/>
              <a:gd name="T65" fmla="*/ 8047 h 9173"/>
              <a:gd name="T66" fmla="*/ 7353 w 9249"/>
              <a:gd name="T67" fmla="*/ 8231 h 9173"/>
              <a:gd name="T68" fmla="*/ 5999 w 9249"/>
              <a:gd name="T69" fmla="*/ 5828 h 9173"/>
              <a:gd name="T70" fmla="*/ 5300 w 9249"/>
              <a:gd name="T71" fmla="*/ 5130 h 9173"/>
              <a:gd name="T72" fmla="*/ 3358 w 9249"/>
              <a:gd name="T73" fmla="*/ 6813 h 9173"/>
              <a:gd name="T74" fmla="*/ 3388 w 9249"/>
              <a:gd name="T75" fmla="*/ 7717 h 9173"/>
              <a:gd name="T76" fmla="*/ 3284 w 9249"/>
              <a:gd name="T77" fmla="*/ 9008 h 9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49" h="9173">
                <a:moveTo>
                  <a:pt x="2984" y="9151"/>
                </a:moveTo>
                <a:cubicBezTo>
                  <a:pt x="2953" y="9145"/>
                  <a:pt x="2909" y="9121"/>
                  <a:pt x="2887" y="9099"/>
                </a:cubicBezTo>
                <a:cubicBezTo>
                  <a:pt x="2865" y="9077"/>
                  <a:pt x="2704" y="8759"/>
                  <a:pt x="2530" y="8393"/>
                </a:cubicBezTo>
                <a:cubicBezTo>
                  <a:pt x="2303" y="7916"/>
                  <a:pt x="2198" y="7711"/>
                  <a:pt x="2157" y="7670"/>
                </a:cubicBezTo>
                <a:lnTo>
                  <a:pt x="2100" y="7613"/>
                </a:lnTo>
                <a:lnTo>
                  <a:pt x="2015" y="7633"/>
                </a:lnTo>
                <a:cubicBezTo>
                  <a:pt x="1885" y="7663"/>
                  <a:pt x="1769" y="7657"/>
                  <a:pt x="1687" y="7618"/>
                </a:cubicBezTo>
                <a:cubicBezTo>
                  <a:pt x="1544" y="7548"/>
                  <a:pt x="1492" y="7404"/>
                  <a:pt x="1539" y="7201"/>
                </a:cubicBezTo>
                <a:lnTo>
                  <a:pt x="1567" y="7078"/>
                </a:lnTo>
                <a:lnTo>
                  <a:pt x="1493" y="7011"/>
                </a:lnTo>
                <a:cubicBezTo>
                  <a:pt x="1438" y="6961"/>
                  <a:pt x="1252" y="6865"/>
                  <a:pt x="767" y="6637"/>
                </a:cubicBezTo>
                <a:cubicBezTo>
                  <a:pt x="363" y="6447"/>
                  <a:pt x="99" y="6312"/>
                  <a:pt x="72" y="6284"/>
                </a:cubicBezTo>
                <a:cubicBezTo>
                  <a:pt x="17" y="6227"/>
                  <a:pt x="0" y="6113"/>
                  <a:pt x="37" y="6043"/>
                </a:cubicBezTo>
                <a:cubicBezTo>
                  <a:pt x="83" y="5954"/>
                  <a:pt x="317" y="5741"/>
                  <a:pt x="394" y="5718"/>
                </a:cubicBezTo>
                <a:cubicBezTo>
                  <a:pt x="455" y="5700"/>
                  <a:pt x="581" y="5708"/>
                  <a:pt x="1344" y="5777"/>
                </a:cubicBezTo>
                <a:cubicBezTo>
                  <a:pt x="1828" y="5820"/>
                  <a:pt x="2246" y="5857"/>
                  <a:pt x="2274" y="5858"/>
                </a:cubicBezTo>
                <a:cubicBezTo>
                  <a:pt x="2320" y="5861"/>
                  <a:pt x="2344" y="5835"/>
                  <a:pt x="2572" y="5553"/>
                </a:cubicBezTo>
                <a:cubicBezTo>
                  <a:pt x="2956" y="5076"/>
                  <a:pt x="3406" y="4559"/>
                  <a:pt x="3860" y="4075"/>
                </a:cubicBezTo>
                <a:lnTo>
                  <a:pt x="4046" y="3875"/>
                </a:lnTo>
                <a:lnTo>
                  <a:pt x="3693" y="3523"/>
                </a:lnTo>
                <a:lnTo>
                  <a:pt x="3340" y="3171"/>
                </a:lnTo>
                <a:lnTo>
                  <a:pt x="2148" y="2506"/>
                </a:lnTo>
                <a:cubicBezTo>
                  <a:pt x="1200" y="1976"/>
                  <a:pt x="949" y="1829"/>
                  <a:pt x="919" y="1786"/>
                </a:cubicBezTo>
                <a:cubicBezTo>
                  <a:pt x="876" y="1722"/>
                  <a:pt x="870" y="1623"/>
                  <a:pt x="905" y="1556"/>
                </a:cubicBezTo>
                <a:cubicBezTo>
                  <a:pt x="918" y="1531"/>
                  <a:pt x="1033" y="1409"/>
                  <a:pt x="1159" y="1283"/>
                </a:cubicBezTo>
                <a:cubicBezTo>
                  <a:pt x="1390" y="1056"/>
                  <a:pt x="1448" y="1017"/>
                  <a:pt x="1557" y="1020"/>
                </a:cubicBezTo>
                <a:cubicBezTo>
                  <a:pt x="1575" y="1021"/>
                  <a:pt x="1845" y="1099"/>
                  <a:pt x="2157" y="1193"/>
                </a:cubicBezTo>
                <a:lnTo>
                  <a:pt x="2723" y="1365"/>
                </a:lnTo>
                <a:lnTo>
                  <a:pt x="2873" y="1218"/>
                </a:lnTo>
                <a:cubicBezTo>
                  <a:pt x="3130" y="966"/>
                  <a:pt x="3205" y="961"/>
                  <a:pt x="3432" y="1180"/>
                </a:cubicBezTo>
                <a:cubicBezTo>
                  <a:pt x="3513" y="1257"/>
                  <a:pt x="3587" y="1342"/>
                  <a:pt x="3598" y="1369"/>
                </a:cubicBezTo>
                <a:cubicBezTo>
                  <a:pt x="3616" y="1412"/>
                  <a:pt x="3615" y="1485"/>
                  <a:pt x="3596" y="1593"/>
                </a:cubicBezTo>
                <a:cubicBezTo>
                  <a:pt x="3591" y="1619"/>
                  <a:pt x="3604" y="1629"/>
                  <a:pt x="3654" y="1641"/>
                </a:cubicBezTo>
                <a:lnTo>
                  <a:pt x="3719" y="1657"/>
                </a:lnTo>
                <a:lnTo>
                  <a:pt x="3871" y="1507"/>
                </a:lnTo>
                <a:cubicBezTo>
                  <a:pt x="4065" y="1316"/>
                  <a:pt x="4087" y="1303"/>
                  <a:pt x="4190" y="1303"/>
                </a:cubicBezTo>
                <a:cubicBezTo>
                  <a:pt x="4288" y="1303"/>
                  <a:pt x="4317" y="1319"/>
                  <a:pt x="4462" y="1459"/>
                </a:cubicBezTo>
                <a:cubicBezTo>
                  <a:pt x="4629" y="1620"/>
                  <a:pt x="4671" y="1745"/>
                  <a:pt x="4599" y="1864"/>
                </a:cubicBezTo>
                <a:cubicBezTo>
                  <a:pt x="4569" y="1913"/>
                  <a:pt x="4569" y="1918"/>
                  <a:pt x="4595" y="1926"/>
                </a:cubicBezTo>
                <a:cubicBezTo>
                  <a:pt x="4611" y="1930"/>
                  <a:pt x="4855" y="2003"/>
                  <a:pt x="5139" y="2087"/>
                </a:cubicBezTo>
                <a:lnTo>
                  <a:pt x="5654" y="2240"/>
                </a:lnTo>
                <a:lnTo>
                  <a:pt x="5713" y="2176"/>
                </a:lnTo>
                <a:cubicBezTo>
                  <a:pt x="5745" y="2140"/>
                  <a:pt x="5976" y="1897"/>
                  <a:pt x="6226" y="1636"/>
                </a:cubicBezTo>
                <a:cubicBezTo>
                  <a:pt x="6843" y="990"/>
                  <a:pt x="7148" y="713"/>
                  <a:pt x="7509" y="470"/>
                </a:cubicBezTo>
                <a:cubicBezTo>
                  <a:pt x="7967" y="162"/>
                  <a:pt x="8382" y="1"/>
                  <a:pt x="8723" y="0"/>
                </a:cubicBezTo>
                <a:cubicBezTo>
                  <a:pt x="8978" y="0"/>
                  <a:pt x="9102" y="75"/>
                  <a:pt x="9159" y="265"/>
                </a:cubicBezTo>
                <a:cubicBezTo>
                  <a:pt x="9249" y="565"/>
                  <a:pt x="9075" y="1109"/>
                  <a:pt x="8714" y="1652"/>
                </a:cubicBezTo>
                <a:cubicBezTo>
                  <a:pt x="8428" y="2083"/>
                  <a:pt x="8150" y="2377"/>
                  <a:pt x="7004" y="3462"/>
                </a:cubicBezTo>
                <a:lnTo>
                  <a:pt x="6934" y="3528"/>
                </a:lnTo>
                <a:lnTo>
                  <a:pt x="7094" y="4061"/>
                </a:lnTo>
                <a:cubicBezTo>
                  <a:pt x="7182" y="4354"/>
                  <a:pt x="7256" y="4597"/>
                  <a:pt x="7259" y="4601"/>
                </a:cubicBezTo>
                <a:cubicBezTo>
                  <a:pt x="7262" y="4604"/>
                  <a:pt x="7275" y="4598"/>
                  <a:pt x="7289" y="4587"/>
                </a:cubicBezTo>
                <a:cubicBezTo>
                  <a:pt x="7332" y="4551"/>
                  <a:pt x="7435" y="4536"/>
                  <a:pt x="7506" y="4555"/>
                </a:cubicBezTo>
                <a:cubicBezTo>
                  <a:pt x="7600" y="4580"/>
                  <a:pt x="7836" y="4816"/>
                  <a:pt x="7866" y="4915"/>
                </a:cubicBezTo>
                <a:cubicBezTo>
                  <a:pt x="7902" y="5035"/>
                  <a:pt x="7871" y="5098"/>
                  <a:pt x="7681" y="5293"/>
                </a:cubicBezTo>
                <a:lnTo>
                  <a:pt x="7516" y="5463"/>
                </a:lnTo>
                <a:lnTo>
                  <a:pt x="7535" y="5528"/>
                </a:lnTo>
                <a:cubicBezTo>
                  <a:pt x="7546" y="5565"/>
                  <a:pt x="7556" y="5596"/>
                  <a:pt x="7557" y="5599"/>
                </a:cubicBezTo>
                <a:cubicBezTo>
                  <a:pt x="7559" y="5601"/>
                  <a:pt x="7588" y="5591"/>
                  <a:pt x="7623" y="5577"/>
                </a:cubicBezTo>
                <a:cubicBezTo>
                  <a:pt x="7736" y="5529"/>
                  <a:pt x="7800" y="5554"/>
                  <a:pt x="7961" y="5708"/>
                </a:cubicBezTo>
                <a:cubicBezTo>
                  <a:pt x="8121" y="5862"/>
                  <a:pt x="8148" y="5905"/>
                  <a:pt x="8148" y="6006"/>
                </a:cubicBezTo>
                <a:cubicBezTo>
                  <a:pt x="8148" y="6095"/>
                  <a:pt x="8129" y="6125"/>
                  <a:pt x="7953" y="6304"/>
                </a:cubicBezTo>
                <a:lnTo>
                  <a:pt x="7812" y="6448"/>
                </a:lnTo>
                <a:lnTo>
                  <a:pt x="7980" y="7013"/>
                </a:lnTo>
                <a:cubicBezTo>
                  <a:pt x="8073" y="7323"/>
                  <a:pt x="8148" y="7606"/>
                  <a:pt x="8148" y="7641"/>
                </a:cubicBezTo>
                <a:cubicBezTo>
                  <a:pt x="8148" y="7748"/>
                  <a:pt x="8110" y="7804"/>
                  <a:pt x="7863" y="8047"/>
                </a:cubicBezTo>
                <a:cubicBezTo>
                  <a:pt x="7668" y="8239"/>
                  <a:pt x="7612" y="8285"/>
                  <a:pt x="7562" y="8294"/>
                </a:cubicBezTo>
                <a:cubicBezTo>
                  <a:pt x="7487" y="8308"/>
                  <a:pt x="7399" y="8281"/>
                  <a:pt x="7353" y="8231"/>
                </a:cubicBezTo>
                <a:cubicBezTo>
                  <a:pt x="7335" y="8211"/>
                  <a:pt x="7023" y="7662"/>
                  <a:pt x="6659" y="7011"/>
                </a:cubicBezTo>
                <a:lnTo>
                  <a:pt x="5999" y="5828"/>
                </a:lnTo>
                <a:lnTo>
                  <a:pt x="5650" y="5479"/>
                </a:lnTo>
                <a:lnTo>
                  <a:pt x="5300" y="5130"/>
                </a:lnTo>
                <a:lnTo>
                  <a:pt x="5105" y="5312"/>
                </a:lnTo>
                <a:cubicBezTo>
                  <a:pt x="4523" y="5855"/>
                  <a:pt x="3687" y="6573"/>
                  <a:pt x="3358" y="6813"/>
                </a:cubicBezTo>
                <a:lnTo>
                  <a:pt x="3309" y="6848"/>
                </a:lnTo>
                <a:lnTo>
                  <a:pt x="3388" y="7717"/>
                </a:lnTo>
                <a:cubicBezTo>
                  <a:pt x="3432" y="8195"/>
                  <a:pt x="3467" y="8627"/>
                  <a:pt x="3467" y="8677"/>
                </a:cubicBezTo>
                <a:cubicBezTo>
                  <a:pt x="3467" y="8801"/>
                  <a:pt x="3436" y="8857"/>
                  <a:pt x="3284" y="9008"/>
                </a:cubicBezTo>
                <a:cubicBezTo>
                  <a:pt x="3145" y="9147"/>
                  <a:pt x="3089" y="9173"/>
                  <a:pt x="2984" y="915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779252" eaLnBrk="1" fontAlgn="auto" latinLnBrk="0" hangingPunct="1">
              <a:lnSpc>
                <a:spcPct val="100000"/>
              </a:lnSpc>
              <a:spcBef>
                <a:spcPts val="0"/>
              </a:spcBef>
              <a:spcAft>
                <a:spcPts val="0"/>
              </a:spcAft>
              <a:buClrTx/>
              <a:buSzTx/>
              <a:buFontTx/>
              <a:buNone/>
              <a:tabLst/>
              <a:defRPr/>
            </a:pPr>
            <a:endParaRPr kumimoji="0" lang="en-GB" sz="1500" b="0" i="0" u="none" strike="noStrike" kern="0" cap="none" spc="0" normalizeH="0" baseline="0" noProof="0">
              <a:ln>
                <a:noFill/>
              </a:ln>
              <a:solidFill>
                <a:srgbClr val="0D204A"/>
              </a:solidFill>
              <a:effectLst/>
              <a:uLnTx/>
              <a:uFillTx/>
              <a:latin typeface="Arial"/>
            </a:endParaRPr>
          </a:p>
        </p:txBody>
      </p:sp>
      <p:sp>
        <p:nvSpPr>
          <p:cNvPr id="7" name="Freeform 13"/>
          <p:cNvSpPr>
            <a:spLocks noChangeAspect="1"/>
          </p:cNvSpPr>
          <p:nvPr/>
        </p:nvSpPr>
        <p:spPr bwMode="auto">
          <a:xfrm rot="5400000">
            <a:off x="2523582" y="3775292"/>
            <a:ext cx="1028958" cy="1421470"/>
          </a:xfrm>
          <a:custGeom>
            <a:avLst/>
            <a:gdLst>
              <a:gd name="T0" fmla="*/ 1708 w 7372"/>
              <a:gd name="T1" fmla="*/ 9595 h 10185"/>
              <a:gd name="T2" fmla="*/ 2249 w 7372"/>
              <a:gd name="T3" fmla="*/ 9237 h 10185"/>
              <a:gd name="T4" fmla="*/ 3241 w 7372"/>
              <a:gd name="T5" fmla="*/ 8569 h 10185"/>
              <a:gd name="T6" fmla="*/ 3241 w 7372"/>
              <a:gd name="T7" fmla="*/ 5139 h 10185"/>
              <a:gd name="T8" fmla="*/ 3019 w 7372"/>
              <a:gd name="T9" fmla="*/ 4955 h 10185"/>
              <a:gd name="T10" fmla="*/ 1644 w 7372"/>
              <a:gd name="T11" fmla="*/ 6107 h 10185"/>
              <a:gd name="T12" fmla="*/ 11 w 7372"/>
              <a:gd name="T13" fmla="*/ 7190 h 10185"/>
              <a:gd name="T14" fmla="*/ 1330 w 7372"/>
              <a:gd name="T15" fmla="*/ 5706 h 10185"/>
              <a:gd name="T16" fmla="*/ 2554 w 7372"/>
              <a:gd name="T17" fmla="*/ 4276 h 10185"/>
              <a:gd name="T18" fmla="*/ 2220 w 7372"/>
              <a:gd name="T19" fmla="*/ 2628 h 10185"/>
              <a:gd name="T20" fmla="*/ 25 w 7372"/>
              <a:gd name="T21" fmla="*/ 398 h 10185"/>
              <a:gd name="T22" fmla="*/ 352 w 7372"/>
              <a:gd name="T23" fmla="*/ 71 h 10185"/>
              <a:gd name="T24" fmla="*/ 2277 w 7372"/>
              <a:gd name="T25" fmla="*/ 1953 h 10185"/>
              <a:gd name="T26" fmla="*/ 2596 w 7372"/>
              <a:gd name="T27" fmla="*/ 945 h 10185"/>
              <a:gd name="T28" fmla="*/ 3821 w 7372"/>
              <a:gd name="T29" fmla="*/ 25 h 10185"/>
              <a:gd name="T30" fmla="*/ 5151 w 7372"/>
              <a:gd name="T31" fmla="*/ 1577 h 10185"/>
              <a:gd name="T32" fmla="*/ 6087 w 7372"/>
              <a:gd name="T33" fmla="*/ 949 h 10185"/>
              <a:gd name="T34" fmla="*/ 7315 w 7372"/>
              <a:gd name="T35" fmla="*/ 169 h 10185"/>
              <a:gd name="T36" fmla="*/ 6300 w 7372"/>
              <a:gd name="T37" fmla="*/ 1453 h 10185"/>
              <a:gd name="T38" fmla="*/ 5286 w 7372"/>
              <a:gd name="T39" fmla="*/ 2762 h 10185"/>
              <a:gd name="T40" fmla="*/ 4908 w 7372"/>
              <a:gd name="T41" fmla="*/ 4400 h 10185"/>
              <a:gd name="T42" fmla="*/ 6081 w 7372"/>
              <a:gd name="T43" fmla="*/ 5770 h 10185"/>
              <a:gd name="T44" fmla="*/ 7036 w 7372"/>
              <a:gd name="T45" fmla="*/ 7386 h 10185"/>
              <a:gd name="T46" fmla="*/ 4536 w 7372"/>
              <a:gd name="T47" fmla="*/ 4953 h 10185"/>
              <a:gd name="T48" fmla="*/ 4274 w 7372"/>
              <a:gd name="T49" fmla="*/ 5142 h 10185"/>
              <a:gd name="T50" fmla="*/ 4274 w 7372"/>
              <a:gd name="T51" fmla="*/ 8564 h 10185"/>
              <a:gd name="T52" fmla="*/ 5441 w 7372"/>
              <a:gd name="T53" fmla="*/ 9351 h 10185"/>
              <a:gd name="T54" fmla="*/ 5815 w 7372"/>
              <a:gd name="T55" fmla="*/ 10174 h 10185"/>
              <a:gd name="T56" fmla="*/ 4882 w 7372"/>
              <a:gd name="T57" fmla="*/ 9770 h 10185"/>
              <a:gd name="T58" fmla="*/ 4212 w 7372"/>
              <a:gd name="T59" fmla="*/ 9470 h 10185"/>
              <a:gd name="T60" fmla="*/ 3313 w 7372"/>
              <a:gd name="T61" fmla="*/ 9470 h 10185"/>
              <a:gd name="T62" fmla="*/ 2732 w 7372"/>
              <a:gd name="T63" fmla="*/ 9728 h 10185"/>
              <a:gd name="T64" fmla="*/ 1811 w 7372"/>
              <a:gd name="T65" fmla="*/ 10138 h 10185"/>
              <a:gd name="T66" fmla="*/ 1708 w 7372"/>
              <a:gd name="T67" fmla="*/ 9890 h 10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72" h="10185">
                <a:moveTo>
                  <a:pt x="1708" y="9890"/>
                </a:moveTo>
                <a:lnTo>
                  <a:pt x="1708" y="9595"/>
                </a:lnTo>
                <a:lnTo>
                  <a:pt x="1779" y="9551"/>
                </a:lnTo>
                <a:cubicBezTo>
                  <a:pt x="1817" y="9527"/>
                  <a:pt x="2029" y="9385"/>
                  <a:pt x="2249" y="9237"/>
                </a:cubicBezTo>
                <a:cubicBezTo>
                  <a:pt x="2469" y="9088"/>
                  <a:pt x="2782" y="8876"/>
                  <a:pt x="2945" y="8767"/>
                </a:cubicBezTo>
                <a:lnTo>
                  <a:pt x="3241" y="8569"/>
                </a:lnTo>
                <a:lnTo>
                  <a:pt x="3241" y="6854"/>
                </a:lnTo>
                <a:lnTo>
                  <a:pt x="3241" y="5139"/>
                </a:lnTo>
                <a:lnTo>
                  <a:pt x="3186" y="5101"/>
                </a:lnTo>
                <a:cubicBezTo>
                  <a:pt x="3157" y="5080"/>
                  <a:pt x="3081" y="5015"/>
                  <a:pt x="3019" y="4955"/>
                </a:cubicBezTo>
                <a:lnTo>
                  <a:pt x="2906" y="4847"/>
                </a:lnTo>
                <a:lnTo>
                  <a:pt x="1644" y="6107"/>
                </a:lnTo>
                <a:cubicBezTo>
                  <a:pt x="518" y="7233"/>
                  <a:pt x="375" y="7370"/>
                  <a:pt x="311" y="7386"/>
                </a:cubicBezTo>
                <a:cubicBezTo>
                  <a:pt x="160" y="7426"/>
                  <a:pt x="26" y="7338"/>
                  <a:pt x="11" y="7190"/>
                </a:cubicBezTo>
                <a:cubicBezTo>
                  <a:pt x="7" y="7144"/>
                  <a:pt x="12" y="7082"/>
                  <a:pt x="22" y="7051"/>
                </a:cubicBezTo>
                <a:cubicBezTo>
                  <a:pt x="35" y="7011"/>
                  <a:pt x="395" y="6640"/>
                  <a:pt x="1330" y="5706"/>
                </a:cubicBezTo>
                <a:lnTo>
                  <a:pt x="2620" y="4416"/>
                </a:lnTo>
                <a:lnTo>
                  <a:pt x="2554" y="4276"/>
                </a:lnTo>
                <a:cubicBezTo>
                  <a:pt x="2377" y="3898"/>
                  <a:pt x="2257" y="3367"/>
                  <a:pt x="2231" y="2845"/>
                </a:cubicBezTo>
                <a:lnTo>
                  <a:pt x="2220" y="2628"/>
                </a:lnTo>
                <a:lnTo>
                  <a:pt x="1131" y="1537"/>
                </a:lnTo>
                <a:cubicBezTo>
                  <a:pt x="526" y="930"/>
                  <a:pt x="34" y="424"/>
                  <a:pt x="25" y="398"/>
                </a:cubicBezTo>
                <a:cubicBezTo>
                  <a:pt x="0" y="330"/>
                  <a:pt x="3" y="226"/>
                  <a:pt x="33" y="169"/>
                </a:cubicBezTo>
                <a:cubicBezTo>
                  <a:pt x="84" y="69"/>
                  <a:pt x="229" y="25"/>
                  <a:pt x="352" y="71"/>
                </a:cubicBezTo>
                <a:cubicBezTo>
                  <a:pt x="378" y="81"/>
                  <a:pt x="819" y="508"/>
                  <a:pt x="1333" y="1021"/>
                </a:cubicBezTo>
                <a:cubicBezTo>
                  <a:pt x="1846" y="1534"/>
                  <a:pt x="2271" y="1953"/>
                  <a:pt x="2277" y="1953"/>
                </a:cubicBezTo>
                <a:cubicBezTo>
                  <a:pt x="2283" y="1953"/>
                  <a:pt x="2297" y="1899"/>
                  <a:pt x="2308" y="1833"/>
                </a:cubicBezTo>
                <a:cubicBezTo>
                  <a:pt x="2351" y="1576"/>
                  <a:pt x="2482" y="1173"/>
                  <a:pt x="2596" y="945"/>
                </a:cubicBezTo>
                <a:cubicBezTo>
                  <a:pt x="2671" y="796"/>
                  <a:pt x="2842" y="541"/>
                  <a:pt x="2939" y="434"/>
                </a:cubicBezTo>
                <a:cubicBezTo>
                  <a:pt x="3188" y="158"/>
                  <a:pt x="3530" y="0"/>
                  <a:pt x="3821" y="25"/>
                </a:cubicBezTo>
                <a:cubicBezTo>
                  <a:pt x="4081" y="48"/>
                  <a:pt x="4290" y="154"/>
                  <a:pt x="4517" y="378"/>
                </a:cubicBezTo>
                <a:cubicBezTo>
                  <a:pt x="4813" y="671"/>
                  <a:pt x="5012" y="1046"/>
                  <a:pt x="5151" y="1577"/>
                </a:cubicBezTo>
                <a:cubicBezTo>
                  <a:pt x="5182" y="1695"/>
                  <a:pt x="5211" y="1796"/>
                  <a:pt x="5216" y="1801"/>
                </a:cubicBezTo>
                <a:cubicBezTo>
                  <a:pt x="5221" y="1806"/>
                  <a:pt x="5613" y="1423"/>
                  <a:pt x="6087" y="949"/>
                </a:cubicBezTo>
                <a:cubicBezTo>
                  <a:pt x="6561" y="476"/>
                  <a:pt x="6970" y="81"/>
                  <a:pt x="6996" y="71"/>
                </a:cubicBezTo>
                <a:cubicBezTo>
                  <a:pt x="7119" y="25"/>
                  <a:pt x="7264" y="69"/>
                  <a:pt x="7315" y="169"/>
                </a:cubicBezTo>
                <a:cubicBezTo>
                  <a:pt x="7345" y="226"/>
                  <a:pt x="7348" y="330"/>
                  <a:pt x="7323" y="398"/>
                </a:cubicBezTo>
                <a:cubicBezTo>
                  <a:pt x="7314" y="424"/>
                  <a:pt x="6857" y="895"/>
                  <a:pt x="6300" y="1453"/>
                </a:cubicBezTo>
                <a:lnTo>
                  <a:pt x="5294" y="2462"/>
                </a:lnTo>
                <a:lnTo>
                  <a:pt x="5286" y="2762"/>
                </a:lnTo>
                <a:cubicBezTo>
                  <a:pt x="5281" y="2927"/>
                  <a:pt x="5265" y="3156"/>
                  <a:pt x="5249" y="3270"/>
                </a:cubicBezTo>
                <a:cubicBezTo>
                  <a:pt x="5197" y="3654"/>
                  <a:pt x="5059" y="4111"/>
                  <a:pt x="4908" y="4400"/>
                </a:cubicBezTo>
                <a:lnTo>
                  <a:pt x="4841" y="4528"/>
                </a:lnTo>
                <a:lnTo>
                  <a:pt x="6081" y="5770"/>
                </a:lnTo>
                <a:cubicBezTo>
                  <a:pt x="7189" y="6879"/>
                  <a:pt x="7323" y="7019"/>
                  <a:pt x="7333" y="7075"/>
                </a:cubicBezTo>
                <a:cubicBezTo>
                  <a:pt x="7372" y="7290"/>
                  <a:pt x="7233" y="7436"/>
                  <a:pt x="7036" y="7386"/>
                </a:cubicBezTo>
                <a:cubicBezTo>
                  <a:pt x="6970" y="7369"/>
                  <a:pt x="6855" y="7260"/>
                  <a:pt x="5756" y="6161"/>
                </a:cubicBezTo>
                <a:cubicBezTo>
                  <a:pt x="5092" y="5497"/>
                  <a:pt x="4543" y="4953"/>
                  <a:pt x="4536" y="4953"/>
                </a:cubicBezTo>
                <a:cubicBezTo>
                  <a:pt x="4529" y="4953"/>
                  <a:pt x="4468" y="4996"/>
                  <a:pt x="4399" y="5048"/>
                </a:cubicBezTo>
                <a:lnTo>
                  <a:pt x="4274" y="5142"/>
                </a:lnTo>
                <a:lnTo>
                  <a:pt x="4274" y="6853"/>
                </a:lnTo>
                <a:lnTo>
                  <a:pt x="4274" y="8564"/>
                </a:lnTo>
                <a:lnTo>
                  <a:pt x="4678" y="8837"/>
                </a:lnTo>
                <a:cubicBezTo>
                  <a:pt x="4900" y="8987"/>
                  <a:pt x="5244" y="9218"/>
                  <a:pt x="5441" y="9351"/>
                </a:cubicBezTo>
                <a:cubicBezTo>
                  <a:pt x="5638" y="9484"/>
                  <a:pt x="5805" y="9601"/>
                  <a:pt x="5811" y="9611"/>
                </a:cubicBezTo>
                <a:cubicBezTo>
                  <a:pt x="5826" y="9631"/>
                  <a:pt x="5829" y="10160"/>
                  <a:pt x="5815" y="10174"/>
                </a:cubicBezTo>
                <a:cubicBezTo>
                  <a:pt x="5809" y="10179"/>
                  <a:pt x="5751" y="10159"/>
                  <a:pt x="5685" y="10129"/>
                </a:cubicBezTo>
                <a:cubicBezTo>
                  <a:pt x="5561" y="10073"/>
                  <a:pt x="5258" y="9937"/>
                  <a:pt x="4882" y="9770"/>
                </a:cubicBezTo>
                <a:cubicBezTo>
                  <a:pt x="4763" y="9717"/>
                  <a:pt x="4564" y="9628"/>
                  <a:pt x="4439" y="9572"/>
                </a:cubicBezTo>
                <a:lnTo>
                  <a:pt x="4212" y="9470"/>
                </a:lnTo>
                <a:lnTo>
                  <a:pt x="3763" y="9470"/>
                </a:lnTo>
                <a:lnTo>
                  <a:pt x="3313" y="9470"/>
                </a:lnTo>
                <a:lnTo>
                  <a:pt x="3048" y="9588"/>
                </a:lnTo>
                <a:cubicBezTo>
                  <a:pt x="2902" y="9652"/>
                  <a:pt x="2760" y="9715"/>
                  <a:pt x="2732" y="9728"/>
                </a:cubicBezTo>
                <a:cubicBezTo>
                  <a:pt x="2705" y="9740"/>
                  <a:pt x="2611" y="9782"/>
                  <a:pt x="2524" y="9820"/>
                </a:cubicBezTo>
                <a:cubicBezTo>
                  <a:pt x="2188" y="9969"/>
                  <a:pt x="1911" y="10092"/>
                  <a:pt x="1811" y="10138"/>
                </a:cubicBezTo>
                <a:lnTo>
                  <a:pt x="1707" y="10185"/>
                </a:lnTo>
                <a:lnTo>
                  <a:pt x="1708" y="989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779252" eaLnBrk="1" fontAlgn="auto" latinLnBrk="0" hangingPunct="1">
              <a:lnSpc>
                <a:spcPct val="100000"/>
              </a:lnSpc>
              <a:spcBef>
                <a:spcPts val="0"/>
              </a:spcBef>
              <a:spcAft>
                <a:spcPts val="0"/>
              </a:spcAft>
              <a:buClrTx/>
              <a:buSzTx/>
              <a:buFontTx/>
              <a:buNone/>
              <a:tabLst/>
              <a:defRPr/>
            </a:pPr>
            <a:endParaRPr kumimoji="0" lang="en-GB" sz="1500" b="0" i="0" u="none" strike="noStrike" kern="0" cap="none" spc="0" normalizeH="0" baseline="0" noProof="0">
              <a:ln>
                <a:noFill/>
              </a:ln>
              <a:solidFill>
                <a:srgbClr val="0D204A"/>
              </a:solidFill>
              <a:effectLst/>
              <a:uLnTx/>
              <a:uFillTx/>
              <a:latin typeface="Arial"/>
            </a:endParaRPr>
          </a:p>
        </p:txBody>
      </p:sp>
      <p:sp>
        <p:nvSpPr>
          <p:cNvPr id="8" name="Rectangle 7"/>
          <p:cNvSpPr/>
          <p:nvPr/>
        </p:nvSpPr>
        <p:spPr>
          <a:xfrm>
            <a:off x="2676346" y="1249302"/>
            <a:ext cx="898066" cy="369332"/>
          </a:xfrm>
          <a:prstGeom prst="rect">
            <a:avLst/>
          </a:prstGeom>
        </p:spPr>
        <p:txBody>
          <a:bodyPr wrap="none">
            <a:spAutoFit/>
          </a:bodyPr>
          <a:lstStyle/>
          <a:p>
            <a:r>
              <a:rPr lang="en-GB" b="1" dirty="0"/>
              <a:t>Aircraft</a:t>
            </a:r>
          </a:p>
        </p:txBody>
      </p:sp>
      <p:sp>
        <p:nvSpPr>
          <p:cNvPr id="9" name="Rectangle 8"/>
          <p:cNvSpPr/>
          <p:nvPr/>
        </p:nvSpPr>
        <p:spPr>
          <a:xfrm>
            <a:off x="4966258" y="1249302"/>
            <a:ext cx="1771126" cy="369332"/>
          </a:xfrm>
          <a:prstGeom prst="rect">
            <a:avLst/>
          </a:prstGeom>
        </p:spPr>
        <p:txBody>
          <a:bodyPr wrap="none">
            <a:spAutoFit/>
          </a:bodyPr>
          <a:lstStyle/>
          <a:p>
            <a:r>
              <a:rPr lang="en-GB" b="1" dirty="0"/>
              <a:t>PED Transported</a:t>
            </a:r>
          </a:p>
        </p:txBody>
      </p:sp>
      <p:sp>
        <p:nvSpPr>
          <p:cNvPr id="10" name="Rectangle 9"/>
          <p:cNvSpPr/>
          <p:nvPr/>
        </p:nvSpPr>
        <p:spPr>
          <a:xfrm>
            <a:off x="7563485" y="1249302"/>
            <a:ext cx="2487861" cy="369332"/>
          </a:xfrm>
          <a:prstGeom prst="rect">
            <a:avLst/>
          </a:prstGeom>
        </p:spPr>
        <p:txBody>
          <a:bodyPr wrap="none">
            <a:spAutoFit/>
          </a:bodyPr>
          <a:lstStyle/>
          <a:p>
            <a:r>
              <a:rPr lang="en-GB" b="1" dirty="0"/>
              <a:t>Fire Suppression in Hold</a:t>
            </a:r>
          </a:p>
        </p:txBody>
      </p:sp>
      <p:cxnSp>
        <p:nvCxnSpPr>
          <p:cNvPr id="11" name="Straight Connector 10"/>
          <p:cNvCxnSpPr/>
          <p:nvPr/>
        </p:nvCxnSpPr>
        <p:spPr>
          <a:xfrm flipH="1">
            <a:off x="4427433" y="1770001"/>
            <a:ext cx="0" cy="3924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7377084" y="1770001"/>
            <a:ext cx="0" cy="392400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2016608" y="1769348"/>
            <a:ext cx="536047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2040734" y="3648360"/>
            <a:ext cx="5336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7377084" y="3648360"/>
            <a:ext cx="270000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7377084" y="1769347"/>
            <a:ext cx="2700000" cy="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6250050" y="2129112"/>
            <a:ext cx="909095" cy="1124817"/>
            <a:chOff x="4783200" y="1976712"/>
            <a:chExt cx="909095" cy="1124817"/>
          </a:xfrm>
        </p:grpSpPr>
        <p:sp>
          <p:nvSpPr>
            <p:cNvPr id="18" name="Rectangle 17"/>
            <p:cNvSpPr/>
            <p:nvPr/>
          </p:nvSpPr>
          <p:spPr>
            <a:xfrm>
              <a:off x="4783200" y="1976712"/>
              <a:ext cx="909095" cy="523220"/>
            </a:xfrm>
            <a:prstGeom prst="rect">
              <a:avLst/>
            </a:prstGeom>
          </p:spPr>
          <p:txBody>
            <a:bodyPr wrap="none">
              <a:spAutoFit/>
            </a:bodyPr>
            <a:lstStyle/>
            <a:p>
              <a:pPr algn="ctr"/>
              <a:r>
                <a:rPr lang="en-GB" sz="1400" b="1" dirty="0"/>
                <a:t>HAND </a:t>
              </a:r>
            </a:p>
            <a:p>
              <a:pPr algn="ctr"/>
              <a:r>
                <a:rPr lang="en-GB" sz="1400" b="1" dirty="0"/>
                <a:t>LUGGAGE</a:t>
              </a:r>
            </a:p>
          </p:txBody>
        </p:sp>
        <p:grpSp>
          <p:nvGrpSpPr>
            <p:cNvPr id="19" name="Group 18"/>
            <p:cNvGrpSpPr/>
            <p:nvPr/>
          </p:nvGrpSpPr>
          <p:grpSpPr>
            <a:xfrm>
              <a:off x="4877475" y="2492129"/>
              <a:ext cx="685616" cy="609400"/>
              <a:chOff x="-2718574" y="3071072"/>
              <a:chExt cx="685616" cy="609400"/>
            </a:xfrm>
          </p:grpSpPr>
          <p:sp>
            <p:nvSpPr>
              <p:cNvPr id="20" name="Freeform 19"/>
              <p:cNvSpPr>
                <a:spLocks noChangeAspect="1" noEditPoints="1"/>
              </p:cNvSpPr>
              <p:nvPr/>
            </p:nvSpPr>
            <p:spPr bwMode="auto">
              <a:xfrm>
                <a:off x="-2718574" y="3288310"/>
                <a:ext cx="685616" cy="392162"/>
              </a:xfrm>
              <a:custGeom>
                <a:avLst/>
                <a:gdLst>
                  <a:gd name="T0" fmla="*/ 1560 w 6946"/>
                  <a:gd name="T1" fmla="*/ 3873 h 3973"/>
                  <a:gd name="T2" fmla="*/ 1451 w 6946"/>
                  <a:gd name="T3" fmla="*/ 2729 h 3973"/>
                  <a:gd name="T4" fmla="*/ 1547 w 6946"/>
                  <a:gd name="T5" fmla="*/ 1491 h 3973"/>
                  <a:gd name="T6" fmla="*/ 1599 w 6946"/>
                  <a:gd name="T7" fmla="*/ 793 h 3973"/>
                  <a:gd name="T8" fmla="*/ 1655 w 6946"/>
                  <a:gd name="T9" fmla="*/ 354 h 3973"/>
                  <a:gd name="T10" fmla="*/ 3601 w 6946"/>
                  <a:gd name="T11" fmla="*/ 45 h 3973"/>
                  <a:gd name="T12" fmla="*/ 5357 w 6946"/>
                  <a:gd name="T13" fmla="*/ 425 h 3973"/>
                  <a:gd name="T14" fmla="*/ 5391 w 6946"/>
                  <a:gd name="T15" fmla="*/ 795 h 3973"/>
                  <a:gd name="T16" fmla="*/ 5439 w 6946"/>
                  <a:gd name="T17" fmla="*/ 1619 h 3973"/>
                  <a:gd name="T18" fmla="*/ 5453 w 6946"/>
                  <a:gd name="T19" fmla="*/ 3752 h 3973"/>
                  <a:gd name="T20" fmla="*/ 5426 w 6946"/>
                  <a:gd name="T21" fmla="*/ 3915 h 3973"/>
                  <a:gd name="T22" fmla="*/ 5243 w 6946"/>
                  <a:gd name="T23" fmla="*/ 3921 h 3973"/>
                  <a:gd name="T24" fmla="*/ 5074 w 6946"/>
                  <a:gd name="T25" fmla="*/ 3890 h 3973"/>
                  <a:gd name="T26" fmla="*/ 5147 w 6946"/>
                  <a:gd name="T27" fmla="*/ 2578 h 3973"/>
                  <a:gd name="T28" fmla="*/ 5108 w 6946"/>
                  <a:gd name="T29" fmla="*/ 1347 h 3973"/>
                  <a:gd name="T30" fmla="*/ 5053 w 6946"/>
                  <a:gd name="T31" fmla="*/ 882 h 3973"/>
                  <a:gd name="T32" fmla="*/ 4906 w 6946"/>
                  <a:gd name="T33" fmla="*/ 489 h 3973"/>
                  <a:gd name="T34" fmla="*/ 3869 w 6946"/>
                  <a:gd name="T35" fmla="*/ 354 h 3973"/>
                  <a:gd name="T36" fmla="*/ 2196 w 6946"/>
                  <a:gd name="T37" fmla="*/ 420 h 3973"/>
                  <a:gd name="T38" fmla="*/ 1953 w 6946"/>
                  <a:gd name="T39" fmla="*/ 649 h 3973"/>
                  <a:gd name="T40" fmla="*/ 1917 w 6946"/>
                  <a:gd name="T41" fmla="*/ 1010 h 3973"/>
                  <a:gd name="T42" fmla="*/ 1854 w 6946"/>
                  <a:gd name="T43" fmla="*/ 1765 h 3973"/>
                  <a:gd name="T44" fmla="*/ 1858 w 6946"/>
                  <a:gd name="T45" fmla="*/ 3443 h 3973"/>
                  <a:gd name="T46" fmla="*/ 1905 w 6946"/>
                  <a:gd name="T47" fmla="*/ 3937 h 3973"/>
                  <a:gd name="T48" fmla="*/ 1745 w 6946"/>
                  <a:gd name="T49" fmla="*/ 3973 h 3973"/>
                  <a:gd name="T50" fmla="*/ 1585 w 6946"/>
                  <a:gd name="T51" fmla="*/ 3973 h 3973"/>
                  <a:gd name="T52" fmla="*/ 1560 w 6946"/>
                  <a:gd name="T53" fmla="*/ 3873 h 3973"/>
                  <a:gd name="T54" fmla="*/ 2037 w 6946"/>
                  <a:gd name="T55" fmla="*/ 3711 h 3973"/>
                  <a:gd name="T56" fmla="*/ 1942 w 6946"/>
                  <a:gd name="T57" fmla="*/ 2578 h 3973"/>
                  <a:gd name="T58" fmla="*/ 2037 w 6946"/>
                  <a:gd name="T59" fmla="*/ 1421 h 3973"/>
                  <a:gd name="T60" fmla="*/ 2075 w 6946"/>
                  <a:gd name="T61" fmla="*/ 1135 h 3973"/>
                  <a:gd name="T62" fmla="*/ 2403 w 6946"/>
                  <a:gd name="T63" fmla="*/ 1154 h 3973"/>
                  <a:gd name="T64" fmla="*/ 3827 w 6946"/>
                  <a:gd name="T65" fmla="*/ 1169 h 3973"/>
                  <a:gd name="T66" fmla="*/ 4923 w 6946"/>
                  <a:gd name="T67" fmla="*/ 1164 h 3973"/>
                  <a:gd name="T68" fmla="*/ 4936 w 6946"/>
                  <a:gd name="T69" fmla="*/ 1227 h 3973"/>
                  <a:gd name="T70" fmla="*/ 5044 w 6946"/>
                  <a:gd name="T71" fmla="*/ 2376 h 3973"/>
                  <a:gd name="T72" fmla="*/ 4978 w 6946"/>
                  <a:gd name="T73" fmla="*/ 3763 h 3973"/>
                  <a:gd name="T74" fmla="*/ 4938 w 6946"/>
                  <a:gd name="T75" fmla="*/ 3961 h 3973"/>
                  <a:gd name="T76" fmla="*/ 3507 w 6946"/>
                  <a:gd name="T77" fmla="*/ 3967 h 3973"/>
                  <a:gd name="T78" fmla="*/ 2076 w 6946"/>
                  <a:gd name="T79" fmla="*/ 3973 h 3973"/>
                  <a:gd name="T80" fmla="*/ 2037 w 6946"/>
                  <a:gd name="T81" fmla="*/ 3711 h 3973"/>
                  <a:gd name="T82" fmla="*/ 5591 w 6946"/>
                  <a:gd name="T83" fmla="*/ 3958 h 3973"/>
                  <a:gd name="T84" fmla="*/ 5562 w 6946"/>
                  <a:gd name="T85" fmla="*/ 3814 h 3973"/>
                  <a:gd name="T86" fmla="*/ 5562 w 6946"/>
                  <a:gd name="T87" fmla="*/ 1210 h 3973"/>
                  <a:gd name="T88" fmla="*/ 5546 w 6946"/>
                  <a:gd name="T89" fmla="*/ 1130 h 3973"/>
                  <a:gd name="T90" fmla="*/ 5768 w 6946"/>
                  <a:gd name="T91" fmla="*/ 1146 h 3973"/>
                  <a:gd name="T92" fmla="*/ 6557 w 6946"/>
                  <a:gd name="T93" fmla="*/ 1386 h 3973"/>
                  <a:gd name="T94" fmla="*/ 6868 w 6946"/>
                  <a:gd name="T95" fmla="*/ 2079 h 3973"/>
                  <a:gd name="T96" fmla="*/ 6796 w 6946"/>
                  <a:gd name="T97" fmla="*/ 3571 h 3973"/>
                  <a:gd name="T98" fmla="*/ 6555 w 6946"/>
                  <a:gd name="T99" fmla="*/ 3900 h 3973"/>
                  <a:gd name="T100" fmla="*/ 6045 w 6946"/>
                  <a:gd name="T101" fmla="*/ 3963 h 3973"/>
                  <a:gd name="T102" fmla="*/ 5591 w 6946"/>
                  <a:gd name="T103" fmla="*/ 3958 h 3973"/>
                  <a:gd name="T104" fmla="*/ 860 w 6946"/>
                  <a:gd name="T105" fmla="*/ 3911 h 3973"/>
                  <a:gd name="T106" fmla="*/ 250 w 6946"/>
                  <a:gd name="T107" fmla="*/ 3676 h 3973"/>
                  <a:gd name="T108" fmla="*/ 106 w 6946"/>
                  <a:gd name="T109" fmla="*/ 2207 h 3973"/>
                  <a:gd name="T110" fmla="*/ 599 w 6946"/>
                  <a:gd name="T111" fmla="*/ 1260 h 3973"/>
                  <a:gd name="T112" fmla="*/ 1417 w 6946"/>
                  <a:gd name="T113" fmla="*/ 1167 h 3973"/>
                  <a:gd name="T114" fmla="*/ 1381 w 6946"/>
                  <a:gd name="T115" fmla="*/ 1451 h 3973"/>
                  <a:gd name="T116" fmla="*/ 1357 w 6946"/>
                  <a:gd name="T117" fmla="*/ 3322 h 3973"/>
                  <a:gd name="T118" fmla="*/ 1409 w 6946"/>
                  <a:gd name="T119" fmla="*/ 3801 h 3973"/>
                  <a:gd name="T120" fmla="*/ 1422 w 6946"/>
                  <a:gd name="T121" fmla="*/ 3896 h 3973"/>
                  <a:gd name="T122" fmla="*/ 1298 w 6946"/>
                  <a:gd name="T123" fmla="*/ 3911 h 3973"/>
                  <a:gd name="T124" fmla="*/ 860 w 6946"/>
                  <a:gd name="T125" fmla="*/ 3911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46" h="3973">
                    <a:moveTo>
                      <a:pt x="1560" y="3873"/>
                    </a:moveTo>
                    <a:cubicBezTo>
                      <a:pt x="1524" y="3727"/>
                      <a:pt x="1469" y="3154"/>
                      <a:pt x="1451" y="2729"/>
                    </a:cubicBezTo>
                    <a:cubicBezTo>
                      <a:pt x="1433" y="2321"/>
                      <a:pt x="1453" y="2063"/>
                      <a:pt x="1547" y="1491"/>
                    </a:cubicBezTo>
                    <a:cubicBezTo>
                      <a:pt x="1595" y="1201"/>
                      <a:pt x="1604" y="1073"/>
                      <a:pt x="1599" y="793"/>
                    </a:cubicBezTo>
                    <a:cubicBezTo>
                      <a:pt x="1592" y="453"/>
                      <a:pt x="1592" y="449"/>
                      <a:pt x="1655" y="354"/>
                    </a:cubicBezTo>
                    <a:cubicBezTo>
                      <a:pt x="1841" y="72"/>
                      <a:pt x="2292" y="0"/>
                      <a:pt x="3601" y="45"/>
                    </a:cubicBezTo>
                    <a:cubicBezTo>
                      <a:pt x="4983" y="92"/>
                      <a:pt x="5229" y="146"/>
                      <a:pt x="5357" y="425"/>
                    </a:cubicBezTo>
                    <a:cubicBezTo>
                      <a:pt x="5410" y="542"/>
                      <a:pt x="5412" y="559"/>
                      <a:pt x="5391" y="795"/>
                    </a:cubicBezTo>
                    <a:cubicBezTo>
                      <a:pt x="5372" y="1013"/>
                      <a:pt x="5378" y="1112"/>
                      <a:pt x="5439" y="1619"/>
                    </a:cubicBezTo>
                    <a:cubicBezTo>
                      <a:pt x="5550" y="2530"/>
                      <a:pt x="5554" y="3156"/>
                      <a:pt x="5453" y="3752"/>
                    </a:cubicBezTo>
                    <a:lnTo>
                      <a:pt x="5426" y="3915"/>
                    </a:lnTo>
                    <a:lnTo>
                      <a:pt x="5243" y="3921"/>
                    </a:lnTo>
                    <a:cubicBezTo>
                      <a:pt x="5081" y="3927"/>
                      <a:pt x="5061" y="3924"/>
                      <a:pt x="5074" y="3890"/>
                    </a:cubicBezTo>
                    <a:cubicBezTo>
                      <a:pt x="5131" y="3742"/>
                      <a:pt x="5147" y="3460"/>
                      <a:pt x="5147" y="2578"/>
                    </a:cubicBezTo>
                    <a:cubicBezTo>
                      <a:pt x="5147" y="1827"/>
                      <a:pt x="5139" y="1579"/>
                      <a:pt x="5108" y="1347"/>
                    </a:cubicBezTo>
                    <a:cubicBezTo>
                      <a:pt x="5086" y="1187"/>
                      <a:pt x="5062" y="978"/>
                      <a:pt x="5053" y="882"/>
                    </a:cubicBezTo>
                    <a:cubicBezTo>
                      <a:pt x="5029" y="600"/>
                      <a:pt x="5007" y="540"/>
                      <a:pt x="4906" y="489"/>
                    </a:cubicBezTo>
                    <a:cubicBezTo>
                      <a:pt x="4738" y="403"/>
                      <a:pt x="4458" y="367"/>
                      <a:pt x="3869" y="354"/>
                    </a:cubicBezTo>
                    <a:cubicBezTo>
                      <a:pt x="3289" y="341"/>
                      <a:pt x="2357" y="378"/>
                      <a:pt x="2196" y="420"/>
                    </a:cubicBezTo>
                    <a:cubicBezTo>
                      <a:pt x="2078" y="451"/>
                      <a:pt x="1980" y="543"/>
                      <a:pt x="1953" y="649"/>
                    </a:cubicBezTo>
                    <a:cubicBezTo>
                      <a:pt x="1942" y="694"/>
                      <a:pt x="1926" y="857"/>
                      <a:pt x="1917" y="1010"/>
                    </a:cubicBezTo>
                    <a:cubicBezTo>
                      <a:pt x="1909" y="1163"/>
                      <a:pt x="1881" y="1503"/>
                      <a:pt x="1854" y="1765"/>
                    </a:cubicBezTo>
                    <a:cubicBezTo>
                      <a:pt x="1793" y="2356"/>
                      <a:pt x="1794" y="2830"/>
                      <a:pt x="1858" y="3443"/>
                    </a:cubicBezTo>
                    <a:cubicBezTo>
                      <a:pt x="1884" y="3696"/>
                      <a:pt x="1905" y="3918"/>
                      <a:pt x="1905" y="3937"/>
                    </a:cubicBezTo>
                    <a:cubicBezTo>
                      <a:pt x="1905" y="3965"/>
                      <a:pt x="1873" y="3973"/>
                      <a:pt x="1745" y="3973"/>
                    </a:cubicBezTo>
                    <a:lnTo>
                      <a:pt x="1585" y="3973"/>
                    </a:lnTo>
                    <a:lnTo>
                      <a:pt x="1560" y="3873"/>
                    </a:lnTo>
                    <a:close/>
                    <a:moveTo>
                      <a:pt x="2037" y="3711"/>
                    </a:moveTo>
                    <a:cubicBezTo>
                      <a:pt x="1956" y="3157"/>
                      <a:pt x="1942" y="2995"/>
                      <a:pt x="1942" y="2578"/>
                    </a:cubicBezTo>
                    <a:cubicBezTo>
                      <a:pt x="1942" y="2165"/>
                      <a:pt x="1951" y="2051"/>
                      <a:pt x="2037" y="1421"/>
                    </a:cubicBezTo>
                    <a:lnTo>
                      <a:pt x="2075" y="1135"/>
                    </a:lnTo>
                    <a:lnTo>
                      <a:pt x="2403" y="1154"/>
                    </a:lnTo>
                    <a:cubicBezTo>
                      <a:pt x="2583" y="1164"/>
                      <a:pt x="3223" y="1171"/>
                      <a:pt x="3827" y="1169"/>
                    </a:cubicBezTo>
                    <a:lnTo>
                      <a:pt x="4923" y="1164"/>
                    </a:lnTo>
                    <a:lnTo>
                      <a:pt x="4936" y="1227"/>
                    </a:lnTo>
                    <a:cubicBezTo>
                      <a:pt x="4966" y="1366"/>
                      <a:pt x="5020" y="1944"/>
                      <a:pt x="5044" y="2376"/>
                    </a:cubicBezTo>
                    <a:cubicBezTo>
                      <a:pt x="5072" y="2890"/>
                      <a:pt x="5047" y="3421"/>
                      <a:pt x="4978" y="3763"/>
                    </a:cubicBezTo>
                    <a:lnTo>
                      <a:pt x="4938" y="3961"/>
                    </a:lnTo>
                    <a:lnTo>
                      <a:pt x="3507" y="3967"/>
                    </a:lnTo>
                    <a:lnTo>
                      <a:pt x="2076" y="3973"/>
                    </a:lnTo>
                    <a:lnTo>
                      <a:pt x="2037" y="3711"/>
                    </a:lnTo>
                    <a:close/>
                    <a:moveTo>
                      <a:pt x="5591" y="3958"/>
                    </a:moveTo>
                    <a:cubicBezTo>
                      <a:pt x="5553" y="3946"/>
                      <a:pt x="5550" y="3929"/>
                      <a:pt x="5562" y="3814"/>
                    </a:cubicBezTo>
                    <a:cubicBezTo>
                      <a:pt x="5652" y="2994"/>
                      <a:pt x="5652" y="1656"/>
                      <a:pt x="5562" y="1210"/>
                    </a:cubicBezTo>
                    <a:lnTo>
                      <a:pt x="5546" y="1130"/>
                    </a:lnTo>
                    <a:lnTo>
                      <a:pt x="5768" y="1146"/>
                    </a:lnTo>
                    <a:cubicBezTo>
                      <a:pt x="6122" y="1171"/>
                      <a:pt x="6454" y="1272"/>
                      <a:pt x="6557" y="1386"/>
                    </a:cubicBezTo>
                    <a:cubicBezTo>
                      <a:pt x="6624" y="1459"/>
                      <a:pt x="6824" y="1906"/>
                      <a:pt x="6868" y="2079"/>
                    </a:cubicBezTo>
                    <a:cubicBezTo>
                      <a:pt x="6946" y="2385"/>
                      <a:pt x="6907" y="3198"/>
                      <a:pt x="6796" y="3571"/>
                    </a:cubicBezTo>
                    <a:cubicBezTo>
                      <a:pt x="6749" y="3731"/>
                      <a:pt x="6672" y="3835"/>
                      <a:pt x="6555" y="3900"/>
                    </a:cubicBezTo>
                    <a:cubicBezTo>
                      <a:pt x="6462" y="3951"/>
                      <a:pt x="6426" y="3956"/>
                      <a:pt x="6045" y="3963"/>
                    </a:cubicBezTo>
                    <a:cubicBezTo>
                      <a:pt x="5819" y="3967"/>
                      <a:pt x="5615" y="3965"/>
                      <a:pt x="5591" y="3958"/>
                    </a:cubicBezTo>
                    <a:close/>
                    <a:moveTo>
                      <a:pt x="860" y="3911"/>
                    </a:moveTo>
                    <a:cubicBezTo>
                      <a:pt x="576" y="3870"/>
                      <a:pt x="370" y="3790"/>
                      <a:pt x="250" y="3676"/>
                    </a:cubicBezTo>
                    <a:cubicBezTo>
                      <a:pt x="59" y="3495"/>
                      <a:pt x="0" y="2890"/>
                      <a:pt x="106" y="2207"/>
                    </a:cubicBezTo>
                    <a:cubicBezTo>
                      <a:pt x="198" y="1617"/>
                      <a:pt x="316" y="1389"/>
                      <a:pt x="599" y="1260"/>
                    </a:cubicBezTo>
                    <a:cubicBezTo>
                      <a:pt x="819" y="1159"/>
                      <a:pt x="1418" y="1091"/>
                      <a:pt x="1417" y="1167"/>
                    </a:cubicBezTo>
                    <a:cubicBezTo>
                      <a:pt x="1417" y="1183"/>
                      <a:pt x="1401" y="1311"/>
                      <a:pt x="1381" y="1451"/>
                    </a:cubicBezTo>
                    <a:cubicBezTo>
                      <a:pt x="1323" y="1854"/>
                      <a:pt x="1311" y="2854"/>
                      <a:pt x="1357" y="3322"/>
                    </a:cubicBezTo>
                    <a:cubicBezTo>
                      <a:pt x="1378" y="3533"/>
                      <a:pt x="1401" y="3748"/>
                      <a:pt x="1409" y="3801"/>
                    </a:cubicBezTo>
                    <a:lnTo>
                      <a:pt x="1422" y="3896"/>
                    </a:lnTo>
                    <a:lnTo>
                      <a:pt x="1298" y="3911"/>
                    </a:lnTo>
                    <a:cubicBezTo>
                      <a:pt x="1170" y="3926"/>
                      <a:pt x="963" y="3926"/>
                      <a:pt x="860" y="391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233845"/>
                  </a:solidFill>
                </a:endParaRPr>
              </a:p>
            </p:txBody>
          </p:sp>
          <p:grpSp>
            <p:nvGrpSpPr>
              <p:cNvPr id="21" name="Group 20"/>
              <p:cNvGrpSpPr>
                <a:grpSpLocks noChangeAspect="1"/>
              </p:cNvGrpSpPr>
              <p:nvPr/>
            </p:nvGrpSpPr>
            <p:grpSpPr>
              <a:xfrm rot="16200000">
                <a:off x="-2588978" y="3077709"/>
                <a:ext cx="331827" cy="318553"/>
                <a:chOff x="2747964" y="3693495"/>
                <a:chExt cx="714375" cy="685800"/>
              </a:xfrm>
              <a:solidFill>
                <a:srgbClr val="C00000"/>
              </a:solidFill>
            </p:grpSpPr>
            <p:sp>
              <p:nvSpPr>
                <p:cNvPr id="22" name="Freeform 27"/>
                <p:cNvSpPr>
                  <a:spLocks/>
                </p:cNvSpPr>
                <p:nvPr/>
              </p:nvSpPr>
              <p:spPr bwMode="auto">
                <a:xfrm>
                  <a:off x="2747964" y="3693495"/>
                  <a:ext cx="542925" cy="685800"/>
                </a:xfrm>
                <a:custGeom>
                  <a:avLst/>
                  <a:gdLst>
                    <a:gd name="T0" fmla="*/ 594 w 1113"/>
                    <a:gd name="T1" fmla="*/ 1389 h 1404"/>
                    <a:gd name="T2" fmla="*/ 102 w 1113"/>
                    <a:gd name="T3" fmla="*/ 1305 h 1404"/>
                    <a:gd name="T4" fmla="*/ 80 w 1113"/>
                    <a:gd name="T5" fmla="*/ 1228 h 1404"/>
                    <a:gd name="T6" fmla="*/ 106 w 1113"/>
                    <a:gd name="T7" fmla="*/ 1166 h 1404"/>
                    <a:gd name="T8" fmla="*/ 87 w 1113"/>
                    <a:gd name="T9" fmla="*/ 1131 h 1404"/>
                    <a:gd name="T10" fmla="*/ 57 w 1113"/>
                    <a:gd name="T11" fmla="*/ 965 h 1404"/>
                    <a:gd name="T12" fmla="*/ 71 w 1113"/>
                    <a:gd name="T13" fmla="*/ 926 h 1404"/>
                    <a:gd name="T14" fmla="*/ 0 w 1113"/>
                    <a:gd name="T15" fmla="*/ 830 h 1404"/>
                    <a:gd name="T16" fmla="*/ 99 w 1113"/>
                    <a:gd name="T17" fmla="*/ 726 h 1404"/>
                    <a:gd name="T18" fmla="*/ 125 w 1113"/>
                    <a:gd name="T19" fmla="*/ 726 h 1404"/>
                    <a:gd name="T20" fmla="*/ 100 w 1113"/>
                    <a:gd name="T21" fmla="*/ 701 h 1404"/>
                    <a:gd name="T22" fmla="*/ 100 w 1113"/>
                    <a:gd name="T23" fmla="*/ 551 h 1404"/>
                    <a:gd name="T24" fmla="*/ 387 w 1113"/>
                    <a:gd name="T25" fmla="*/ 545 h 1404"/>
                    <a:gd name="T26" fmla="*/ 613 w 1113"/>
                    <a:gd name="T27" fmla="*/ 545 h 1404"/>
                    <a:gd name="T28" fmla="*/ 646 w 1113"/>
                    <a:gd name="T29" fmla="*/ 121 h 1404"/>
                    <a:gd name="T30" fmla="*/ 817 w 1113"/>
                    <a:gd name="T31" fmla="*/ 26 h 1404"/>
                    <a:gd name="T32" fmla="*/ 850 w 1113"/>
                    <a:gd name="T33" fmla="*/ 38 h 1404"/>
                    <a:gd name="T34" fmla="*/ 850 w 1113"/>
                    <a:gd name="T35" fmla="*/ 181 h 1404"/>
                    <a:gd name="T36" fmla="*/ 850 w 1113"/>
                    <a:gd name="T37" fmla="*/ 324 h 1404"/>
                    <a:gd name="T38" fmla="*/ 955 w 1113"/>
                    <a:gd name="T39" fmla="*/ 536 h 1404"/>
                    <a:gd name="T40" fmla="*/ 1087 w 1113"/>
                    <a:gd name="T41" fmla="*/ 755 h 1404"/>
                    <a:gd name="T42" fmla="*/ 1110 w 1113"/>
                    <a:gd name="T43" fmla="*/ 1039 h 1404"/>
                    <a:gd name="T44" fmla="*/ 1106 w 1113"/>
                    <a:gd name="T45" fmla="*/ 1317 h 1404"/>
                    <a:gd name="T46" fmla="*/ 1031 w 1113"/>
                    <a:gd name="T47" fmla="*/ 1340 h 1404"/>
                    <a:gd name="T48" fmla="*/ 594 w 1113"/>
                    <a:gd name="T49" fmla="*/ 1389 h 1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3" h="1404">
                      <a:moveTo>
                        <a:pt x="594" y="1389"/>
                      </a:moveTo>
                      <a:cubicBezTo>
                        <a:pt x="153" y="1343"/>
                        <a:pt x="133" y="1340"/>
                        <a:pt x="102" y="1305"/>
                      </a:cubicBezTo>
                      <a:cubicBezTo>
                        <a:pt x="79" y="1279"/>
                        <a:pt x="74" y="1263"/>
                        <a:pt x="80" y="1228"/>
                      </a:cubicBezTo>
                      <a:cubicBezTo>
                        <a:pt x="83" y="1204"/>
                        <a:pt x="95" y="1176"/>
                        <a:pt x="106" y="1166"/>
                      </a:cubicBezTo>
                      <a:cubicBezTo>
                        <a:pt x="123" y="1149"/>
                        <a:pt x="121" y="1145"/>
                        <a:pt x="87" y="1131"/>
                      </a:cubicBezTo>
                      <a:cubicBezTo>
                        <a:pt x="21" y="1103"/>
                        <a:pt x="7" y="1025"/>
                        <a:pt x="57" y="965"/>
                      </a:cubicBezTo>
                      <a:cubicBezTo>
                        <a:pt x="81" y="936"/>
                        <a:pt x="85" y="926"/>
                        <a:pt x="71" y="926"/>
                      </a:cubicBezTo>
                      <a:cubicBezTo>
                        <a:pt x="44" y="926"/>
                        <a:pt x="0" y="866"/>
                        <a:pt x="0" y="830"/>
                      </a:cubicBezTo>
                      <a:cubicBezTo>
                        <a:pt x="0" y="793"/>
                        <a:pt x="63" y="726"/>
                        <a:pt x="99" y="726"/>
                      </a:cubicBezTo>
                      <a:lnTo>
                        <a:pt x="125" y="726"/>
                      </a:lnTo>
                      <a:lnTo>
                        <a:pt x="100" y="701"/>
                      </a:lnTo>
                      <a:cubicBezTo>
                        <a:pt x="66" y="668"/>
                        <a:pt x="66" y="585"/>
                        <a:pt x="100" y="551"/>
                      </a:cubicBezTo>
                      <a:cubicBezTo>
                        <a:pt x="130" y="521"/>
                        <a:pt x="160" y="521"/>
                        <a:pt x="387" y="545"/>
                      </a:cubicBezTo>
                      <a:cubicBezTo>
                        <a:pt x="611" y="569"/>
                        <a:pt x="633" y="569"/>
                        <a:pt x="613" y="545"/>
                      </a:cubicBezTo>
                      <a:cubicBezTo>
                        <a:pt x="572" y="496"/>
                        <a:pt x="593" y="226"/>
                        <a:pt x="646" y="121"/>
                      </a:cubicBezTo>
                      <a:cubicBezTo>
                        <a:pt x="690" y="34"/>
                        <a:pt x="750" y="0"/>
                        <a:pt x="817" y="26"/>
                      </a:cubicBezTo>
                      <a:lnTo>
                        <a:pt x="850" y="38"/>
                      </a:lnTo>
                      <a:lnTo>
                        <a:pt x="850" y="181"/>
                      </a:lnTo>
                      <a:lnTo>
                        <a:pt x="850" y="324"/>
                      </a:lnTo>
                      <a:lnTo>
                        <a:pt x="955" y="536"/>
                      </a:lnTo>
                      <a:cubicBezTo>
                        <a:pt x="1032" y="691"/>
                        <a:pt x="1067" y="750"/>
                        <a:pt x="1087" y="755"/>
                      </a:cubicBezTo>
                      <a:cubicBezTo>
                        <a:pt x="1113" y="762"/>
                        <a:pt x="1113" y="766"/>
                        <a:pt x="1110" y="1039"/>
                      </a:cubicBezTo>
                      <a:lnTo>
                        <a:pt x="1106" y="1317"/>
                      </a:lnTo>
                      <a:lnTo>
                        <a:pt x="1031" y="1340"/>
                      </a:lnTo>
                      <a:cubicBezTo>
                        <a:pt x="878" y="1388"/>
                        <a:pt x="735" y="1404"/>
                        <a:pt x="594" y="138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28"/>
                <p:cNvSpPr>
                  <a:spLocks/>
                </p:cNvSpPr>
                <p:nvPr/>
              </p:nvSpPr>
              <p:spPr bwMode="auto">
                <a:xfrm>
                  <a:off x="3298825" y="4020521"/>
                  <a:ext cx="163514" cy="339726"/>
                </a:xfrm>
                <a:custGeom>
                  <a:avLst/>
                  <a:gdLst>
                    <a:gd name="T0" fmla="*/ 29 w 334"/>
                    <a:gd name="T1" fmla="*/ 666 h 694"/>
                    <a:gd name="T2" fmla="*/ 9 w 334"/>
                    <a:gd name="T3" fmla="*/ 356 h 694"/>
                    <a:gd name="T4" fmla="*/ 176 w 334"/>
                    <a:gd name="T5" fmla="*/ 19 h 694"/>
                    <a:gd name="T6" fmla="*/ 319 w 334"/>
                    <a:gd name="T7" fmla="*/ 34 h 694"/>
                    <a:gd name="T8" fmla="*/ 334 w 334"/>
                    <a:gd name="T9" fmla="*/ 359 h 694"/>
                    <a:gd name="T10" fmla="*/ 310 w 334"/>
                    <a:gd name="T11" fmla="*/ 681 h 694"/>
                    <a:gd name="T12" fmla="*/ 167 w 334"/>
                    <a:gd name="T13" fmla="*/ 694 h 694"/>
                    <a:gd name="T14" fmla="*/ 29 w 334"/>
                    <a:gd name="T15" fmla="*/ 666 h 6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694">
                      <a:moveTo>
                        <a:pt x="29" y="666"/>
                      </a:moveTo>
                      <a:cubicBezTo>
                        <a:pt x="13" y="643"/>
                        <a:pt x="9" y="591"/>
                        <a:pt x="9" y="356"/>
                      </a:cubicBezTo>
                      <a:cubicBezTo>
                        <a:pt x="9" y="0"/>
                        <a:pt x="0" y="19"/>
                        <a:pt x="176" y="19"/>
                      </a:cubicBezTo>
                      <a:cubicBezTo>
                        <a:pt x="259" y="19"/>
                        <a:pt x="310" y="24"/>
                        <a:pt x="319" y="34"/>
                      </a:cubicBezTo>
                      <a:cubicBezTo>
                        <a:pt x="330" y="45"/>
                        <a:pt x="334" y="134"/>
                        <a:pt x="334" y="359"/>
                      </a:cubicBezTo>
                      <a:cubicBezTo>
                        <a:pt x="334" y="652"/>
                        <a:pt x="333" y="669"/>
                        <a:pt x="310" y="681"/>
                      </a:cubicBezTo>
                      <a:cubicBezTo>
                        <a:pt x="297" y="688"/>
                        <a:pt x="233" y="694"/>
                        <a:pt x="167" y="694"/>
                      </a:cubicBezTo>
                      <a:cubicBezTo>
                        <a:pt x="59" y="694"/>
                        <a:pt x="47" y="692"/>
                        <a:pt x="29" y="66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grpSp>
        <p:nvGrpSpPr>
          <p:cNvPr id="24" name="Group 23"/>
          <p:cNvGrpSpPr/>
          <p:nvPr/>
        </p:nvGrpSpPr>
        <p:grpSpPr>
          <a:xfrm>
            <a:off x="4791465" y="2390461"/>
            <a:ext cx="1052681" cy="602118"/>
            <a:chOff x="3157369" y="2817432"/>
            <a:chExt cx="1052681" cy="602118"/>
          </a:xfrm>
        </p:grpSpPr>
        <p:sp>
          <p:nvSpPr>
            <p:cNvPr id="25" name="Freeform 24"/>
            <p:cNvSpPr>
              <a:spLocks noChangeAspect="1" noEditPoints="1"/>
            </p:cNvSpPr>
            <p:nvPr/>
          </p:nvSpPr>
          <p:spPr bwMode="auto">
            <a:xfrm>
              <a:off x="3157369" y="2817432"/>
              <a:ext cx="1052681" cy="602118"/>
            </a:xfrm>
            <a:custGeom>
              <a:avLst/>
              <a:gdLst>
                <a:gd name="T0" fmla="*/ 1560 w 6946"/>
                <a:gd name="T1" fmla="*/ 3873 h 3973"/>
                <a:gd name="T2" fmla="*/ 1451 w 6946"/>
                <a:gd name="T3" fmla="*/ 2729 h 3973"/>
                <a:gd name="T4" fmla="*/ 1547 w 6946"/>
                <a:gd name="T5" fmla="*/ 1491 h 3973"/>
                <a:gd name="T6" fmla="*/ 1599 w 6946"/>
                <a:gd name="T7" fmla="*/ 793 h 3973"/>
                <a:gd name="T8" fmla="*/ 1655 w 6946"/>
                <a:gd name="T9" fmla="*/ 354 h 3973"/>
                <a:gd name="T10" fmla="*/ 3601 w 6946"/>
                <a:gd name="T11" fmla="*/ 45 h 3973"/>
                <a:gd name="T12" fmla="*/ 5357 w 6946"/>
                <a:gd name="T13" fmla="*/ 425 h 3973"/>
                <a:gd name="T14" fmla="*/ 5391 w 6946"/>
                <a:gd name="T15" fmla="*/ 795 h 3973"/>
                <a:gd name="T16" fmla="*/ 5439 w 6946"/>
                <a:gd name="T17" fmla="*/ 1619 h 3973"/>
                <a:gd name="T18" fmla="*/ 5453 w 6946"/>
                <a:gd name="T19" fmla="*/ 3752 h 3973"/>
                <a:gd name="T20" fmla="*/ 5426 w 6946"/>
                <a:gd name="T21" fmla="*/ 3915 h 3973"/>
                <a:gd name="T22" fmla="*/ 5243 w 6946"/>
                <a:gd name="T23" fmla="*/ 3921 h 3973"/>
                <a:gd name="T24" fmla="*/ 5074 w 6946"/>
                <a:gd name="T25" fmla="*/ 3890 h 3973"/>
                <a:gd name="T26" fmla="*/ 5147 w 6946"/>
                <a:gd name="T27" fmla="*/ 2578 h 3973"/>
                <a:gd name="T28" fmla="*/ 5108 w 6946"/>
                <a:gd name="T29" fmla="*/ 1347 h 3973"/>
                <a:gd name="T30" fmla="*/ 5053 w 6946"/>
                <a:gd name="T31" fmla="*/ 882 h 3973"/>
                <a:gd name="T32" fmla="*/ 4906 w 6946"/>
                <a:gd name="T33" fmla="*/ 489 h 3973"/>
                <a:gd name="T34" fmla="*/ 3869 w 6946"/>
                <a:gd name="T35" fmla="*/ 354 h 3973"/>
                <a:gd name="T36" fmla="*/ 2196 w 6946"/>
                <a:gd name="T37" fmla="*/ 420 h 3973"/>
                <a:gd name="T38" fmla="*/ 1953 w 6946"/>
                <a:gd name="T39" fmla="*/ 649 h 3973"/>
                <a:gd name="T40" fmla="*/ 1917 w 6946"/>
                <a:gd name="T41" fmla="*/ 1010 h 3973"/>
                <a:gd name="T42" fmla="*/ 1854 w 6946"/>
                <a:gd name="T43" fmla="*/ 1765 h 3973"/>
                <a:gd name="T44" fmla="*/ 1858 w 6946"/>
                <a:gd name="T45" fmla="*/ 3443 h 3973"/>
                <a:gd name="T46" fmla="*/ 1905 w 6946"/>
                <a:gd name="T47" fmla="*/ 3937 h 3973"/>
                <a:gd name="T48" fmla="*/ 1745 w 6946"/>
                <a:gd name="T49" fmla="*/ 3973 h 3973"/>
                <a:gd name="T50" fmla="*/ 1585 w 6946"/>
                <a:gd name="T51" fmla="*/ 3973 h 3973"/>
                <a:gd name="T52" fmla="*/ 1560 w 6946"/>
                <a:gd name="T53" fmla="*/ 3873 h 3973"/>
                <a:gd name="T54" fmla="*/ 2037 w 6946"/>
                <a:gd name="T55" fmla="*/ 3711 h 3973"/>
                <a:gd name="T56" fmla="*/ 1942 w 6946"/>
                <a:gd name="T57" fmla="*/ 2578 h 3973"/>
                <a:gd name="T58" fmla="*/ 2037 w 6946"/>
                <a:gd name="T59" fmla="*/ 1421 h 3973"/>
                <a:gd name="T60" fmla="*/ 2075 w 6946"/>
                <a:gd name="T61" fmla="*/ 1135 h 3973"/>
                <a:gd name="T62" fmla="*/ 2403 w 6946"/>
                <a:gd name="T63" fmla="*/ 1154 h 3973"/>
                <a:gd name="T64" fmla="*/ 3827 w 6946"/>
                <a:gd name="T65" fmla="*/ 1169 h 3973"/>
                <a:gd name="T66" fmla="*/ 4923 w 6946"/>
                <a:gd name="T67" fmla="*/ 1164 h 3973"/>
                <a:gd name="T68" fmla="*/ 4936 w 6946"/>
                <a:gd name="T69" fmla="*/ 1227 h 3973"/>
                <a:gd name="T70" fmla="*/ 5044 w 6946"/>
                <a:gd name="T71" fmla="*/ 2376 h 3973"/>
                <a:gd name="T72" fmla="*/ 4978 w 6946"/>
                <a:gd name="T73" fmla="*/ 3763 h 3973"/>
                <a:gd name="T74" fmla="*/ 4938 w 6946"/>
                <a:gd name="T75" fmla="*/ 3961 h 3973"/>
                <a:gd name="T76" fmla="*/ 3507 w 6946"/>
                <a:gd name="T77" fmla="*/ 3967 h 3973"/>
                <a:gd name="T78" fmla="*/ 2076 w 6946"/>
                <a:gd name="T79" fmla="*/ 3973 h 3973"/>
                <a:gd name="T80" fmla="*/ 2037 w 6946"/>
                <a:gd name="T81" fmla="*/ 3711 h 3973"/>
                <a:gd name="T82" fmla="*/ 5591 w 6946"/>
                <a:gd name="T83" fmla="*/ 3958 h 3973"/>
                <a:gd name="T84" fmla="*/ 5562 w 6946"/>
                <a:gd name="T85" fmla="*/ 3814 h 3973"/>
                <a:gd name="T86" fmla="*/ 5562 w 6946"/>
                <a:gd name="T87" fmla="*/ 1210 h 3973"/>
                <a:gd name="T88" fmla="*/ 5546 w 6946"/>
                <a:gd name="T89" fmla="*/ 1130 h 3973"/>
                <a:gd name="T90" fmla="*/ 5768 w 6946"/>
                <a:gd name="T91" fmla="*/ 1146 h 3973"/>
                <a:gd name="T92" fmla="*/ 6557 w 6946"/>
                <a:gd name="T93" fmla="*/ 1386 h 3973"/>
                <a:gd name="T94" fmla="*/ 6868 w 6946"/>
                <a:gd name="T95" fmla="*/ 2079 h 3973"/>
                <a:gd name="T96" fmla="*/ 6796 w 6946"/>
                <a:gd name="T97" fmla="*/ 3571 h 3973"/>
                <a:gd name="T98" fmla="*/ 6555 w 6946"/>
                <a:gd name="T99" fmla="*/ 3900 h 3973"/>
                <a:gd name="T100" fmla="*/ 6045 w 6946"/>
                <a:gd name="T101" fmla="*/ 3963 h 3973"/>
                <a:gd name="T102" fmla="*/ 5591 w 6946"/>
                <a:gd name="T103" fmla="*/ 3958 h 3973"/>
                <a:gd name="T104" fmla="*/ 860 w 6946"/>
                <a:gd name="T105" fmla="*/ 3911 h 3973"/>
                <a:gd name="T106" fmla="*/ 250 w 6946"/>
                <a:gd name="T107" fmla="*/ 3676 h 3973"/>
                <a:gd name="T108" fmla="*/ 106 w 6946"/>
                <a:gd name="T109" fmla="*/ 2207 h 3973"/>
                <a:gd name="T110" fmla="*/ 599 w 6946"/>
                <a:gd name="T111" fmla="*/ 1260 h 3973"/>
                <a:gd name="T112" fmla="*/ 1417 w 6946"/>
                <a:gd name="T113" fmla="*/ 1167 h 3973"/>
                <a:gd name="T114" fmla="*/ 1381 w 6946"/>
                <a:gd name="T115" fmla="*/ 1451 h 3973"/>
                <a:gd name="T116" fmla="*/ 1357 w 6946"/>
                <a:gd name="T117" fmla="*/ 3322 h 3973"/>
                <a:gd name="T118" fmla="*/ 1409 w 6946"/>
                <a:gd name="T119" fmla="*/ 3801 h 3973"/>
                <a:gd name="T120" fmla="*/ 1422 w 6946"/>
                <a:gd name="T121" fmla="*/ 3896 h 3973"/>
                <a:gd name="T122" fmla="*/ 1298 w 6946"/>
                <a:gd name="T123" fmla="*/ 3911 h 3973"/>
                <a:gd name="T124" fmla="*/ 860 w 6946"/>
                <a:gd name="T125" fmla="*/ 3911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46" h="3973">
                  <a:moveTo>
                    <a:pt x="1560" y="3873"/>
                  </a:moveTo>
                  <a:cubicBezTo>
                    <a:pt x="1524" y="3727"/>
                    <a:pt x="1469" y="3154"/>
                    <a:pt x="1451" y="2729"/>
                  </a:cubicBezTo>
                  <a:cubicBezTo>
                    <a:pt x="1433" y="2321"/>
                    <a:pt x="1453" y="2063"/>
                    <a:pt x="1547" y="1491"/>
                  </a:cubicBezTo>
                  <a:cubicBezTo>
                    <a:pt x="1595" y="1201"/>
                    <a:pt x="1604" y="1073"/>
                    <a:pt x="1599" y="793"/>
                  </a:cubicBezTo>
                  <a:cubicBezTo>
                    <a:pt x="1592" y="453"/>
                    <a:pt x="1592" y="449"/>
                    <a:pt x="1655" y="354"/>
                  </a:cubicBezTo>
                  <a:cubicBezTo>
                    <a:pt x="1841" y="72"/>
                    <a:pt x="2292" y="0"/>
                    <a:pt x="3601" y="45"/>
                  </a:cubicBezTo>
                  <a:cubicBezTo>
                    <a:pt x="4983" y="92"/>
                    <a:pt x="5229" y="146"/>
                    <a:pt x="5357" y="425"/>
                  </a:cubicBezTo>
                  <a:cubicBezTo>
                    <a:pt x="5410" y="542"/>
                    <a:pt x="5412" y="559"/>
                    <a:pt x="5391" y="795"/>
                  </a:cubicBezTo>
                  <a:cubicBezTo>
                    <a:pt x="5372" y="1013"/>
                    <a:pt x="5378" y="1112"/>
                    <a:pt x="5439" y="1619"/>
                  </a:cubicBezTo>
                  <a:cubicBezTo>
                    <a:pt x="5550" y="2530"/>
                    <a:pt x="5554" y="3156"/>
                    <a:pt x="5453" y="3752"/>
                  </a:cubicBezTo>
                  <a:lnTo>
                    <a:pt x="5426" y="3915"/>
                  </a:lnTo>
                  <a:lnTo>
                    <a:pt x="5243" y="3921"/>
                  </a:lnTo>
                  <a:cubicBezTo>
                    <a:pt x="5081" y="3927"/>
                    <a:pt x="5061" y="3924"/>
                    <a:pt x="5074" y="3890"/>
                  </a:cubicBezTo>
                  <a:cubicBezTo>
                    <a:pt x="5131" y="3742"/>
                    <a:pt x="5147" y="3460"/>
                    <a:pt x="5147" y="2578"/>
                  </a:cubicBezTo>
                  <a:cubicBezTo>
                    <a:pt x="5147" y="1827"/>
                    <a:pt x="5139" y="1579"/>
                    <a:pt x="5108" y="1347"/>
                  </a:cubicBezTo>
                  <a:cubicBezTo>
                    <a:pt x="5086" y="1187"/>
                    <a:pt x="5062" y="978"/>
                    <a:pt x="5053" y="882"/>
                  </a:cubicBezTo>
                  <a:cubicBezTo>
                    <a:pt x="5029" y="600"/>
                    <a:pt x="5007" y="540"/>
                    <a:pt x="4906" y="489"/>
                  </a:cubicBezTo>
                  <a:cubicBezTo>
                    <a:pt x="4738" y="403"/>
                    <a:pt x="4458" y="367"/>
                    <a:pt x="3869" y="354"/>
                  </a:cubicBezTo>
                  <a:cubicBezTo>
                    <a:pt x="3289" y="341"/>
                    <a:pt x="2357" y="378"/>
                    <a:pt x="2196" y="420"/>
                  </a:cubicBezTo>
                  <a:cubicBezTo>
                    <a:pt x="2078" y="451"/>
                    <a:pt x="1980" y="543"/>
                    <a:pt x="1953" y="649"/>
                  </a:cubicBezTo>
                  <a:cubicBezTo>
                    <a:pt x="1942" y="694"/>
                    <a:pt x="1926" y="857"/>
                    <a:pt x="1917" y="1010"/>
                  </a:cubicBezTo>
                  <a:cubicBezTo>
                    <a:pt x="1909" y="1163"/>
                    <a:pt x="1881" y="1503"/>
                    <a:pt x="1854" y="1765"/>
                  </a:cubicBezTo>
                  <a:cubicBezTo>
                    <a:pt x="1793" y="2356"/>
                    <a:pt x="1794" y="2830"/>
                    <a:pt x="1858" y="3443"/>
                  </a:cubicBezTo>
                  <a:cubicBezTo>
                    <a:pt x="1884" y="3696"/>
                    <a:pt x="1905" y="3918"/>
                    <a:pt x="1905" y="3937"/>
                  </a:cubicBezTo>
                  <a:cubicBezTo>
                    <a:pt x="1905" y="3965"/>
                    <a:pt x="1873" y="3973"/>
                    <a:pt x="1745" y="3973"/>
                  </a:cubicBezTo>
                  <a:lnTo>
                    <a:pt x="1585" y="3973"/>
                  </a:lnTo>
                  <a:lnTo>
                    <a:pt x="1560" y="3873"/>
                  </a:lnTo>
                  <a:close/>
                  <a:moveTo>
                    <a:pt x="2037" y="3711"/>
                  </a:moveTo>
                  <a:cubicBezTo>
                    <a:pt x="1956" y="3157"/>
                    <a:pt x="1942" y="2995"/>
                    <a:pt x="1942" y="2578"/>
                  </a:cubicBezTo>
                  <a:cubicBezTo>
                    <a:pt x="1942" y="2165"/>
                    <a:pt x="1951" y="2051"/>
                    <a:pt x="2037" y="1421"/>
                  </a:cubicBezTo>
                  <a:lnTo>
                    <a:pt x="2075" y="1135"/>
                  </a:lnTo>
                  <a:lnTo>
                    <a:pt x="2403" y="1154"/>
                  </a:lnTo>
                  <a:cubicBezTo>
                    <a:pt x="2583" y="1164"/>
                    <a:pt x="3223" y="1171"/>
                    <a:pt x="3827" y="1169"/>
                  </a:cubicBezTo>
                  <a:lnTo>
                    <a:pt x="4923" y="1164"/>
                  </a:lnTo>
                  <a:lnTo>
                    <a:pt x="4936" y="1227"/>
                  </a:lnTo>
                  <a:cubicBezTo>
                    <a:pt x="4966" y="1366"/>
                    <a:pt x="5020" y="1944"/>
                    <a:pt x="5044" y="2376"/>
                  </a:cubicBezTo>
                  <a:cubicBezTo>
                    <a:pt x="5072" y="2890"/>
                    <a:pt x="5047" y="3421"/>
                    <a:pt x="4978" y="3763"/>
                  </a:cubicBezTo>
                  <a:lnTo>
                    <a:pt x="4938" y="3961"/>
                  </a:lnTo>
                  <a:lnTo>
                    <a:pt x="3507" y="3967"/>
                  </a:lnTo>
                  <a:lnTo>
                    <a:pt x="2076" y="3973"/>
                  </a:lnTo>
                  <a:lnTo>
                    <a:pt x="2037" y="3711"/>
                  </a:lnTo>
                  <a:close/>
                  <a:moveTo>
                    <a:pt x="5591" y="3958"/>
                  </a:moveTo>
                  <a:cubicBezTo>
                    <a:pt x="5553" y="3946"/>
                    <a:pt x="5550" y="3929"/>
                    <a:pt x="5562" y="3814"/>
                  </a:cubicBezTo>
                  <a:cubicBezTo>
                    <a:pt x="5652" y="2994"/>
                    <a:pt x="5652" y="1656"/>
                    <a:pt x="5562" y="1210"/>
                  </a:cubicBezTo>
                  <a:lnTo>
                    <a:pt x="5546" y="1130"/>
                  </a:lnTo>
                  <a:lnTo>
                    <a:pt x="5768" y="1146"/>
                  </a:lnTo>
                  <a:cubicBezTo>
                    <a:pt x="6122" y="1171"/>
                    <a:pt x="6454" y="1272"/>
                    <a:pt x="6557" y="1386"/>
                  </a:cubicBezTo>
                  <a:cubicBezTo>
                    <a:pt x="6624" y="1459"/>
                    <a:pt x="6824" y="1906"/>
                    <a:pt x="6868" y="2079"/>
                  </a:cubicBezTo>
                  <a:cubicBezTo>
                    <a:pt x="6946" y="2385"/>
                    <a:pt x="6907" y="3198"/>
                    <a:pt x="6796" y="3571"/>
                  </a:cubicBezTo>
                  <a:cubicBezTo>
                    <a:pt x="6749" y="3731"/>
                    <a:pt x="6672" y="3835"/>
                    <a:pt x="6555" y="3900"/>
                  </a:cubicBezTo>
                  <a:cubicBezTo>
                    <a:pt x="6462" y="3951"/>
                    <a:pt x="6426" y="3956"/>
                    <a:pt x="6045" y="3963"/>
                  </a:cubicBezTo>
                  <a:cubicBezTo>
                    <a:pt x="5819" y="3967"/>
                    <a:pt x="5615" y="3965"/>
                    <a:pt x="5591" y="3958"/>
                  </a:cubicBezTo>
                  <a:close/>
                  <a:moveTo>
                    <a:pt x="860" y="3911"/>
                  </a:moveTo>
                  <a:cubicBezTo>
                    <a:pt x="576" y="3870"/>
                    <a:pt x="370" y="3790"/>
                    <a:pt x="250" y="3676"/>
                  </a:cubicBezTo>
                  <a:cubicBezTo>
                    <a:pt x="59" y="3495"/>
                    <a:pt x="0" y="2890"/>
                    <a:pt x="106" y="2207"/>
                  </a:cubicBezTo>
                  <a:cubicBezTo>
                    <a:pt x="198" y="1617"/>
                    <a:pt x="316" y="1389"/>
                    <a:pt x="599" y="1260"/>
                  </a:cubicBezTo>
                  <a:cubicBezTo>
                    <a:pt x="819" y="1159"/>
                    <a:pt x="1418" y="1091"/>
                    <a:pt x="1417" y="1167"/>
                  </a:cubicBezTo>
                  <a:cubicBezTo>
                    <a:pt x="1417" y="1183"/>
                    <a:pt x="1401" y="1311"/>
                    <a:pt x="1381" y="1451"/>
                  </a:cubicBezTo>
                  <a:cubicBezTo>
                    <a:pt x="1323" y="1854"/>
                    <a:pt x="1311" y="2854"/>
                    <a:pt x="1357" y="3322"/>
                  </a:cubicBezTo>
                  <a:cubicBezTo>
                    <a:pt x="1378" y="3533"/>
                    <a:pt x="1401" y="3748"/>
                    <a:pt x="1409" y="3801"/>
                  </a:cubicBezTo>
                  <a:lnTo>
                    <a:pt x="1422" y="3896"/>
                  </a:lnTo>
                  <a:lnTo>
                    <a:pt x="1298" y="3911"/>
                  </a:lnTo>
                  <a:cubicBezTo>
                    <a:pt x="1170" y="3926"/>
                    <a:pt x="963" y="3926"/>
                    <a:pt x="860" y="391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233845"/>
                </a:solidFill>
              </a:endParaRPr>
            </a:p>
          </p:txBody>
        </p:sp>
        <p:sp>
          <p:nvSpPr>
            <p:cNvPr id="26" name="Rectangle 25"/>
            <p:cNvSpPr/>
            <p:nvPr/>
          </p:nvSpPr>
          <p:spPr>
            <a:xfrm>
              <a:off x="3388655" y="3078898"/>
              <a:ext cx="609462" cy="307777"/>
            </a:xfrm>
            <a:prstGeom prst="rect">
              <a:avLst/>
            </a:prstGeom>
          </p:spPr>
          <p:txBody>
            <a:bodyPr wrap="none">
              <a:spAutoFit/>
            </a:bodyPr>
            <a:lstStyle/>
            <a:p>
              <a:r>
                <a:rPr lang="en-GB" sz="1400" b="1" dirty="0">
                  <a:solidFill>
                    <a:schemeClr val="bg1"/>
                  </a:solidFill>
                </a:rPr>
                <a:t>HOLD</a:t>
              </a:r>
            </a:p>
          </p:txBody>
        </p:sp>
      </p:grpSp>
      <p:grpSp>
        <p:nvGrpSpPr>
          <p:cNvPr id="27" name="Group 26"/>
          <p:cNvGrpSpPr/>
          <p:nvPr/>
        </p:nvGrpSpPr>
        <p:grpSpPr>
          <a:xfrm>
            <a:off x="4796039" y="4238368"/>
            <a:ext cx="1052681" cy="602118"/>
            <a:chOff x="3157369" y="2817432"/>
            <a:chExt cx="1052681" cy="602118"/>
          </a:xfrm>
        </p:grpSpPr>
        <p:sp>
          <p:nvSpPr>
            <p:cNvPr id="28" name="Freeform 27"/>
            <p:cNvSpPr>
              <a:spLocks noChangeAspect="1" noEditPoints="1"/>
            </p:cNvSpPr>
            <p:nvPr/>
          </p:nvSpPr>
          <p:spPr bwMode="auto">
            <a:xfrm>
              <a:off x="3157369" y="2817432"/>
              <a:ext cx="1052681" cy="602118"/>
            </a:xfrm>
            <a:custGeom>
              <a:avLst/>
              <a:gdLst>
                <a:gd name="T0" fmla="*/ 1560 w 6946"/>
                <a:gd name="T1" fmla="*/ 3873 h 3973"/>
                <a:gd name="T2" fmla="*/ 1451 w 6946"/>
                <a:gd name="T3" fmla="*/ 2729 h 3973"/>
                <a:gd name="T4" fmla="*/ 1547 w 6946"/>
                <a:gd name="T5" fmla="*/ 1491 h 3973"/>
                <a:gd name="T6" fmla="*/ 1599 w 6946"/>
                <a:gd name="T7" fmla="*/ 793 h 3973"/>
                <a:gd name="T8" fmla="*/ 1655 w 6946"/>
                <a:gd name="T9" fmla="*/ 354 h 3973"/>
                <a:gd name="T10" fmla="*/ 3601 w 6946"/>
                <a:gd name="T11" fmla="*/ 45 h 3973"/>
                <a:gd name="T12" fmla="*/ 5357 w 6946"/>
                <a:gd name="T13" fmla="*/ 425 h 3973"/>
                <a:gd name="T14" fmla="*/ 5391 w 6946"/>
                <a:gd name="T15" fmla="*/ 795 h 3973"/>
                <a:gd name="T16" fmla="*/ 5439 w 6946"/>
                <a:gd name="T17" fmla="*/ 1619 h 3973"/>
                <a:gd name="T18" fmla="*/ 5453 w 6946"/>
                <a:gd name="T19" fmla="*/ 3752 h 3973"/>
                <a:gd name="T20" fmla="*/ 5426 w 6946"/>
                <a:gd name="T21" fmla="*/ 3915 h 3973"/>
                <a:gd name="T22" fmla="*/ 5243 w 6946"/>
                <a:gd name="T23" fmla="*/ 3921 h 3973"/>
                <a:gd name="T24" fmla="*/ 5074 w 6946"/>
                <a:gd name="T25" fmla="*/ 3890 h 3973"/>
                <a:gd name="T26" fmla="*/ 5147 w 6946"/>
                <a:gd name="T27" fmla="*/ 2578 h 3973"/>
                <a:gd name="T28" fmla="*/ 5108 w 6946"/>
                <a:gd name="T29" fmla="*/ 1347 h 3973"/>
                <a:gd name="T30" fmla="*/ 5053 w 6946"/>
                <a:gd name="T31" fmla="*/ 882 h 3973"/>
                <a:gd name="T32" fmla="*/ 4906 w 6946"/>
                <a:gd name="T33" fmla="*/ 489 h 3973"/>
                <a:gd name="T34" fmla="*/ 3869 w 6946"/>
                <a:gd name="T35" fmla="*/ 354 h 3973"/>
                <a:gd name="T36" fmla="*/ 2196 w 6946"/>
                <a:gd name="T37" fmla="*/ 420 h 3973"/>
                <a:gd name="T38" fmla="*/ 1953 w 6946"/>
                <a:gd name="T39" fmla="*/ 649 h 3973"/>
                <a:gd name="T40" fmla="*/ 1917 w 6946"/>
                <a:gd name="T41" fmla="*/ 1010 h 3973"/>
                <a:gd name="T42" fmla="*/ 1854 w 6946"/>
                <a:gd name="T43" fmla="*/ 1765 h 3973"/>
                <a:gd name="T44" fmla="*/ 1858 w 6946"/>
                <a:gd name="T45" fmla="*/ 3443 h 3973"/>
                <a:gd name="T46" fmla="*/ 1905 w 6946"/>
                <a:gd name="T47" fmla="*/ 3937 h 3973"/>
                <a:gd name="T48" fmla="*/ 1745 w 6946"/>
                <a:gd name="T49" fmla="*/ 3973 h 3973"/>
                <a:gd name="T50" fmla="*/ 1585 w 6946"/>
                <a:gd name="T51" fmla="*/ 3973 h 3973"/>
                <a:gd name="T52" fmla="*/ 1560 w 6946"/>
                <a:gd name="T53" fmla="*/ 3873 h 3973"/>
                <a:gd name="T54" fmla="*/ 2037 w 6946"/>
                <a:gd name="T55" fmla="*/ 3711 h 3973"/>
                <a:gd name="T56" fmla="*/ 1942 w 6946"/>
                <a:gd name="T57" fmla="*/ 2578 h 3973"/>
                <a:gd name="T58" fmla="*/ 2037 w 6946"/>
                <a:gd name="T59" fmla="*/ 1421 h 3973"/>
                <a:gd name="T60" fmla="*/ 2075 w 6946"/>
                <a:gd name="T61" fmla="*/ 1135 h 3973"/>
                <a:gd name="T62" fmla="*/ 2403 w 6946"/>
                <a:gd name="T63" fmla="*/ 1154 h 3973"/>
                <a:gd name="T64" fmla="*/ 3827 w 6946"/>
                <a:gd name="T65" fmla="*/ 1169 h 3973"/>
                <a:gd name="T66" fmla="*/ 4923 w 6946"/>
                <a:gd name="T67" fmla="*/ 1164 h 3973"/>
                <a:gd name="T68" fmla="*/ 4936 w 6946"/>
                <a:gd name="T69" fmla="*/ 1227 h 3973"/>
                <a:gd name="T70" fmla="*/ 5044 w 6946"/>
                <a:gd name="T71" fmla="*/ 2376 h 3973"/>
                <a:gd name="T72" fmla="*/ 4978 w 6946"/>
                <a:gd name="T73" fmla="*/ 3763 h 3973"/>
                <a:gd name="T74" fmla="*/ 4938 w 6946"/>
                <a:gd name="T75" fmla="*/ 3961 h 3973"/>
                <a:gd name="T76" fmla="*/ 3507 w 6946"/>
                <a:gd name="T77" fmla="*/ 3967 h 3973"/>
                <a:gd name="T78" fmla="*/ 2076 w 6946"/>
                <a:gd name="T79" fmla="*/ 3973 h 3973"/>
                <a:gd name="T80" fmla="*/ 2037 w 6946"/>
                <a:gd name="T81" fmla="*/ 3711 h 3973"/>
                <a:gd name="T82" fmla="*/ 5591 w 6946"/>
                <a:gd name="T83" fmla="*/ 3958 h 3973"/>
                <a:gd name="T84" fmla="*/ 5562 w 6946"/>
                <a:gd name="T85" fmla="*/ 3814 h 3973"/>
                <a:gd name="T86" fmla="*/ 5562 w 6946"/>
                <a:gd name="T87" fmla="*/ 1210 h 3973"/>
                <a:gd name="T88" fmla="*/ 5546 w 6946"/>
                <a:gd name="T89" fmla="*/ 1130 h 3973"/>
                <a:gd name="T90" fmla="*/ 5768 w 6946"/>
                <a:gd name="T91" fmla="*/ 1146 h 3973"/>
                <a:gd name="T92" fmla="*/ 6557 w 6946"/>
                <a:gd name="T93" fmla="*/ 1386 h 3973"/>
                <a:gd name="T94" fmla="*/ 6868 w 6946"/>
                <a:gd name="T95" fmla="*/ 2079 h 3973"/>
                <a:gd name="T96" fmla="*/ 6796 w 6946"/>
                <a:gd name="T97" fmla="*/ 3571 h 3973"/>
                <a:gd name="T98" fmla="*/ 6555 w 6946"/>
                <a:gd name="T99" fmla="*/ 3900 h 3973"/>
                <a:gd name="T100" fmla="*/ 6045 w 6946"/>
                <a:gd name="T101" fmla="*/ 3963 h 3973"/>
                <a:gd name="T102" fmla="*/ 5591 w 6946"/>
                <a:gd name="T103" fmla="*/ 3958 h 3973"/>
                <a:gd name="T104" fmla="*/ 860 w 6946"/>
                <a:gd name="T105" fmla="*/ 3911 h 3973"/>
                <a:gd name="T106" fmla="*/ 250 w 6946"/>
                <a:gd name="T107" fmla="*/ 3676 h 3973"/>
                <a:gd name="T108" fmla="*/ 106 w 6946"/>
                <a:gd name="T109" fmla="*/ 2207 h 3973"/>
                <a:gd name="T110" fmla="*/ 599 w 6946"/>
                <a:gd name="T111" fmla="*/ 1260 h 3973"/>
                <a:gd name="T112" fmla="*/ 1417 w 6946"/>
                <a:gd name="T113" fmla="*/ 1167 h 3973"/>
                <a:gd name="T114" fmla="*/ 1381 w 6946"/>
                <a:gd name="T115" fmla="*/ 1451 h 3973"/>
                <a:gd name="T116" fmla="*/ 1357 w 6946"/>
                <a:gd name="T117" fmla="*/ 3322 h 3973"/>
                <a:gd name="T118" fmla="*/ 1409 w 6946"/>
                <a:gd name="T119" fmla="*/ 3801 h 3973"/>
                <a:gd name="T120" fmla="*/ 1422 w 6946"/>
                <a:gd name="T121" fmla="*/ 3896 h 3973"/>
                <a:gd name="T122" fmla="*/ 1298 w 6946"/>
                <a:gd name="T123" fmla="*/ 3911 h 3973"/>
                <a:gd name="T124" fmla="*/ 860 w 6946"/>
                <a:gd name="T125" fmla="*/ 3911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46" h="3973">
                  <a:moveTo>
                    <a:pt x="1560" y="3873"/>
                  </a:moveTo>
                  <a:cubicBezTo>
                    <a:pt x="1524" y="3727"/>
                    <a:pt x="1469" y="3154"/>
                    <a:pt x="1451" y="2729"/>
                  </a:cubicBezTo>
                  <a:cubicBezTo>
                    <a:pt x="1433" y="2321"/>
                    <a:pt x="1453" y="2063"/>
                    <a:pt x="1547" y="1491"/>
                  </a:cubicBezTo>
                  <a:cubicBezTo>
                    <a:pt x="1595" y="1201"/>
                    <a:pt x="1604" y="1073"/>
                    <a:pt x="1599" y="793"/>
                  </a:cubicBezTo>
                  <a:cubicBezTo>
                    <a:pt x="1592" y="453"/>
                    <a:pt x="1592" y="449"/>
                    <a:pt x="1655" y="354"/>
                  </a:cubicBezTo>
                  <a:cubicBezTo>
                    <a:pt x="1841" y="72"/>
                    <a:pt x="2292" y="0"/>
                    <a:pt x="3601" y="45"/>
                  </a:cubicBezTo>
                  <a:cubicBezTo>
                    <a:pt x="4983" y="92"/>
                    <a:pt x="5229" y="146"/>
                    <a:pt x="5357" y="425"/>
                  </a:cubicBezTo>
                  <a:cubicBezTo>
                    <a:pt x="5410" y="542"/>
                    <a:pt x="5412" y="559"/>
                    <a:pt x="5391" y="795"/>
                  </a:cubicBezTo>
                  <a:cubicBezTo>
                    <a:pt x="5372" y="1013"/>
                    <a:pt x="5378" y="1112"/>
                    <a:pt x="5439" y="1619"/>
                  </a:cubicBezTo>
                  <a:cubicBezTo>
                    <a:pt x="5550" y="2530"/>
                    <a:pt x="5554" y="3156"/>
                    <a:pt x="5453" y="3752"/>
                  </a:cubicBezTo>
                  <a:lnTo>
                    <a:pt x="5426" y="3915"/>
                  </a:lnTo>
                  <a:lnTo>
                    <a:pt x="5243" y="3921"/>
                  </a:lnTo>
                  <a:cubicBezTo>
                    <a:pt x="5081" y="3927"/>
                    <a:pt x="5061" y="3924"/>
                    <a:pt x="5074" y="3890"/>
                  </a:cubicBezTo>
                  <a:cubicBezTo>
                    <a:pt x="5131" y="3742"/>
                    <a:pt x="5147" y="3460"/>
                    <a:pt x="5147" y="2578"/>
                  </a:cubicBezTo>
                  <a:cubicBezTo>
                    <a:pt x="5147" y="1827"/>
                    <a:pt x="5139" y="1579"/>
                    <a:pt x="5108" y="1347"/>
                  </a:cubicBezTo>
                  <a:cubicBezTo>
                    <a:pt x="5086" y="1187"/>
                    <a:pt x="5062" y="978"/>
                    <a:pt x="5053" y="882"/>
                  </a:cubicBezTo>
                  <a:cubicBezTo>
                    <a:pt x="5029" y="600"/>
                    <a:pt x="5007" y="540"/>
                    <a:pt x="4906" y="489"/>
                  </a:cubicBezTo>
                  <a:cubicBezTo>
                    <a:pt x="4738" y="403"/>
                    <a:pt x="4458" y="367"/>
                    <a:pt x="3869" y="354"/>
                  </a:cubicBezTo>
                  <a:cubicBezTo>
                    <a:pt x="3289" y="341"/>
                    <a:pt x="2357" y="378"/>
                    <a:pt x="2196" y="420"/>
                  </a:cubicBezTo>
                  <a:cubicBezTo>
                    <a:pt x="2078" y="451"/>
                    <a:pt x="1980" y="543"/>
                    <a:pt x="1953" y="649"/>
                  </a:cubicBezTo>
                  <a:cubicBezTo>
                    <a:pt x="1942" y="694"/>
                    <a:pt x="1926" y="857"/>
                    <a:pt x="1917" y="1010"/>
                  </a:cubicBezTo>
                  <a:cubicBezTo>
                    <a:pt x="1909" y="1163"/>
                    <a:pt x="1881" y="1503"/>
                    <a:pt x="1854" y="1765"/>
                  </a:cubicBezTo>
                  <a:cubicBezTo>
                    <a:pt x="1793" y="2356"/>
                    <a:pt x="1794" y="2830"/>
                    <a:pt x="1858" y="3443"/>
                  </a:cubicBezTo>
                  <a:cubicBezTo>
                    <a:pt x="1884" y="3696"/>
                    <a:pt x="1905" y="3918"/>
                    <a:pt x="1905" y="3937"/>
                  </a:cubicBezTo>
                  <a:cubicBezTo>
                    <a:pt x="1905" y="3965"/>
                    <a:pt x="1873" y="3973"/>
                    <a:pt x="1745" y="3973"/>
                  </a:cubicBezTo>
                  <a:lnTo>
                    <a:pt x="1585" y="3973"/>
                  </a:lnTo>
                  <a:lnTo>
                    <a:pt x="1560" y="3873"/>
                  </a:lnTo>
                  <a:close/>
                  <a:moveTo>
                    <a:pt x="2037" y="3711"/>
                  </a:moveTo>
                  <a:cubicBezTo>
                    <a:pt x="1956" y="3157"/>
                    <a:pt x="1942" y="2995"/>
                    <a:pt x="1942" y="2578"/>
                  </a:cubicBezTo>
                  <a:cubicBezTo>
                    <a:pt x="1942" y="2165"/>
                    <a:pt x="1951" y="2051"/>
                    <a:pt x="2037" y="1421"/>
                  </a:cubicBezTo>
                  <a:lnTo>
                    <a:pt x="2075" y="1135"/>
                  </a:lnTo>
                  <a:lnTo>
                    <a:pt x="2403" y="1154"/>
                  </a:lnTo>
                  <a:cubicBezTo>
                    <a:pt x="2583" y="1164"/>
                    <a:pt x="3223" y="1171"/>
                    <a:pt x="3827" y="1169"/>
                  </a:cubicBezTo>
                  <a:lnTo>
                    <a:pt x="4923" y="1164"/>
                  </a:lnTo>
                  <a:lnTo>
                    <a:pt x="4936" y="1227"/>
                  </a:lnTo>
                  <a:cubicBezTo>
                    <a:pt x="4966" y="1366"/>
                    <a:pt x="5020" y="1944"/>
                    <a:pt x="5044" y="2376"/>
                  </a:cubicBezTo>
                  <a:cubicBezTo>
                    <a:pt x="5072" y="2890"/>
                    <a:pt x="5047" y="3421"/>
                    <a:pt x="4978" y="3763"/>
                  </a:cubicBezTo>
                  <a:lnTo>
                    <a:pt x="4938" y="3961"/>
                  </a:lnTo>
                  <a:lnTo>
                    <a:pt x="3507" y="3967"/>
                  </a:lnTo>
                  <a:lnTo>
                    <a:pt x="2076" y="3973"/>
                  </a:lnTo>
                  <a:lnTo>
                    <a:pt x="2037" y="3711"/>
                  </a:lnTo>
                  <a:close/>
                  <a:moveTo>
                    <a:pt x="5591" y="3958"/>
                  </a:moveTo>
                  <a:cubicBezTo>
                    <a:pt x="5553" y="3946"/>
                    <a:pt x="5550" y="3929"/>
                    <a:pt x="5562" y="3814"/>
                  </a:cubicBezTo>
                  <a:cubicBezTo>
                    <a:pt x="5652" y="2994"/>
                    <a:pt x="5652" y="1656"/>
                    <a:pt x="5562" y="1210"/>
                  </a:cubicBezTo>
                  <a:lnTo>
                    <a:pt x="5546" y="1130"/>
                  </a:lnTo>
                  <a:lnTo>
                    <a:pt x="5768" y="1146"/>
                  </a:lnTo>
                  <a:cubicBezTo>
                    <a:pt x="6122" y="1171"/>
                    <a:pt x="6454" y="1272"/>
                    <a:pt x="6557" y="1386"/>
                  </a:cubicBezTo>
                  <a:cubicBezTo>
                    <a:pt x="6624" y="1459"/>
                    <a:pt x="6824" y="1906"/>
                    <a:pt x="6868" y="2079"/>
                  </a:cubicBezTo>
                  <a:cubicBezTo>
                    <a:pt x="6946" y="2385"/>
                    <a:pt x="6907" y="3198"/>
                    <a:pt x="6796" y="3571"/>
                  </a:cubicBezTo>
                  <a:cubicBezTo>
                    <a:pt x="6749" y="3731"/>
                    <a:pt x="6672" y="3835"/>
                    <a:pt x="6555" y="3900"/>
                  </a:cubicBezTo>
                  <a:cubicBezTo>
                    <a:pt x="6462" y="3951"/>
                    <a:pt x="6426" y="3956"/>
                    <a:pt x="6045" y="3963"/>
                  </a:cubicBezTo>
                  <a:cubicBezTo>
                    <a:pt x="5819" y="3967"/>
                    <a:pt x="5615" y="3965"/>
                    <a:pt x="5591" y="3958"/>
                  </a:cubicBezTo>
                  <a:close/>
                  <a:moveTo>
                    <a:pt x="860" y="3911"/>
                  </a:moveTo>
                  <a:cubicBezTo>
                    <a:pt x="576" y="3870"/>
                    <a:pt x="370" y="3790"/>
                    <a:pt x="250" y="3676"/>
                  </a:cubicBezTo>
                  <a:cubicBezTo>
                    <a:pt x="59" y="3495"/>
                    <a:pt x="0" y="2890"/>
                    <a:pt x="106" y="2207"/>
                  </a:cubicBezTo>
                  <a:cubicBezTo>
                    <a:pt x="198" y="1617"/>
                    <a:pt x="316" y="1389"/>
                    <a:pt x="599" y="1260"/>
                  </a:cubicBezTo>
                  <a:cubicBezTo>
                    <a:pt x="819" y="1159"/>
                    <a:pt x="1418" y="1091"/>
                    <a:pt x="1417" y="1167"/>
                  </a:cubicBezTo>
                  <a:cubicBezTo>
                    <a:pt x="1417" y="1183"/>
                    <a:pt x="1401" y="1311"/>
                    <a:pt x="1381" y="1451"/>
                  </a:cubicBezTo>
                  <a:cubicBezTo>
                    <a:pt x="1323" y="1854"/>
                    <a:pt x="1311" y="2854"/>
                    <a:pt x="1357" y="3322"/>
                  </a:cubicBezTo>
                  <a:cubicBezTo>
                    <a:pt x="1378" y="3533"/>
                    <a:pt x="1401" y="3748"/>
                    <a:pt x="1409" y="3801"/>
                  </a:cubicBezTo>
                  <a:lnTo>
                    <a:pt x="1422" y="3896"/>
                  </a:lnTo>
                  <a:lnTo>
                    <a:pt x="1298" y="3911"/>
                  </a:lnTo>
                  <a:cubicBezTo>
                    <a:pt x="1170" y="3926"/>
                    <a:pt x="963" y="3926"/>
                    <a:pt x="860" y="391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233845"/>
                </a:solidFill>
              </a:endParaRPr>
            </a:p>
          </p:txBody>
        </p:sp>
        <p:sp>
          <p:nvSpPr>
            <p:cNvPr id="29" name="Rectangle 28"/>
            <p:cNvSpPr/>
            <p:nvPr/>
          </p:nvSpPr>
          <p:spPr>
            <a:xfrm>
              <a:off x="3388655" y="3078898"/>
              <a:ext cx="609462" cy="307777"/>
            </a:xfrm>
            <a:prstGeom prst="rect">
              <a:avLst/>
            </a:prstGeom>
          </p:spPr>
          <p:txBody>
            <a:bodyPr wrap="none">
              <a:spAutoFit/>
            </a:bodyPr>
            <a:lstStyle/>
            <a:p>
              <a:r>
                <a:rPr lang="en-GB" sz="1400" b="1" dirty="0">
                  <a:solidFill>
                    <a:schemeClr val="bg1"/>
                  </a:solidFill>
                </a:rPr>
                <a:t>HOLD</a:t>
              </a:r>
            </a:p>
          </p:txBody>
        </p:sp>
      </p:grpSp>
      <p:grpSp>
        <p:nvGrpSpPr>
          <p:cNvPr id="41" name="Group 40"/>
          <p:cNvGrpSpPr/>
          <p:nvPr/>
        </p:nvGrpSpPr>
        <p:grpSpPr>
          <a:xfrm>
            <a:off x="6169397" y="3898930"/>
            <a:ext cx="1074205" cy="1280995"/>
            <a:chOff x="4702547" y="3898930"/>
            <a:chExt cx="1074205" cy="1280995"/>
          </a:xfrm>
        </p:grpSpPr>
        <p:pic>
          <p:nvPicPr>
            <p:cNvPr id="17" name="Picture 2" descr="Related image"/>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l="29024" r="25591" b="28223"/>
            <a:stretch/>
          </p:blipFill>
          <p:spPr bwMode="auto">
            <a:xfrm>
              <a:off x="4981945" y="4200314"/>
              <a:ext cx="619411" cy="979611"/>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p:cNvSpPr/>
            <p:nvPr/>
          </p:nvSpPr>
          <p:spPr>
            <a:xfrm>
              <a:off x="4702547" y="3898930"/>
              <a:ext cx="1074205" cy="307777"/>
            </a:xfrm>
            <a:prstGeom prst="rect">
              <a:avLst/>
            </a:prstGeom>
          </p:spPr>
          <p:txBody>
            <a:bodyPr wrap="none">
              <a:spAutoFit/>
            </a:bodyPr>
            <a:lstStyle/>
            <a:p>
              <a:r>
                <a:rPr lang="en-GB" sz="1400" b="1" dirty="0"/>
                <a:t>ON PERSON</a:t>
              </a:r>
            </a:p>
          </p:txBody>
        </p:sp>
      </p:grpSp>
      <p:grpSp>
        <p:nvGrpSpPr>
          <p:cNvPr id="31" name="Group 30"/>
          <p:cNvGrpSpPr>
            <a:grpSpLocks noChangeAspect="1"/>
          </p:cNvGrpSpPr>
          <p:nvPr/>
        </p:nvGrpSpPr>
        <p:grpSpPr>
          <a:xfrm flipH="1">
            <a:off x="7745346" y="2154709"/>
            <a:ext cx="435254" cy="1073623"/>
            <a:chOff x="-890620" y="3723455"/>
            <a:chExt cx="390142" cy="962346"/>
          </a:xfrm>
        </p:grpSpPr>
        <p:sp>
          <p:nvSpPr>
            <p:cNvPr id="32" name="Freeform 1437">
              <a:extLst>
                <a:ext uri="{FF2B5EF4-FFF2-40B4-BE49-F238E27FC236}">
                  <a16:creationId xmlns:a16="http://schemas.microsoft.com/office/drawing/2014/main" xmlns="" id="{0E5D7B95-ADAB-4077-9D52-6A5C31964F45}"/>
                </a:ext>
              </a:extLst>
            </p:cNvPr>
            <p:cNvSpPr>
              <a:spLocks/>
            </p:cNvSpPr>
            <p:nvPr/>
          </p:nvSpPr>
          <p:spPr bwMode="auto">
            <a:xfrm>
              <a:off x="-890620" y="3723455"/>
              <a:ext cx="390142" cy="962346"/>
            </a:xfrm>
            <a:custGeom>
              <a:avLst/>
              <a:gdLst>
                <a:gd name="T0" fmla="*/ 228 w 249"/>
                <a:gd name="T1" fmla="*/ 137 h 616"/>
                <a:gd name="T2" fmla="*/ 184 w 249"/>
                <a:gd name="T3" fmla="*/ 117 h 616"/>
                <a:gd name="T4" fmla="*/ 184 w 249"/>
                <a:gd name="T5" fmla="*/ 73 h 616"/>
                <a:gd name="T6" fmla="*/ 202 w 249"/>
                <a:gd name="T7" fmla="*/ 72 h 616"/>
                <a:gd name="T8" fmla="*/ 230 w 249"/>
                <a:gd name="T9" fmla="*/ 65 h 616"/>
                <a:gd name="T10" fmla="*/ 230 w 249"/>
                <a:gd name="T11" fmla="*/ 33 h 616"/>
                <a:gd name="T12" fmla="*/ 205 w 249"/>
                <a:gd name="T13" fmla="*/ 26 h 616"/>
                <a:gd name="T14" fmla="*/ 177 w 249"/>
                <a:gd name="T15" fmla="*/ 25 h 616"/>
                <a:gd name="T16" fmla="*/ 177 w 249"/>
                <a:gd name="T17" fmla="*/ 0 h 616"/>
                <a:gd name="T18" fmla="*/ 117 w 249"/>
                <a:gd name="T19" fmla="*/ 0 h 616"/>
                <a:gd name="T20" fmla="*/ 117 w 249"/>
                <a:gd name="T21" fmla="*/ 21 h 616"/>
                <a:gd name="T22" fmla="*/ 85 w 249"/>
                <a:gd name="T23" fmla="*/ 21 h 616"/>
                <a:gd name="T24" fmla="*/ 51 w 249"/>
                <a:gd name="T25" fmla="*/ 49 h 616"/>
                <a:gd name="T26" fmla="*/ 11 w 249"/>
                <a:gd name="T27" fmla="*/ 87 h 616"/>
                <a:gd name="T28" fmla="*/ 2 w 249"/>
                <a:gd name="T29" fmla="*/ 122 h 616"/>
                <a:gd name="T30" fmla="*/ 1 w 249"/>
                <a:gd name="T31" fmla="*/ 169 h 616"/>
                <a:gd name="T32" fmla="*/ 24 w 249"/>
                <a:gd name="T33" fmla="*/ 168 h 616"/>
                <a:gd name="T34" fmla="*/ 28 w 249"/>
                <a:gd name="T35" fmla="*/ 127 h 616"/>
                <a:gd name="T36" fmla="*/ 60 w 249"/>
                <a:gd name="T37" fmla="*/ 97 h 616"/>
                <a:gd name="T38" fmla="*/ 85 w 249"/>
                <a:gd name="T39" fmla="*/ 72 h 616"/>
                <a:gd name="T40" fmla="*/ 107 w 249"/>
                <a:gd name="T41" fmla="*/ 72 h 616"/>
                <a:gd name="T42" fmla="*/ 107 w 249"/>
                <a:gd name="T43" fmla="*/ 121 h 616"/>
                <a:gd name="T44" fmla="*/ 61 w 249"/>
                <a:gd name="T45" fmla="*/ 137 h 616"/>
                <a:gd name="T46" fmla="*/ 42 w 249"/>
                <a:gd name="T47" fmla="*/ 193 h 616"/>
                <a:gd name="T48" fmla="*/ 41 w 249"/>
                <a:gd name="T49" fmla="*/ 603 h 616"/>
                <a:gd name="T50" fmla="*/ 43 w 249"/>
                <a:gd name="T51" fmla="*/ 614 h 616"/>
                <a:gd name="T52" fmla="*/ 58 w 249"/>
                <a:gd name="T53" fmla="*/ 616 h 616"/>
                <a:gd name="T54" fmla="*/ 239 w 249"/>
                <a:gd name="T55" fmla="*/ 616 h 616"/>
                <a:gd name="T56" fmla="*/ 246 w 249"/>
                <a:gd name="T57" fmla="*/ 613 h 616"/>
                <a:gd name="T58" fmla="*/ 248 w 249"/>
                <a:gd name="T59" fmla="*/ 597 h 616"/>
                <a:gd name="T60" fmla="*/ 249 w 249"/>
                <a:gd name="T61" fmla="*/ 186 h 616"/>
                <a:gd name="T62" fmla="*/ 228 w 249"/>
                <a:gd name="T63" fmla="*/ 13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9" h="616">
                  <a:moveTo>
                    <a:pt x="228" y="137"/>
                  </a:moveTo>
                  <a:cubicBezTo>
                    <a:pt x="214" y="123"/>
                    <a:pt x="184" y="117"/>
                    <a:pt x="184" y="117"/>
                  </a:cubicBezTo>
                  <a:lnTo>
                    <a:pt x="184" y="73"/>
                  </a:lnTo>
                  <a:lnTo>
                    <a:pt x="202" y="72"/>
                  </a:lnTo>
                  <a:lnTo>
                    <a:pt x="230" y="65"/>
                  </a:lnTo>
                  <a:lnTo>
                    <a:pt x="230" y="33"/>
                  </a:lnTo>
                  <a:lnTo>
                    <a:pt x="205" y="26"/>
                  </a:lnTo>
                  <a:lnTo>
                    <a:pt x="177" y="25"/>
                  </a:lnTo>
                  <a:lnTo>
                    <a:pt x="177" y="0"/>
                  </a:lnTo>
                  <a:lnTo>
                    <a:pt x="117" y="0"/>
                  </a:lnTo>
                  <a:lnTo>
                    <a:pt x="117" y="21"/>
                  </a:lnTo>
                  <a:lnTo>
                    <a:pt x="85" y="21"/>
                  </a:lnTo>
                  <a:cubicBezTo>
                    <a:pt x="85" y="21"/>
                    <a:pt x="67" y="34"/>
                    <a:pt x="51" y="49"/>
                  </a:cubicBezTo>
                  <a:cubicBezTo>
                    <a:pt x="31" y="67"/>
                    <a:pt x="11" y="87"/>
                    <a:pt x="11" y="87"/>
                  </a:cubicBezTo>
                  <a:cubicBezTo>
                    <a:pt x="11" y="87"/>
                    <a:pt x="5" y="103"/>
                    <a:pt x="2" y="122"/>
                  </a:cubicBezTo>
                  <a:cubicBezTo>
                    <a:pt x="0" y="143"/>
                    <a:pt x="1" y="169"/>
                    <a:pt x="1" y="169"/>
                  </a:cubicBezTo>
                  <a:lnTo>
                    <a:pt x="24" y="168"/>
                  </a:lnTo>
                  <a:lnTo>
                    <a:pt x="28" y="127"/>
                  </a:lnTo>
                  <a:cubicBezTo>
                    <a:pt x="28" y="127"/>
                    <a:pt x="45" y="111"/>
                    <a:pt x="60" y="97"/>
                  </a:cubicBezTo>
                  <a:cubicBezTo>
                    <a:pt x="74" y="83"/>
                    <a:pt x="85" y="72"/>
                    <a:pt x="85" y="72"/>
                  </a:cubicBezTo>
                  <a:lnTo>
                    <a:pt x="107" y="72"/>
                  </a:lnTo>
                  <a:lnTo>
                    <a:pt x="107" y="121"/>
                  </a:lnTo>
                  <a:cubicBezTo>
                    <a:pt x="107" y="121"/>
                    <a:pt x="77" y="120"/>
                    <a:pt x="61" y="137"/>
                  </a:cubicBezTo>
                  <a:cubicBezTo>
                    <a:pt x="45" y="156"/>
                    <a:pt x="42" y="193"/>
                    <a:pt x="42" y="193"/>
                  </a:cubicBezTo>
                  <a:lnTo>
                    <a:pt x="41" y="603"/>
                  </a:lnTo>
                  <a:lnTo>
                    <a:pt x="43" y="614"/>
                  </a:lnTo>
                  <a:cubicBezTo>
                    <a:pt x="43" y="614"/>
                    <a:pt x="53" y="616"/>
                    <a:pt x="58" y="616"/>
                  </a:cubicBezTo>
                  <a:lnTo>
                    <a:pt x="239" y="616"/>
                  </a:lnTo>
                  <a:lnTo>
                    <a:pt x="246" y="613"/>
                  </a:lnTo>
                  <a:lnTo>
                    <a:pt x="248" y="597"/>
                  </a:lnTo>
                  <a:lnTo>
                    <a:pt x="249" y="186"/>
                  </a:lnTo>
                  <a:cubicBezTo>
                    <a:pt x="249" y="186"/>
                    <a:pt x="246" y="157"/>
                    <a:pt x="228" y="137"/>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Rectangle 1438">
              <a:extLst>
                <a:ext uri="{FF2B5EF4-FFF2-40B4-BE49-F238E27FC236}">
                  <a16:creationId xmlns:a16="http://schemas.microsoft.com/office/drawing/2014/main" xmlns="" id="{6EB686A0-8DC3-4E2F-B181-CD2F51B9CFA9}"/>
                </a:ext>
              </a:extLst>
            </p:cNvPr>
            <p:cNvSpPr>
              <a:spLocks noChangeArrowheads="1"/>
            </p:cNvSpPr>
            <p:nvPr/>
          </p:nvSpPr>
          <p:spPr bwMode="auto">
            <a:xfrm>
              <a:off x="-784202" y="4087585"/>
              <a:ext cx="242753" cy="147389"/>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34" name="Group 33"/>
          <p:cNvGrpSpPr/>
          <p:nvPr/>
        </p:nvGrpSpPr>
        <p:grpSpPr>
          <a:xfrm>
            <a:off x="8563692" y="2193131"/>
            <a:ext cx="933772" cy="996778"/>
            <a:chOff x="-1350922" y="3214299"/>
            <a:chExt cx="933772" cy="996778"/>
          </a:xfrm>
        </p:grpSpPr>
        <p:sp>
          <p:nvSpPr>
            <p:cNvPr id="35" name="TextBox 34"/>
            <p:cNvSpPr txBox="1"/>
            <p:nvPr/>
          </p:nvSpPr>
          <p:spPr>
            <a:xfrm>
              <a:off x="-1252653" y="3287747"/>
              <a:ext cx="715260" cy="923330"/>
            </a:xfrm>
            <a:prstGeom prst="rect">
              <a:avLst/>
            </a:prstGeom>
            <a:noFill/>
          </p:spPr>
          <p:txBody>
            <a:bodyPr wrap="none" rtlCol="0">
              <a:spAutoFit/>
            </a:bodyPr>
            <a:lstStyle/>
            <a:p>
              <a:r>
                <a:rPr lang="en-GB" sz="5400" b="1" dirty="0">
                  <a:solidFill>
                    <a:schemeClr val="accent6"/>
                  </a:solidFill>
                  <a:latin typeface="Wingdings 2" panose="05020102010507070707" pitchFamily="18" charset="2"/>
                </a:rPr>
                <a:t>P</a:t>
              </a:r>
            </a:p>
          </p:txBody>
        </p:sp>
        <p:sp>
          <p:nvSpPr>
            <p:cNvPr id="36" name="Freeform 8"/>
            <p:cNvSpPr>
              <a:spLocks noEditPoints="1"/>
            </p:cNvSpPr>
            <p:nvPr/>
          </p:nvSpPr>
          <p:spPr bwMode="auto">
            <a:xfrm>
              <a:off x="-1350922" y="3214299"/>
              <a:ext cx="933772" cy="933773"/>
            </a:xfrm>
            <a:custGeom>
              <a:avLst/>
              <a:gdLst>
                <a:gd name="T0" fmla="*/ 1333 w 2666"/>
                <a:gd name="T1" fmla="*/ 0 h 2666"/>
                <a:gd name="T2" fmla="*/ 0 w 2666"/>
                <a:gd name="T3" fmla="*/ 1333 h 2666"/>
                <a:gd name="T4" fmla="*/ 1333 w 2666"/>
                <a:gd name="T5" fmla="*/ 2666 h 2666"/>
                <a:gd name="T6" fmla="*/ 2666 w 2666"/>
                <a:gd name="T7" fmla="*/ 1333 h 2666"/>
                <a:gd name="T8" fmla="*/ 1333 w 2666"/>
                <a:gd name="T9" fmla="*/ 0 h 2666"/>
                <a:gd name="T10" fmla="*/ 1333 w 2666"/>
                <a:gd name="T11" fmla="*/ 218 h 2666"/>
                <a:gd name="T12" fmla="*/ 2448 w 2666"/>
                <a:gd name="T13" fmla="*/ 1333 h 2666"/>
                <a:gd name="T14" fmla="*/ 1333 w 2666"/>
                <a:gd name="T15" fmla="*/ 2448 h 2666"/>
                <a:gd name="T16" fmla="*/ 218 w 2666"/>
                <a:gd name="T17" fmla="*/ 1333 h 2666"/>
                <a:gd name="T18" fmla="*/ 1333 w 2666"/>
                <a:gd name="T19" fmla="*/ 218 h 2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6" h="2666">
                  <a:moveTo>
                    <a:pt x="1333" y="0"/>
                  </a:moveTo>
                  <a:cubicBezTo>
                    <a:pt x="597" y="0"/>
                    <a:pt x="0" y="597"/>
                    <a:pt x="0" y="1333"/>
                  </a:cubicBezTo>
                  <a:cubicBezTo>
                    <a:pt x="0" y="2069"/>
                    <a:pt x="597" y="2666"/>
                    <a:pt x="1333" y="2666"/>
                  </a:cubicBezTo>
                  <a:cubicBezTo>
                    <a:pt x="2069" y="2666"/>
                    <a:pt x="2666" y="2069"/>
                    <a:pt x="2666" y="1333"/>
                  </a:cubicBezTo>
                  <a:cubicBezTo>
                    <a:pt x="2666" y="597"/>
                    <a:pt x="2069" y="0"/>
                    <a:pt x="1333" y="0"/>
                  </a:cubicBezTo>
                  <a:close/>
                  <a:moveTo>
                    <a:pt x="1333" y="218"/>
                  </a:moveTo>
                  <a:cubicBezTo>
                    <a:pt x="1949" y="218"/>
                    <a:pt x="2448" y="717"/>
                    <a:pt x="2448" y="1333"/>
                  </a:cubicBezTo>
                  <a:cubicBezTo>
                    <a:pt x="2448" y="1949"/>
                    <a:pt x="1949" y="2448"/>
                    <a:pt x="1333" y="2448"/>
                  </a:cubicBezTo>
                  <a:cubicBezTo>
                    <a:pt x="717" y="2448"/>
                    <a:pt x="218" y="1949"/>
                    <a:pt x="218" y="1333"/>
                  </a:cubicBezTo>
                  <a:cubicBezTo>
                    <a:pt x="218" y="717"/>
                    <a:pt x="717" y="218"/>
                    <a:pt x="1333" y="218"/>
                  </a:cubicBezTo>
                  <a:close/>
                </a:path>
              </a:pathLst>
            </a:custGeom>
            <a:solidFill>
              <a:schemeClr val="accent6"/>
            </a:solidFill>
            <a:ln w="9525">
              <a:noFill/>
              <a:round/>
              <a:headEnd/>
              <a:tailEnd/>
            </a:ln>
          </p:spPr>
          <p:txBody>
            <a:bodyPr vert="horz" wrap="square" lIns="72000" tIns="45720" rIns="91440" bIns="45720" numCol="1"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3600" b="1" i="0" u="none" strike="noStrike" kern="0" cap="none" spc="0" normalizeH="0" baseline="0" noProof="0" dirty="0">
                <a:ln>
                  <a:noFill/>
                </a:ln>
                <a:solidFill>
                  <a:srgbClr val="0D204A"/>
                </a:solidFill>
                <a:effectLst/>
                <a:uLnTx/>
                <a:uFillTx/>
                <a:latin typeface="Arial"/>
              </a:endParaRPr>
            </a:p>
          </p:txBody>
        </p:sp>
      </p:grpSp>
      <p:grpSp>
        <p:nvGrpSpPr>
          <p:cNvPr id="37" name="Group 36"/>
          <p:cNvGrpSpPr/>
          <p:nvPr/>
        </p:nvGrpSpPr>
        <p:grpSpPr>
          <a:xfrm>
            <a:off x="8557342" y="4066438"/>
            <a:ext cx="933772" cy="945978"/>
            <a:chOff x="-1357272" y="3220649"/>
            <a:chExt cx="933772" cy="945978"/>
          </a:xfrm>
        </p:grpSpPr>
        <p:sp>
          <p:nvSpPr>
            <p:cNvPr id="38" name="TextBox 37"/>
            <p:cNvSpPr txBox="1"/>
            <p:nvPr/>
          </p:nvSpPr>
          <p:spPr>
            <a:xfrm>
              <a:off x="-1214553" y="3243297"/>
              <a:ext cx="631904" cy="923330"/>
            </a:xfrm>
            <a:prstGeom prst="rect">
              <a:avLst/>
            </a:prstGeom>
            <a:noFill/>
          </p:spPr>
          <p:txBody>
            <a:bodyPr wrap="none" rtlCol="0">
              <a:spAutoFit/>
            </a:bodyPr>
            <a:lstStyle/>
            <a:p>
              <a:r>
                <a:rPr lang="en-GB" sz="5400" b="1" dirty="0">
                  <a:solidFill>
                    <a:srgbClr val="EB1C23"/>
                  </a:solidFill>
                  <a:latin typeface="Wingdings 2" panose="05020102010507070707" pitchFamily="18" charset="2"/>
                </a:rPr>
                <a:t>O</a:t>
              </a:r>
            </a:p>
          </p:txBody>
        </p:sp>
        <p:sp>
          <p:nvSpPr>
            <p:cNvPr id="39" name="Freeform 8"/>
            <p:cNvSpPr>
              <a:spLocks noEditPoints="1"/>
            </p:cNvSpPr>
            <p:nvPr/>
          </p:nvSpPr>
          <p:spPr bwMode="auto">
            <a:xfrm>
              <a:off x="-1357272" y="3220649"/>
              <a:ext cx="933772" cy="933773"/>
            </a:xfrm>
            <a:custGeom>
              <a:avLst/>
              <a:gdLst>
                <a:gd name="T0" fmla="*/ 1333 w 2666"/>
                <a:gd name="T1" fmla="*/ 0 h 2666"/>
                <a:gd name="T2" fmla="*/ 0 w 2666"/>
                <a:gd name="T3" fmla="*/ 1333 h 2666"/>
                <a:gd name="T4" fmla="*/ 1333 w 2666"/>
                <a:gd name="T5" fmla="*/ 2666 h 2666"/>
                <a:gd name="T6" fmla="*/ 2666 w 2666"/>
                <a:gd name="T7" fmla="*/ 1333 h 2666"/>
                <a:gd name="T8" fmla="*/ 1333 w 2666"/>
                <a:gd name="T9" fmla="*/ 0 h 2666"/>
                <a:gd name="T10" fmla="*/ 1333 w 2666"/>
                <a:gd name="T11" fmla="*/ 218 h 2666"/>
                <a:gd name="T12" fmla="*/ 2448 w 2666"/>
                <a:gd name="T13" fmla="*/ 1333 h 2666"/>
                <a:gd name="T14" fmla="*/ 1333 w 2666"/>
                <a:gd name="T15" fmla="*/ 2448 h 2666"/>
                <a:gd name="T16" fmla="*/ 218 w 2666"/>
                <a:gd name="T17" fmla="*/ 1333 h 2666"/>
                <a:gd name="T18" fmla="*/ 1333 w 2666"/>
                <a:gd name="T19" fmla="*/ 218 h 2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6" h="2666">
                  <a:moveTo>
                    <a:pt x="1333" y="0"/>
                  </a:moveTo>
                  <a:cubicBezTo>
                    <a:pt x="597" y="0"/>
                    <a:pt x="0" y="597"/>
                    <a:pt x="0" y="1333"/>
                  </a:cubicBezTo>
                  <a:cubicBezTo>
                    <a:pt x="0" y="2069"/>
                    <a:pt x="597" y="2666"/>
                    <a:pt x="1333" y="2666"/>
                  </a:cubicBezTo>
                  <a:cubicBezTo>
                    <a:pt x="2069" y="2666"/>
                    <a:pt x="2666" y="2069"/>
                    <a:pt x="2666" y="1333"/>
                  </a:cubicBezTo>
                  <a:cubicBezTo>
                    <a:pt x="2666" y="597"/>
                    <a:pt x="2069" y="0"/>
                    <a:pt x="1333" y="0"/>
                  </a:cubicBezTo>
                  <a:close/>
                  <a:moveTo>
                    <a:pt x="1333" y="218"/>
                  </a:moveTo>
                  <a:cubicBezTo>
                    <a:pt x="1949" y="218"/>
                    <a:pt x="2448" y="717"/>
                    <a:pt x="2448" y="1333"/>
                  </a:cubicBezTo>
                  <a:cubicBezTo>
                    <a:pt x="2448" y="1949"/>
                    <a:pt x="1949" y="2448"/>
                    <a:pt x="1333" y="2448"/>
                  </a:cubicBezTo>
                  <a:cubicBezTo>
                    <a:pt x="717" y="2448"/>
                    <a:pt x="218" y="1949"/>
                    <a:pt x="218" y="1333"/>
                  </a:cubicBezTo>
                  <a:cubicBezTo>
                    <a:pt x="218" y="717"/>
                    <a:pt x="717" y="218"/>
                    <a:pt x="1333" y="218"/>
                  </a:cubicBezTo>
                  <a:close/>
                </a:path>
              </a:pathLst>
            </a:custGeom>
            <a:solidFill>
              <a:srgbClr val="EB1C23"/>
            </a:solidFill>
            <a:ln w="9525">
              <a:noFill/>
              <a:round/>
              <a:headEnd/>
              <a:tailEnd/>
            </a:ln>
          </p:spPr>
          <p:txBody>
            <a:bodyPr vert="horz" wrap="square" lIns="72000" tIns="45720" rIns="91440" bIns="45720" numCol="1"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3600" b="1" i="0" u="none" strike="noStrike" kern="0" cap="none" spc="0" normalizeH="0" baseline="0" noProof="0" dirty="0">
                <a:ln>
                  <a:noFill/>
                </a:ln>
                <a:solidFill>
                  <a:srgbClr val="0D204A"/>
                </a:solidFill>
                <a:effectLst/>
                <a:uLnTx/>
                <a:uFillTx/>
                <a:latin typeface="Arial"/>
              </a:endParaRPr>
            </a:p>
          </p:txBody>
        </p:sp>
      </p:grpSp>
      <p:grpSp>
        <p:nvGrpSpPr>
          <p:cNvPr id="42" name="Group 41"/>
          <p:cNvGrpSpPr>
            <a:grpSpLocks noChangeAspect="1"/>
          </p:cNvGrpSpPr>
          <p:nvPr/>
        </p:nvGrpSpPr>
        <p:grpSpPr>
          <a:xfrm flipH="1">
            <a:off x="7745346" y="3971548"/>
            <a:ext cx="435254" cy="1073623"/>
            <a:chOff x="-890620" y="3723455"/>
            <a:chExt cx="390142" cy="962346"/>
          </a:xfrm>
        </p:grpSpPr>
        <p:sp>
          <p:nvSpPr>
            <p:cNvPr id="43" name="Freeform 1437">
              <a:extLst>
                <a:ext uri="{FF2B5EF4-FFF2-40B4-BE49-F238E27FC236}">
                  <a16:creationId xmlns:a16="http://schemas.microsoft.com/office/drawing/2014/main" xmlns="" id="{0E5D7B95-ADAB-4077-9D52-6A5C31964F45}"/>
                </a:ext>
              </a:extLst>
            </p:cNvPr>
            <p:cNvSpPr>
              <a:spLocks/>
            </p:cNvSpPr>
            <p:nvPr/>
          </p:nvSpPr>
          <p:spPr bwMode="auto">
            <a:xfrm>
              <a:off x="-890620" y="3723455"/>
              <a:ext cx="390142" cy="962346"/>
            </a:xfrm>
            <a:custGeom>
              <a:avLst/>
              <a:gdLst>
                <a:gd name="T0" fmla="*/ 228 w 249"/>
                <a:gd name="T1" fmla="*/ 137 h 616"/>
                <a:gd name="T2" fmla="*/ 184 w 249"/>
                <a:gd name="T3" fmla="*/ 117 h 616"/>
                <a:gd name="T4" fmla="*/ 184 w 249"/>
                <a:gd name="T5" fmla="*/ 73 h 616"/>
                <a:gd name="T6" fmla="*/ 202 w 249"/>
                <a:gd name="T7" fmla="*/ 72 h 616"/>
                <a:gd name="T8" fmla="*/ 230 w 249"/>
                <a:gd name="T9" fmla="*/ 65 h 616"/>
                <a:gd name="T10" fmla="*/ 230 w 249"/>
                <a:gd name="T11" fmla="*/ 33 h 616"/>
                <a:gd name="T12" fmla="*/ 205 w 249"/>
                <a:gd name="T13" fmla="*/ 26 h 616"/>
                <a:gd name="T14" fmla="*/ 177 w 249"/>
                <a:gd name="T15" fmla="*/ 25 h 616"/>
                <a:gd name="T16" fmla="*/ 177 w 249"/>
                <a:gd name="T17" fmla="*/ 0 h 616"/>
                <a:gd name="T18" fmla="*/ 117 w 249"/>
                <a:gd name="T19" fmla="*/ 0 h 616"/>
                <a:gd name="T20" fmla="*/ 117 w 249"/>
                <a:gd name="T21" fmla="*/ 21 h 616"/>
                <a:gd name="T22" fmla="*/ 85 w 249"/>
                <a:gd name="T23" fmla="*/ 21 h 616"/>
                <a:gd name="T24" fmla="*/ 51 w 249"/>
                <a:gd name="T25" fmla="*/ 49 h 616"/>
                <a:gd name="T26" fmla="*/ 11 w 249"/>
                <a:gd name="T27" fmla="*/ 87 h 616"/>
                <a:gd name="T28" fmla="*/ 2 w 249"/>
                <a:gd name="T29" fmla="*/ 122 h 616"/>
                <a:gd name="T30" fmla="*/ 1 w 249"/>
                <a:gd name="T31" fmla="*/ 169 h 616"/>
                <a:gd name="T32" fmla="*/ 24 w 249"/>
                <a:gd name="T33" fmla="*/ 168 h 616"/>
                <a:gd name="T34" fmla="*/ 28 w 249"/>
                <a:gd name="T35" fmla="*/ 127 h 616"/>
                <a:gd name="T36" fmla="*/ 60 w 249"/>
                <a:gd name="T37" fmla="*/ 97 h 616"/>
                <a:gd name="T38" fmla="*/ 85 w 249"/>
                <a:gd name="T39" fmla="*/ 72 h 616"/>
                <a:gd name="T40" fmla="*/ 107 w 249"/>
                <a:gd name="T41" fmla="*/ 72 h 616"/>
                <a:gd name="T42" fmla="*/ 107 w 249"/>
                <a:gd name="T43" fmla="*/ 121 h 616"/>
                <a:gd name="T44" fmla="*/ 61 w 249"/>
                <a:gd name="T45" fmla="*/ 137 h 616"/>
                <a:gd name="T46" fmla="*/ 42 w 249"/>
                <a:gd name="T47" fmla="*/ 193 h 616"/>
                <a:gd name="T48" fmla="*/ 41 w 249"/>
                <a:gd name="T49" fmla="*/ 603 h 616"/>
                <a:gd name="T50" fmla="*/ 43 w 249"/>
                <a:gd name="T51" fmla="*/ 614 h 616"/>
                <a:gd name="T52" fmla="*/ 58 w 249"/>
                <a:gd name="T53" fmla="*/ 616 h 616"/>
                <a:gd name="T54" fmla="*/ 239 w 249"/>
                <a:gd name="T55" fmla="*/ 616 h 616"/>
                <a:gd name="T56" fmla="*/ 246 w 249"/>
                <a:gd name="T57" fmla="*/ 613 h 616"/>
                <a:gd name="T58" fmla="*/ 248 w 249"/>
                <a:gd name="T59" fmla="*/ 597 h 616"/>
                <a:gd name="T60" fmla="*/ 249 w 249"/>
                <a:gd name="T61" fmla="*/ 186 h 616"/>
                <a:gd name="T62" fmla="*/ 228 w 249"/>
                <a:gd name="T63" fmla="*/ 137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9" h="616">
                  <a:moveTo>
                    <a:pt x="228" y="137"/>
                  </a:moveTo>
                  <a:cubicBezTo>
                    <a:pt x="214" y="123"/>
                    <a:pt x="184" y="117"/>
                    <a:pt x="184" y="117"/>
                  </a:cubicBezTo>
                  <a:lnTo>
                    <a:pt x="184" y="73"/>
                  </a:lnTo>
                  <a:lnTo>
                    <a:pt x="202" y="72"/>
                  </a:lnTo>
                  <a:lnTo>
                    <a:pt x="230" y="65"/>
                  </a:lnTo>
                  <a:lnTo>
                    <a:pt x="230" y="33"/>
                  </a:lnTo>
                  <a:lnTo>
                    <a:pt x="205" y="26"/>
                  </a:lnTo>
                  <a:lnTo>
                    <a:pt x="177" y="25"/>
                  </a:lnTo>
                  <a:lnTo>
                    <a:pt x="177" y="0"/>
                  </a:lnTo>
                  <a:lnTo>
                    <a:pt x="117" y="0"/>
                  </a:lnTo>
                  <a:lnTo>
                    <a:pt x="117" y="21"/>
                  </a:lnTo>
                  <a:lnTo>
                    <a:pt x="85" y="21"/>
                  </a:lnTo>
                  <a:cubicBezTo>
                    <a:pt x="85" y="21"/>
                    <a:pt x="67" y="34"/>
                    <a:pt x="51" y="49"/>
                  </a:cubicBezTo>
                  <a:cubicBezTo>
                    <a:pt x="31" y="67"/>
                    <a:pt x="11" y="87"/>
                    <a:pt x="11" y="87"/>
                  </a:cubicBezTo>
                  <a:cubicBezTo>
                    <a:pt x="11" y="87"/>
                    <a:pt x="5" y="103"/>
                    <a:pt x="2" y="122"/>
                  </a:cubicBezTo>
                  <a:cubicBezTo>
                    <a:pt x="0" y="143"/>
                    <a:pt x="1" y="169"/>
                    <a:pt x="1" y="169"/>
                  </a:cubicBezTo>
                  <a:lnTo>
                    <a:pt x="24" y="168"/>
                  </a:lnTo>
                  <a:lnTo>
                    <a:pt x="28" y="127"/>
                  </a:lnTo>
                  <a:cubicBezTo>
                    <a:pt x="28" y="127"/>
                    <a:pt x="45" y="111"/>
                    <a:pt x="60" y="97"/>
                  </a:cubicBezTo>
                  <a:cubicBezTo>
                    <a:pt x="74" y="83"/>
                    <a:pt x="85" y="72"/>
                    <a:pt x="85" y="72"/>
                  </a:cubicBezTo>
                  <a:lnTo>
                    <a:pt x="107" y="72"/>
                  </a:lnTo>
                  <a:lnTo>
                    <a:pt x="107" y="121"/>
                  </a:lnTo>
                  <a:cubicBezTo>
                    <a:pt x="107" y="121"/>
                    <a:pt x="77" y="120"/>
                    <a:pt x="61" y="137"/>
                  </a:cubicBezTo>
                  <a:cubicBezTo>
                    <a:pt x="45" y="156"/>
                    <a:pt x="42" y="193"/>
                    <a:pt x="42" y="193"/>
                  </a:cubicBezTo>
                  <a:lnTo>
                    <a:pt x="41" y="603"/>
                  </a:lnTo>
                  <a:lnTo>
                    <a:pt x="43" y="614"/>
                  </a:lnTo>
                  <a:cubicBezTo>
                    <a:pt x="43" y="614"/>
                    <a:pt x="53" y="616"/>
                    <a:pt x="58" y="616"/>
                  </a:cubicBezTo>
                  <a:lnTo>
                    <a:pt x="239" y="616"/>
                  </a:lnTo>
                  <a:lnTo>
                    <a:pt x="246" y="613"/>
                  </a:lnTo>
                  <a:lnTo>
                    <a:pt x="248" y="597"/>
                  </a:lnTo>
                  <a:lnTo>
                    <a:pt x="249" y="186"/>
                  </a:lnTo>
                  <a:cubicBezTo>
                    <a:pt x="249" y="186"/>
                    <a:pt x="246" y="157"/>
                    <a:pt x="228" y="137"/>
                  </a:cubicBezTo>
                  <a:close/>
                </a:path>
              </a:pathLst>
            </a:custGeom>
            <a:no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Rectangle 1438">
              <a:extLst>
                <a:ext uri="{FF2B5EF4-FFF2-40B4-BE49-F238E27FC236}">
                  <a16:creationId xmlns:a16="http://schemas.microsoft.com/office/drawing/2014/main" xmlns="" id="{6EB686A0-8DC3-4E2F-B181-CD2F51B9CFA9}"/>
                </a:ext>
              </a:extLst>
            </p:cNvPr>
            <p:cNvSpPr>
              <a:spLocks noChangeArrowheads="1"/>
            </p:cNvSpPr>
            <p:nvPr/>
          </p:nvSpPr>
          <p:spPr bwMode="auto">
            <a:xfrm>
              <a:off x="-784202" y="4087585"/>
              <a:ext cx="242753" cy="147389"/>
            </a:xfrm>
            <a:prstGeom prst="rect">
              <a:avLst/>
            </a:prstGeom>
            <a:solidFill>
              <a:schemeClr val="bg1"/>
            </a:solid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45" name="Group 44"/>
          <p:cNvGrpSpPr>
            <a:grpSpLocks noChangeAspect="1"/>
          </p:cNvGrpSpPr>
          <p:nvPr/>
        </p:nvGrpSpPr>
        <p:grpSpPr>
          <a:xfrm>
            <a:off x="287547" y="6166365"/>
            <a:ext cx="1943100" cy="473075"/>
            <a:chOff x="5113338" y="3181350"/>
            <a:chExt cx="1943100" cy="473075"/>
          </a:xfrm>
        </p:grpSpPr>
        <p:sp>
          <p:nvSpPr>
            <p:cNvPr id="46"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8" name="Rectangle 47"/>
          <p:cNvSpPr/>
          <p:nvPr/>
        </p:nvSpPr>
        <p:spPr>
          <a:xfrm>
            <a:off x="2737309" y="6172069"/>
            <a:ext cx="2042867" cy="461665"/>
          </a:xfrm>
          <a:prstGeom prst="rect">
            <a:avLst/>
          </a:prstGeom>
        </p:spPr>
        <p:txBody>
          <a:bodyPr wrap="none">
            <a:spAutoFit/>
          </a:bodyPr>
          <a:lstStyle/>
          <a:p>
            <a:r>
              <a:rPr lang="en-GB" sz="2400" dirty="0">
                <a:solidFill>
                  <a:schemeClr val="bg1"/>
                </a:solidFill>
                <a:latin typeface="+mj-lt"/>
              </a:rPr>
              <a:t>Fire in the hold</a:t>
            </a:r>
          </a:p>
        </p:txBody>
      </p:sp>
    </p:spTree>
    <p:extLst>
      <p:ext uri="{BB962C8B-B14F-4D97-AF65-F5344CB8AC3E}">
        <p14:creationId xmlns:p14="http://schemas.microsoft.com/office/powerpoint/2010/main" val="5164899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par>
                                <p:cTn id="18" presetID="10" presetClass="entr" presetSubtype="0" fill="hold" nodeType="with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fade">
                                      <p:cBhvr>
                                        <p:cTn id="20" dur="500"/>
                                        <p:tgtEl>
                                          <p:spTgt spid="34"/>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nodeType="with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b="1" dirty="0"/>
              <a:t>Which of these items can be transported on a helicopter?</a:t>
            </a:r>
          </a:p>
        </p:txBody>
      </p:sp>
      <p:graphicFrame>
        <p:nvGraphicFramePr>
          <p:cNvPr id="13" name="Table 12">
            <a:extLst>
              <a:ext uri="{FF2B5EF4-FFF2-40B4-BE49-F238E27FC236}">
                <a16:creationId xmlns:a16="http://schemas.microsoft.com/office/drawing/2014/main" xmlns="" id="{E018820F-40D2-4293-BE28-1E8773531FBD}"/>
              </a:ext>
            </a:extLst>
          </p:cNvPr>
          <p:cNvGraphicFramePr>
            <a:graphicFrameLocks noGrp="1"/>
          </p:cNvGraphicFramePr>
          <p:nvPr>
            <p:extLst>
              <p:ext uri="{D42A27DB-BD31-4B8C-83A1-F6EECF244321}">
                <p14:modId xmlns:p14="http://schemas.microsoft.com/office/powerpoint/2010/main" val="1125382761"/>
              </p:ext>
            </p:extLst>
          </p:nvPr>
        </p:nvGraphicFramePr>
        <p:xfrm>
          <a:off x="1546134" y="1549397"/>
          <a:ext cx="8188757" cy="3987802"/>
        </p:xfrm>
        <a:graphic>
          <a:graphicData uri="http://schemas.openxmlformats.org/drawingml/2006/table">
            <a:tbl>
              <a:tblPr>
                <a:tableStyleId>{073A0DAA-6AF3-43AB-8588-CEC1D06C72B9}</a:tableStyleId>
              </a:tblPr>
              <a:tblGrid>
                <a:gridCol w="8188757">
                  <a:extLst>
                    <a:ext uri="{9D8B030D-6E8A-4147-A177-3AD203B41FA5}">
                      <a16:colId xmlns:a16="http://schemas.microsoft.com/office/drawing/2014/main" xmlns="" val="848719342"/>
                    </a:ext>
                  </a:extLst>
                </a:gridCol>
              </a:tblGrid>
              <a:tr h="569686">
                <a:tc>
                  <a:txBody>
                    <a:bodyPr/>
                    <a:lstStyle/>
                    <a:p>
                      <a:r>
                        <a:rPr lang="en-GB" sz="2400" dirty="0">
                          <a:latin typeface="+mj-lt"/>
                        </a:rPr>
                        <a:t>Battery operated e-cigarettes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729709220"/>
                  </a:ext>
                </a:extLst>
              </a:tr>
              <a:tr h="569686">
                <a:tc>
                  <a:txBody>
                    <a:bodyPr/>
                    <a:lstStyle/>
                    <a:p>
                      <a:r>
                        <a:rPr lang="en-GB" sz="2400" dirty="0">
                          <a:latin typeface="+mj-lt"/>
                        </a:rPr>
                        <a:t>Spare batteries (Lithium or Ni-Cad) not inside equipment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160719963"/>
                  </a:ext>
                </a:extLst>
              </a:tr>
              <a:tr h="569686">
                <a:tc>
                  <a:txBody>
                    <a:bodyPr/>
                    <a:lstStyle/>
                    <a:p>
                      <a:r>
                        <a:rPr lang="en-GB" sz="2400" dirty="0">
                          <a:latin typeface="+mj-lt"/>
                        </a:rPr>
                        <a:t>Tablet (e.g. iPad)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652936026"/>
                  </a:ext>
                </a:extLst>
              </a:tr>
              <a:tr h="569686">
                <a:tc>
                  <a:txBody>
                    <a:bodyPr/>
                    <a:lstStyle/>
                    <a:p>
                      <a:r>
                        <a:rPr lang="en-GB" sz="2400" dirty="0">
                          <a:latin typeface="+mj-lt"/>
                        </a:rPr>
                        <a:t>Electric shaver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696006023"/>
                  </a:ext>
                </a:extLst>
              </a:tr>
              <a:tr h="569686">
                <a:tc>
                  <a:txBody>
                    <a:bodyPr/>
                    <a:lstStyle/>
                    <a:p>
                      <a:r>
                        <a:rPr lang="en-GB" sz="2400" dirty="0">
                          <a:latin typeface="+mj-lt"/>
                        </a:rPr>
                        <a:t>Mobile phone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08276821"/>
                  </a:ext>
                </a:extLst>
              </a:tr>
              <a:tr h="569686">
                <a:tc>
                  <a:txBody>
                    <a:bodyPr/>
                    <a:lstStyle/>
                    <a:p>
                      <a:r>
                        <a:rPr lang="en-GB" sz="2400" dirty="0">
                          <a:latin typeface="+mj-lt"/>
                        </a:rPr>
                        <a:t>Laptop</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521891210"/>
                  </a:ext>
                </a:extLst>
              </a:tr>
              <a:tr h="569686">
                <a:tc>
                  <a:txBody>
                    <a:bodyPr/>
                    <a:lstStyle/>
                    <a:p>
                      <a:r>
                        <a:rPr lang="en-GB" sz="2400" dirty="0">
                          <a:latin typeface="+mj-lt"/>
                        </a:rPr>
                        <a:t>Power pack / portable charger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500356835"/>
                  </a:ext>
                </a:extLst>
              </a:tr>
            </a:tbl>
          </a:graphicData>
        </a:graphic>
      </p:graphicFrame>
      <p:grpSp>
        <p:nvGrpSpPr>
          <p:cNvPr id="21" name="Group 20"/>
          <p:cNvGrpSpPr>
            <a:grpSpLocks noChangeAspect="1"/>
          </p:cNvGrpSpPr>
          <p:nvPr/>
        </p:nvGrpSpPr>
        <p:grpSpPr>
          <a:xfrm>
            <a:off x="287547" y="6166365"/>
            <a:ext cx="1943100" cy="473075"/>
            <a:chOff x="5113338" y="3181350"/>
            <a:chExt cx="1943100" cy="473075"/>
          </a:xfrm>
        </p:grpSpPr>
        <p:sp>
          <p:nvSpPr>
            <p:cNvPr id="22"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4" name="Rectangle 23"/>
          <p:cNvSpPr/>
          <p:nvPr/>
        </p:nvSpPr>
        <p:spPr>
          <a:xfrm>
            <a:off x="2737309" y="6172069"/>
            <a:ext cx="2042867" cy="461665"/>
          </a:xfrm>
          <a:prstGeom prst="rect">
            <a:avLst/>
          </a:prstGeom>
        </p:spPr>
        <p:txBody>
          <a:bodyPr wrap="none">
            <a:spAutoFit/>
          </a:bodyPr>
          <a:lstStyle/>
          <a:p>
            <a:r>
              <a:rPr lang="en-GB" sz="2400" dirty="0">
                <a:solidFill>
                  <a:schemeClr val="bg1"/>
                </a:solidFill>
                <a:latin typeface="+mj-lt"/>
              </a:rPr>
              <a:t>Fire in the hold</a:t>
            </a:r>
          </a:p>
        </p:txBody>
      </p:sp>
      <p:graphicFrame>
        <p:nvGraphicFramePr>
          <p:cNvPr id="25" name="Table 24">
            <a:extLst>
              <a:ext uri="{FF2B5EF4-FFF2-40B4-BE49-F238E27FC236}">
                <a16:creationId xmlns:a16="http://schemas.microsoft.com/office/drawing/2014/main" xmlns="" id="{E018820F-40D2-4293-BE28-1E8773531FBD}"/>
              </a:ext>
            </a:extLst>
          </p:cNvPr>
          <p:cNvGraphicFramePr>
            <a:graphicFrameLocks noGrp="1"/>
          </p:cNvGraphicFramePr>
          <p:nvPr>
            <p:extLst>
              <p:ext uri="{D42A27DB-BD31-4B8C-83A1-F6EECF244321}">
                <p14:modId xmlns:p14="http://schemas.microsoft.com/office/powerpoint/2010/main" val="1139248881"/>
              </p:ext>
            </p:extLst>
          </p:nvPr>
        </p:nvGraphicFramePr>
        <p:xfrm>
          <a:off x="9734891" y="1549397"/>
          <a:ext cx="1209723" cy="3987802"/>
        </p:xfrm>
        <a:graphic>
          <a:graphicData uri="http://schemas.openxmlformats.org/drawingml/2006/table">
            <a:tbl>
              <a:tblPr>
                <a:tableStyleId>{073A0DAA-6AF3-43AB-8588-CEC1D06C72B9}</a:tableStyleId>
              </a:tblPr>
              <a:tblGrid>
                <a:gridCol w="1209723">
                  <a:extLst>
                    <a:ext uri="{9D8B030D-6E8A-4147-A177-3AD203B41FA5}">
                      <a16:colId xmlns:a16="http://schemas.microsoft.com/office/drawing/2014/main" xmlns="" val="2092857960"/>
                    </a:ext>
                  </a:extLst>
                </a:gridCol>
              </a:tblGrid>
              <a:tr h="569686">
                <a:tc>
                  <a:txBody>
                    <a:bodyPr/>
                    <a:lstStyle/>
                    <a:p>
                      <a:pPr algn="ctr"/>
                      <a:r>
                        <a:rPr lang="en-GB" sz="3600" dirty="0">
                          <a:solidFill>
                            <a:srgbClr val="EB1C23"/>
                          </a:solidFill>
                          <a:latin typeface="Wingdings 2" panose="05020102010507070707" pitchFamily="18" charset="2"/>
                        </a:rPr>
                        <a:t>O</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729709220"/>
                  </a:ext>
                </a:extLst>
              </a:tr>
              <a:tr h="569686">
                <a:tc>
                  <a:txBody>
                    <a:bodyPr/>
                    <a:lstStyle/>
                    <a:p>
                      <a:pPr algn="ctr"/>
                      <a:r>
                        <a:rPr lang="en-GB" sz="3600" dirty="0">
                          <a:solidFill>
                            <a:srgbClr val="EB1C23"/>
                          </a:solidFill>
                          <a:latin typeface="Wingdings 2" panose="05020102010507070707" pitchFamily="18" charset="2"/>
                        </a:rPr>
                        <a:t>O</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160719963"/>
                  </a:ext>
                </a:extLst>
              </a:tr>
              <a:tr h="569686">
                <a:tc>
                  <a:txBody>
                    <a:bodyPr/>
                    <a:lstStyle/>
                    <a:p>
                      <a:pPr algn="ctr"/>
                      <a:r>
                        <a:rPr lang="en-GB" sz="3600" dirty="0">
                          <a:solidFill>
                            <a:schemeClr val="accent6"/>
                          </a:solidFill>
                          <a:latin typeface="Wingdings 2" panose="05020102010507070707" pitchFamily="18" charset="2"/>
                        </a:rPr>
                        <a:t>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652936026"/>
                  </a:ext>
                </a:extLst>
              </a:tr>
              <a:tr h="569686">
                <a:tc>
                  <a:txBody>
                    <a:bodyPr/>
                    <a:lstStyle/>
                    <a:p>
                      <a:pPr algn="ctr"/>
                      <a:r>
                        <a:rPr lang="en-GB" sz="3600" dirty="0">
                          <a:solidFill>
                            <a:schemeClr val="accent6"/>
                          </a:solidFill>
                          <a:latin typeface="Wingdings 2" panose="05020102010507070707" pitchFamily="18" charset="2"/>
                        </a:rPr>
                        <a:t>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696006023"/>
                  </a:ext>
                </a:extLst>
              </a:tr>
              <a:tr h="569686">
                <a:tc>
                  <a:txBody>
                    <a:bodyPr/>
                    <a:lstStyle/>
                    <a:p>
                      <a:pPr algn="ctr"/>
                      <a:r>
                        <a:rPr lang="en-GB" sz="3600" dirty="0">
                          <a:solidFill>
                            <a:schemeClr val="accent6"/>
                          </a:solidFill>
                          <a:latin typeface="Wingdings 2" panose="05020102010507070707" pitchFamily="18" charset="2"/>
                        </a:rPr>
                        <a:t>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08276821"/>
                  </a:ext>
                </a:extLst>
              </a:tr>
              <a:tr h="569686">
                <a:tc>
                  <a:txBody>
                    <a:bodyPr/>
                    <a:lstStyle/>
                    <a:p>
                      <a:pPr algn="ctr"/>
                      <a:r>
                        <a:rPr lang="en-GB" sz="3600" dirty="0">
                          <a:solidFill>
                            <a:schemeClr val="accent6"/>
                          </a:solidFill>
                          <a:latin typeface="Wingdings 2" panose="05020102010507070707" pitchFamily="18" charset="2"/>
                        </a:rPr>
                        <a:t>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521891210"/>
                  </a:ext>
                </a:extLst>
              </a:tr>
              <a:tr h="569686">
                <a:tc>
                  <a:txBody>
                    <a:bodyPr/>
                    <a:lstStyle/>
                    <a:p>
                      <a:pPr algn="ctr"/>
                      <a:r>
                        <a:rPr lang="en-GB" sz="3600" dirty="0">
                          <a:solidFill>
                            <a:schemeClr val="accent6"/>
                          </a:solidFill>
                          <a:latin typeface="Wingdings 2" panose="05020102010507070707" pitchFamily="18" charset="2"/>
                        </a:rPr>
                        <a:t>P</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500356835"/>
                  </a:ext>
                </a:extLst>
              </a:tr>
            </a:tbl>
          </a:graphicData>
        </a:graphic>
      </p:graphicFrame>
      <p:sp>
        <p:nvSpPr>
          <p:cNvPr id="27" name="Rectangle 26"/>
          <p:cNvSpPr/>
          <p:nvPr/>
        </p:nvSpPr>
        <p:spPr>
          <a:xfrm>
            <a:off x="6354949" y="5024734"/>
            <a:ext cx="2201628" cy="461665"/>
          </a:xfrm>
          <a:prstGeom prst="rect">
            <a:avLst/>
          </a:prstGeom>
        </p:spPr>
        <p:txBody>
          <a:bodyPr wrap="none">
            <a:spAutoFit/>
          </a:bodyPr>
          <a:lstStyle/>
          <a:p>
            <a:r>
              <a:rPr lang="en-GB" sz="2400" dirty="0">
                <a:solidFill>
                  <a:prstClr val="black"/>
                </a:solidFill>
                <a:latin typeface="Calibri Light" panose="020F0302020204030204"/>
              </a:rPr>
              <a:t>(on person only)</a:t>
            </a:r>
            <a:endParaRPr lang="en-GB" dirty="0"/>
          </a:p>
        </p:txBody>
      </p:sp>
    </p:spTree>
    <p:extLst>
      <p:ext uri="{BB962C8B-B14F-4D97-AF65-F5344CB8AC3E}">
        <p14:creationId xmlns:p14="http://schemas.microsoft.com/office/powerpoint/2010/main" val="16396002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fade">
                                      <p:cBhvr>
                                        <p:cTn id="1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a:grpSpLocks noChangeAspect="1"/>
          </p:cNvGrpSpPr>
          <p:nvPr/>
        </p:nvGrpSpPr>
        <p:grpSpPr>
          <a:xfrm>
            <a:off x="178001" y="203200"/>
            <a:ext cx="4673399" cy="2776917"/>
            <a:chOff x="431320" y="900458"/>
            <a:chExt cx="3707543" cy="2203009"/>
          </a:xfrm>
        </p:grpSpPr>
        <p:grpSp>
          <p:nvGrpSpPr>
            <p:cNvPr id="4" name="Group 3"/>
            <p:cNvGrpSpPr>
              <a:grpSpLocks noChangeAspect="1"/>
            </p:cNvGrpSpPr>
            <p:nvPr/>
          </p:nvGrpSpPr>
          <p:grpSpPr>
            <a:xfrm>
              <a:off x="431320" y="900458"/>
              <a:ext cx="3707543" cy="2203009"/>
              <a:chOff x="431320" y="3294742"/>
              <a:chExt cx="4344143" cy="2581275"/>
            </a:xfrm>
          </p:grpSpPr>
          <p:grpSp>
            <p:nvGrpSpPr>
              <p:cNvPr id="5" name="Group 4"/>
              <p:cNvGrpSpPr>
                <a:grpSpLocks noChangeAspect="1"/>
              </p:cNvGrpSpPr>
              <p:nvPr/>
            </p:nvGrpSpPr>
            <p:grpSpPr>
              <a:xfrm>
                <a:off x="431320" y="3294742"/>
                <a:ext cx="4344143" cy="2581275"/>
                <a:chOff x="2752726" y="809625"/>
                <a:chExt cx="3665538" cy="2178050"/>
              </a:xfrm>
            </p:grpSpPr>
            <p:sp>
              <p:nvSpPr>
                <p:cNvPr id="15" name="Freeform 5"/>
                <p:cNvSpPr>
                  <a:spLocks/>
                </p:cNvSpPr>
                <p:nvPr/>
              </p:nvSpPr>
              <p:spPr bwMode="auto">
                <a:xfrm>
                  <a:off x="2752726" y="809625"/>
                  <a:ext cx="3665538" cy="2178050"/>
                </a:xfrm>
                <a:custGeom>
                  <a:avLst/>
                  <a:gdLst>
                    <a:gd name="T0" fmla="*/ 28 w 7512"/>
                    <a:gd name="T1" fmla="*/ 4435 h 4454"/>
                    <a:gd name="T2" fmla="*/ 6 w 7512"/>
                    <a:gd name="T3" fmla="*/ 4257 h 4454"/>
                    <a:gd name="T4" fmla="*/ 21 w 7512"/>
                    <a:gd name="T5" fmla="*/ 4076 h 4454"/>
                    <a:gd name="T6" fmla="*/ 227 w 7512"/>
                    <a:gd name="T7" fmla="*/ 4061 h 4454"/>
                    <a:gd name="T8" fmla="*/ 419 w 7512"/>
                    <a:gd name="T9" fmla="*/ 4061 h 4454"/>
                    <a:gd name="T10" fmla="*/ 419 w 7512"/>
                    <a:gd name="T11" fmla="*/ 3486 h 4454"/>
                    <a:gd name="T12" fmla="*/ 419 w 7512"/>
                    <a:gd name="T13" fmla="*/ 2911 h 4454"/>
                    <a:gd name="T14" fmla="*/ 227 w 7512"/>
                    <a:gd name="T15" fmla="*/ 2911 h 4454"/>
                    <a:gd name="T16" fmla="*/ 21 w 7512"/>
                    <a:gd name="T17" fmla="*/ 2896 h 4454"/>
                    <a:gd name="T18" fmla="*/ 21 w 7512"/>
                    <a:gd name="T19" fmla="*/ 2551 h 4454"/>
                    <a:gd name="T20" fmla="*/ 322 w 7512"/>
                    <a:gd name="T21" fmla="*/ 2536 h 4454"/>
                    <a:gd name="T22" fmla="*/ 608 w 7512"/>
                    <a:gd name="T23" fmla="*/ 2536 h 4454"/>
                    <a:gd name="T24" fmla="*/ 598 w 7512"/>
                    <a:gd name="T25" fmla="*/ 2508 h 4454"/>
                    <a:gd name="T26" fmla="*/ 587 w 7512"/>
                    <a:gd name="T27" fmla="*/ 2005 h 4454"/>
                    <a:gd name="T28" fmla="*/ 667 w 7512"/>
                    <a:gd name="T29" fmla="*/ 1427 h 4454"/>
                    <a:gd name="T30" fmla="*/ 902 w 7512"/>
                    <a:gd name="T31" fmla="*/ 1399 h 4454"/>
                    <a:gd name="T32" fmla="*/ 1094 w 7512"/>
                    <a:gd name="T33" fmla="*/ 1399 h 4454"/>
                    <a:gd name="T34" fmla="*/ 1094 w 7512"/>
                    <a:gd name="T35" fmla="*/ 1300 h 4454"/>
                    <a:gd name="T36" fmla="*/ 1122 w 7512"/>
                    <a:gd name="T37" fmla="*/ 1160 h 4454"/>
                    <a:gd name="T38" fmla="*/ 1502 w 7512"/>
                    <a:gd name="T39" fmla="*/ 1089 h 4454"/>
                    <a:gd name="T40" fmla="*/ 1792 w 7512"/>
                    <a:gd name="T41" fmla="*/ 1092 h 4454"/>
                    <a:gd name="T42" fmla="*/ 1830 w 7512"/>
                    <a:gd name="T43" fmla="*/ 1129 h 4454"/>
                    <a:gd name="T44" fmla="*/ 1894 w 7512"/>
                    <a:gd name="T45" fmla="*/ 1327 h 4454"/>
                    <a:gd name="T46" fmla="*/ 1894 w 7512"/>
                    <a:gd name="T47" fmla="*/ 1399 h 4454"/>
                    <a:gd name="T48" fmla="*/ 1937 w 7512"/>
                    <a:gd name="T49" fmla="*/ 1399 h 4454"/>
                    <a:gd name="T50" fmla="*/ 1981 w 7512"/>
                    <a:gd name="T51" fmla="*/ 1399 h 4454"/>
                    <a:gd name="T52" fmla="*/ 1981 w 7512"/>
                    <a:gd name="T53" fmla="*/ 989 h 4454"/>
                    <a:gd name="T54" fmla="*/ 2052 w 7512"/>
                    <a:gd name="T55" fmla="*/ 363 h 4454"/>
                    <a:gd name="T56" fmla="*/ 2315 w 7512"/>
                    <a:gd name="T57" fmla="*/ 89 h 4454"/>
                    <a:gd name="T58" fmla="*/ 3769 w 7512"/>
                    <a:gd name="T59" fmla="*/ 5 h 4454"/>
                    <a:gd name="T60" fmla="*/ 5000 w 7512"/>
                    <a:gd name="T61" fmla="*/ 5 h 4454"/>
                    <a:gd name="T62" fmla="*/ 5081 w 7512"/>
                    <a:gd name="T63" fmla="*/ 34 h 4454"/>
                    <a:gd name="T64" fmla="*/ 5463 w 7512"/>
                    <a:gd name="T65" fmla="*/ 363 h 4454"/>
                    <a:gd name="T66" fmla="*/ 5531 w 7512"/>
                    <a:gd name="T67" fmla="*/ 982 h 4454"/>
                    <a:gd name="T68" fmla="*/ 5531 w 7512"/>
                    <a:gd name="T69" fmla="*/ 1399 h 4454"/>
                    <a:gd name="T70" fmla="*/ 5581 w 7512"/>
                    <a:gd name="T71" fmla="*/ 1399 h 4454"/>
                    <a:gd name="T72" fmla="*/ 5631 w 7512"/>
                    <a:gd name="T73" fmla="*/ 1399 h 4454"/>
                    <a:gd name="T74" fmla="*/ 5631 w 7512"/>
                    <a:gd name="T75" fmla="*/ 1310 h 4454"/>
                    <a:gd name="T76" fmla="*/ 5712 w 7512"/>
                    <a:gd name="T77" fmla="*/ 1111 h 4454"/>
                    <a:gd name="T78" fmla="*/ 6031 w 7512"/>
                    <a:gd name="T79" fmla="*/ 1086 h 4454"/>
                    <a:gd name="T80" fmla="*/ 6350 w 7512"/>
                    <a:gd name="T81" fmla="*/ 1111 h 4454"/>
                    <a:gd name="T82" fmla="*/ 6431 w 7512"/>
                    <a:gd name="T83" fmla="*/ 1310 h 4454"/>
                    <a:gd name="T84" fmla="*/ 6431 w 7512"/>
                    <a:gd name="T85" fmla="*/ 1399 h 4454"/>
                    <a:gd name="T86" fmla="*/ 6622 w 7512"/>
                    <a:gd name="T87" fmla="*/ 1399 h 4454"/>
                    <a:gd name="T88" fmla="*/ 6911 w 7512"/>
                    <a:gd name="T89" fmla="*/ 1491 h 4454"/>
                    <a:gd name="T90" fmla="*/ 6929 w 7512"/>
                    <a:gd name="T91" fmla="*/ 2036 h 4454"/>
                    <a:gd name="T92" fmla="*/ 6925 w 7512"/>
                    <a:gd name="T93" fmla="*/ 2536 h 4454"/>
                    <a:gd name="T94" fmla="*/ 7200 w 7512"/>
                    <a:gd name="T95" fmla="*/ 2536 h 4454"/>
                    <a:gd name="T96" fmla="*/ 7491 w 7512"/>
                    <a:gd name="T97" fmla="*/ 2551 h 4454"/>
                    <a:gd name="T98" fmla="*/ 7491 w 7512"/>
                    <a:gd name="T99" fmla="*/ 2896 h 4454"/>
                    <a:gd name="T100" fmla="*/ 7285 w 7512"/>
                    <a:gd name="T101" fmla="*/ 2911 h 4454"/>
                    <a:gd name="T102" fmla="*/ 7094 w 7512"/>
                    <a:gd name="T103" fmla="*/ 2911 h 4454"/>
                    <a:gd name="T104" fmla="*/ 7094 w 7512"/>
                    <a:gd name="T105" fmla="*/ 3486 h 4454"/>
                    <a:gd name="T106" fmla="*/ 7094 w 7512"/>
                    <a:gd name="T107" fmla="*/ 4061 h 4454"/>
                    <a:gd name="T108" fmla="*/ 7285 w 7512"/>
                    <a:gd name="T109" fmla="*/ 4061 h 4454"/>
                    <a:gd name="T110" fmla="*/ 7491 w 7512"/>
                    <a:gd name="T111" fmla="*/ 4076 h 4454"/>
                    <a:gd name="T112" fmla="*/ 7506 w 7512"/>
                    <a:gd name="T113" fmla="*/ 4257 h 4454"/>
                    <a:gd name="T114" fmla="*/ 7482 w 7512"/>
                    <a:gd name="T115" fmla="*/ 4436 h 4454"/>
                    <a:gd name="T116" fmla="*/ 28 w 7512"/>
                    <a:gd name="T117" fmla="*/ 4435 h 4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12" h="4454">
                      <a:moveTo>
                        <a:pt x="28" y="4435"/>
                      </a:moveTo>
                      <a:cubicBezTo>
                        <a:pt x="9" y="4424"/>
                        <a:pt x="6" y="4401"/>
                        <a:pt x="6" y="4257"/>
                      </a:cubicBezTo>
                      <a:cubicBezTo>
                        <a:pt x="6" y="4145"/>
                        <a:pt x="11" y="4086"/>
                        <a:pt x="21" y="4076"/>
                      </a:cubicBezTo>
                      <a:cubicBezTo>
                        <a:pt x="31" y="4066"/>
                        <a:pt x="95" y="4061"/>
                        <a:pt x="227" y="4061"/>
                      </a:cubicBezTo>
                      <a:lnTo>
                        <a:pt x="419" y="4061"/>
                      </a:lnTo>
                      <a:lnTo>
                        <a:pt x="419" y="3486"/>
                      </a:lnTo>
                      <a:lnTo>
                        <a:pt x="419" y="2911"/>
                      </a:lnTo>
                      <a:lnTo>
                        <a:pt x="227" y="2911"/>
                      </a:lnTo>
                      <a:cubicBezTo>
                        <a:pt x="95" y="2911"/>
                        <a:pt x="31" y="2906"/>
                        <a:pt x="21" y="2896"/>
                      </a:cubicBezTo>
                      <a:cubicBezTo>
                        <a:pt x="0" y="2875"/>
                        <a:pt x="0" y="2572"/>
                        <a:pt x="21" y="2551"/>
                      </a:cubicBezTo>
                      <a:cubicBezTo>
                        <a:pt x="32" y="2540"/>
                        <a:pt x="116" y="2536"/>
                        <a:pt x="322" y="2536"/>
                      </a:cubicBezTo>
                      <a:lnTo>
                        <a:pt x="608" y="2536"/>
                      </a:lnTo>
                      <a:lnTo>
                        <a:pt x="598" y="2508"/>
                      </a:lnTo>
                      <a:cubicBezTo>
                        <a:pt x="592" y="2492"/>
                        <a:pt x="587" y="2266"/>
                        <a:pt x="587" y="2005"/>
                      </a:cubicBezTo>
                      <a:cubicBezTo>
                        <a:pt x="587" y="1479"/>
                        <a:pt x="587" y="1481"/>
                        <a:pt x="667" y="1427"/>
                      </a:cubicBezTo>
                      <a:cubicBezTo>
                        <a:pt x="707" y="1400"/>
                        <a:pt x="722" y="1399"/>
                        <a:pt x="902" y="1399"/>
                      </a:cubicBezTo>
                      <a:lnTo>
                        <a:pt x="1094" y="1399"/>
                      </a:lnTo>
                      <a:lnTo>
                        <a:pt x="1094" y="1300"/>
                      </a:lnTo>
                      <a:cubicBezTo>
                        <a:pt x="1094" y="1219"/>
                        <a:pt x="1098" y="1195"/>
                        <a:pt x="1122" y="1160"/>
                      </a:cubicBezTo>
                      <a:cubicBezTo>
                        <a:pt x="1171" y="1088"/>
                        <a:pt x="1183" y="1085"/>
                        <a:pt x="1502" y="1089"/>
                      </a:cubicBezTo>
                      <a:lnTo>
                        <a:pt x="1792" y="1092"/>
                      </a:lnTo>
                      <a:lnTo>
                        <a:pt x="1830" y="1129"/>
                      </a:lnTo>
                      <a:cubicBezTo>
                        <a:pt x="1876" y="1173"/>
                        <a:pt x="1893" y="1228"/>
                        <a:pt x="1894" y="1327"/>
                      </a:cubicBezTo>
                      <a:lnTo>
                        <a:pt x="1894" y="1399"/>
                      </a:lnTo>
                      <a:lnTo>
                        <a:pt x="1937" y="1399"/>
                      </a:lnTo>
                      <a:lnTo>
                        <a:pt x="1981" y="1399"/>
                      </a:lnTo>
                      <a:lnTo>
                        <a:pt x="1981" y="989"/>
                      </a:lnTo>
                      <a:cubicBezTo>
                        <a:pt x="1981" y="545"/>
                        <a:pt x="1986" y="498"/>
                        <a:pt x="2052" y="363"/>
                      </a:cubicBezTo>
                      <a:cubicBezTo>
                        <a:pt x="2096" y="271"/>
                        <a:pt x="2226" y="136"/>
                        <a:pt x="2315" y="89"/>
                      </a:cubicBezTo>
                      <a:cubicBezTo>
                        <a:pt x="2483" y="0"/>
                        <a:pt x="2400" y="5"/>
                        <a:pt x="3769" y="5"/>
                      </a:cubicBezTo>
                      <a:lnTo>
                        <a:pt x="5000" y="5"/>
                      </a:lnTo>
                      <a:lnTo>
                        <a:pt x="5081" y="34"/>
                      </a:lnTo>
                      <a:cubicBezTo>
                        <a:pt x="5248" y="94"/>
                        <a:pt x="5388" y="215"/>
                        <a:pt x="5463" y="363"/>
                      </a:cubicBezTo>
                      <a:cubicBezTo>
                        <a:pt x="5526" y="486"/>
                        <a:pt x="5531" y="535"/>
                        <a:pt x="5531" y="982"/>
                      </a:cubicBezTo>
                      <a:lnTo>
                        <a:pt x="5531" y="1399"/>
                      </a:lnTo>
                      <a:lnTo>
                        <a:pt x="5581" y="1399"/>
                      </a:lnTo>
                      <a:lnTo>
                        <a:pt x="5631" y="1399"/>
                      </a:lnTo>
                      <a:lnTo>
                        <a:pt x="5631" y="1310"/>
                      </a:lnTo>
                      <a:cubicBezTo>
                        <a:pt x="5631" y="1204"/>
                        <a:pt x="5654" y="1147"/>
                        <a:pt x="5712" y="1111"/>
                      </a:cubicBezTo>
                      <a:cubicBezTo>
                        <a:pt x="5750" y="1088"/>
                        <a:pt x="5774" y="1086"/>
                        <a:pt x="6031" y="1086"/>
                      </a:cubicBezTo>
                      <a:cubicBezTo>
                        <a:pt x="6288" y="1086"/>
                        <a:pt x="6312" y="1088"/>
                        <a:pt x="6350" y="1111"/>
                      </a:cubicBezTo>
                      <a:cubicBezTo>
                        <a:pt x="6408" y="1147"/>
                        <a:pt x="6431" y="1204"/>
                        <a:pt x="6431" y="1310"/>
                      </a:cubicBezTo>
                      <a:lnTo>
                        <a:pt x="6431" y="1399"/>
                      </a:lnTo>
                      <a:lnTo>
                        <a:pt x="6622" y="1399"/>
                      </a:lnTo>
                      <a:cubicBezTo>
                        <a:pt x="6838" y="1399"/>
                        <a:pt x="6872" y="1409"/>
                        <a:pt x="6911" y="1491"/>
                      </a:cubicBezTo>
                      <a:cubicBezTo>
                        <a:pt x="6930" y="1531"/>
                        <a:pt x="6932" y="1585"/>
                        <a:pt x="6929" y="2036"/>
                      </a:cubicBezTo>
                      <a:lnTo>
                        <a:pt x="6925" y="2536"/>
                      </a:lnTo>
                      <a:lnTo>
                        <a:pt x="7200" y="2536"/>
                      </a:lnTo>
                      <a:cubicBezTo>
                        <a:pt x="7398" y="2536"/>
                        <a:pt x="7480" y="2540"/>
                        <a:pt x="7491" y="2551"/>
                      </a:cubicBezTo>
                      <a:cubicBezTo>
                        <a:pt x="7512" y="2572"/>
                        <a:pt x="7512" y="2875"/>
                        <a:pt x="7491" y="2896"/>
                      </a:cubicBezTo>
                      <a:cubicBezTo>
                        <a:pt x="7481" y="2906"/>
                        <a:pt x="7417" y="2911"/>
                        <a:pt x="7285" y="2911"/>
                      </a:cubicBezTo>
                      <a:lnTo>
                        <a:pt x="7094" y="2911"/>
                      </a:lnTo>
                      <a:lnTo>
                        <a:pt x="7094" y="3486"/>
                      </a:lnTo>
                      <a:lnTo>
                        <a:pt x="7094" y="4061"/>
                      </a:lnTo>
                      <a:lnTo>
                        <a:pt x="7285" y="4061"/>
                      </a:lnTo>
                      <a:cubicBezTo>
                        <a:pt x="7417" y="4061"/>
                        <a:pt x="7481" y="4066"/>
                        <a:pt x="7491" y="4076"/>
                      </a:cubicBezTo>
                      <a:cubicBezTo>
                        <a:pt x="7501" y="4086"/>
                        <a:pt x="7506" y="4145"/>
                        <a:pt x="7506" y="4257"/>
                      </a:cubicBezTo>
                      <a:cubicBezTo>
                        <a:pt x="7506" y="4408"/>
                        <a:pt x="7504" y="4424"/>
                        <a:pt x="7482" y="4436"/>
                      </a:cubicBezTo>
                      <a:cubicBezTo>
                        <a:pt x="7448" y="4454"/>
                        <a:pt x="59" y="4453"/>
                        <a:pt x="28" y="4435"/>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6"/>
                <p:cNvSpPr>
                  <a:spLocks/>
                </p:cNvSpPr>
                <p:nvPr/>
              </p:nvSpPr>
              <p:spPr bwMode="auto">
                <a:xfrm>
                  <a:off x="2798763" y="2838450"/>
                  <a:ext cx="3575050" cy="96838"/>
                </a:xfrm>
                <a:custGeom>
                  <a:avLst/>
                  <a:gdLst>
                    <a:gd name="T0" fmla="*/ 7325 w 7325"/>
                    <a:gd name="T1" fmla="*/ 100 h 200"/>
                    <a:gd name="T2" fmla="*/ 7325 w 7325"/>
                    <a:gd name="T3" fmla="*/ 0 h 200"/>
                    <a:gd name="T4" fmla="*/ 3662 w 7325"/>
                    <a:gd name="T5" fmla="*/ 0 h 200"/>
                    <a:gd name="T6" fmla="*/ 0 w 7325"/>
                    <a:gd name="T7" fmla="*/ 0 h 200"/>
                    <a:gd name="T8" fmla="*/ 0 w 7325"/>
                    <a:gd name="T9" fmla="*/ 100 h 200"/>
                    <a:gd name="T10" fmla="*/ 0 w 7325"/>
                    <a:gd name="T11" fmla="*/ 200 h 200"/>
                    <a:gd name="T12" fmla="*/ 3662 w 7325"/>
                    <a:gd name="T13" fmla="*/ 200 h 200"/>
                    <a:gd name="T14" fmla="*/ 7325 w 7325"/>
                    <a:gd name="T15" fmla="*/ 200 h 200"/>
                    <a:gd name="T16" fmla="*/ 7325 w 7325"/>
                    <a:gd name="T17" fmla="*/ 1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25" h="200">
                      <a:moveTo>
                        <a:pt x="7325" y="100"/>
                      </a:moveTo>
                      <a:lnTo>
                        <a:pt x="7325" y="0"/>
                      </a:lnTo>
                      <a:lnTo>
                        <a:pt x="3662" y="0"/>
                      </a:lnTo>
                      <a:lnTo>
                        <a:pt x="0" y="0"/>
                      </a:lnTo>
                      <a:lnTo>
                        <a:pt x="0" y="100"/>
                      </a:lnTo>
                      <a:lnTo>
                        <a:pt x="0" y="200"/>
                      </a:lnTo>
                      <a:lnTo>
                        <a:pt x="3662" y="200"/>
                      </a:lnTo>
                      <a:lnTo>
                        <a:pt x="7325" y="200"/>
                      </a:lnTo>
                      <a:lnTo>
                        <a:pt x="7325" y="10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7"/>
                <p:cNvSpPr>
                  <a:spLocks/>
                </p:cNvSpPr>
                <p:nvPr/>
              </p:nvSpPr>
              <p:spPr bwMode="auto">
                <a:xfrm>
                  <a:off x="3005138" y="2232025"/>
                  <a:ext cx="714375" cy="563563"/>
                </a:xfrm>
                <a:custGeom>
                  <a:avLst/>
                  <a:gdLst>
                    <a:gd name="T0" fmla="*/ 1462 w 1462"/>
                    <a:gd name="T1" fmla="*/ 575 h 1150"/>
                    <a:gd name="T2" fmla="*/ 1462 w 1462"/>
                    <a:gd name="T3" fmla="*/ 0 h 1150"/>
                    <a:gd name="T4" fmla="*/ 731 w 1462"/>
                    <a:gd name="T5" fmla="*/ 0 h 1150"/>
                    <a:gd name="T6" fmla="*/ 0 w 1462"/>
                    <a:gd name="T7" fmla="*/ 0 h 1150"/>
                    <a:gd name="T8" fmla="*/ 0 w 1462"/>
                    <a:gd name="T9" fmla="*/ 575 h 1150"/>
                    <a:gd name="T10" fmla="*/ 0 w 1462"/>
                    <a:gd name="T11" fmla="*/ 1150 h 1150"/>
                    <a:gd name="T12" fmla="*/ 731 w 1462"/>
                    <a:gd name="T13" fmla="*/ 1150 h 1150"/>
                    <a:gd name="T14" fmla="*/ 1462 w 1462"/>
                    <a:gd name="T15" fmla="*/ 1150 h 1150"/>
                    <a:gd name="T16" fmla="*/ 1462 w 1462"/>
                    <a:gd name="T17" fmla="*/ 575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2" h="1150">
                      <a:moveTo>
                        <a:pt x="1462" y="575"/>
                      </a:moveTo>
                      <a:lnTo>
                        <a:pt x="1462" y="0"/>
                      </a:lnTo>
                      <a:lnTo>
                        <a:pt x="731" y="0"/>
                      </a:lnTo>
                      <a:lnTo>
                        <a:pt x="0" y="0"/>
                      </a:lnTo>
                      <a:lnTo>
                        <a:pt x="0" y="575"/>
                      </a:lnTo>
                      <a:lnTo>
                        <a:pt x="0" y="1150"/>
                      </a:lnTo>
                      <a:lnTo>
                        <a:pt x="731" y="1150"/>
                      </a:lnTo>
                      <a:lnTo>
                        <a:pt x="1462" y="1150"/>
                      </a:lnTo>
                      <a:lnTo>
                        <a:pt x="1462" y="575"/>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8"/>
                <p:cNvSpPr>
                  <a:spLocks/>
                </p:cNvSpPr>
                <p:nvPr/>
              </p:nvSpPr>
              <p:spPr bwMode="auto">
                <a:xfrm>
                  <a:off x="3760788" y="858838"/>
                  <a:ext cx="1647825" cy="1936750"/>
                </a:xfrm>
                <a:custGeom>
                  <a:avLst/>
                  <a:gdLst>
                    <a:gd name="T0" fmla="*/ 3377 w 3377"/>
                    <a:gd name="T1" fmla="*/ 2245 h 3962"/>
                    <a:gd name="T2" fmla="*/ 3364 w 3377"/>
                    <a:gd name="T3" fmla="*/ 461 h 3962"/>
                    <a:gd name="T4" fmla="*/ 2938 w 3377"/>
                    <a:gd name="T5" fmla="*/ 13 h 3962"/>
                    <a:gd name="T6" fmla="*/ 1689 w 3377"/>
                    <a:gd name="T7" fmla="*/ 0 h 3962"/>
                    <a:gd name="T8" fmla="*/ 440 w 3377"/>
                    <a:gd name="T9" fmla="*/ 13 h 3962"/>
                    <a:gd name="T10" fmla="*/ 71 w 3377"/>
                    <a:gd name="T11" fmla="*/ 299 h 3962"/>
                    <a:gd name="T12" fmla="*/ 2 w 3377"/>
                    <a:gd name="T13" fmla="*/ 2246 h 3962"/>
                    <a:gd name="T14" fmla="*/ 2 w 3377"/>
                    <a:gd name="T15" fmla="*/ 3962 h 3962"/>
                    <a:gd name="T16" fmla="*/ 1689 w 3377"/>
                    <a:gd name="T17" fmla="*/ 3962 h 3962"/>
                    <a:gd name="T18" fmla="*/ 3377 w 3377"/>
                    <a:gd name="T19" fmla="*/ 3962 h 3962"/>
                    <a:gd name="T20" fmla="*/ 3377 w 3377"/>
                    <a:gd name="T21" fmla="*/ 2245 h 3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77" h="3962">
                      <a:moveTo>
                        <a:pt x="3377" y="2245"/>
                      </a:moveTo>
                      <a:cubicBezTo>
                        <a:pt x="3377" y="1155"/>
                        <a:pt x="3372" y="503"/>
                        <a:pt x="3364" y="461"/>
                      </a:cubicBezTo>
                      <a:cubicBezTo>
                        <a:pt x="3324" y="245"/>
                        <a:pt x="3149" y="62"/>
                        <a:pt x="2938" y="13"/>
                      </a:cubicBezTo>
                      <a:cubicBezTo>
                        <a:pt x="2903" y="5"/>
                        <a:pt x="2450" y="0"/>
                        <a:pt x="1689" y="0"/>
                      </a:cubicBezTo>
                      <a:cubicBezTo>
                        <a:pt x="929" y="0"/>
                        <a:pt x="475" y="5"/>
                        <a:pt x="440" y="13"/>
                      </a:cubicBezTo>
                      <a:cubicBezTo>
                        <a:pt x="292" y="47"/>
                        <a:pt x="138" y="166"/>
                        <a:pt x="71" y="299"/>
                      </a:cubicBezTo>
                      <a:cubicBezTo>
                        <a:pt x="0" y="438"/>
                        <a:pt x="2" y="384"/>
                        <a:pt x="2" y="2246"/>
                      </a:cubicBezTo>
                      <a:lnTo>
                        <a:pt x="2" y="3962"/>
                      </a:lnTo>
                      <a:lnTo>
                        <a:pt x="1689" y="3962"/>
                      </a:lnTo>
                      <a:lnTo>
                        <a:pt x="3377" y="3962"/>
                      </a:lnTo>
                      <a:lnTo>
                        <a:pt x="3377" y="2245"/>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9"/>
                <p:cNvSpPr>
                  <a:spLocks/>
                </p:cNvSpPr>
                <p:nvPr/>
              </p:nvSpPr>
              <p:spPr bwMode="auto">
                <a:xfrm>
                  <a:off x="3843338" y="1025525"/>
                  <a:ext cx="1487488" cy="1020763"/>
                </a:xfrm>
                <a:custGeom>
                  <a:avLst/>
                  <a:gdLst>
                    <a:gd name="T0" fmla="*/ 187 w 3047"/>
                    <a:gd name="T1" fmla="*/ 2061 h 2086"/>
                    <a:gd name="T2" fmla="*/ 27 w 3047"/>
                    <a:gd name="T3" fmla="*/ 1914 h 2086"/>
                    <a:gd name="T4" fmla="*/ 0 w 3047"/>
                    <a:gd name="T5" fmla="*/ 1863 h 2086"/>
                    <a:gd name="T6" fmla="*/ 4 w 3047"/>
                    <a:gd name="T7" fmla="*/ 1038 h 2086"/>
                    <a:gd name="T8" fmla="*/ 33 w 3047"/>
                    <a:gd name="T9" fmla="*/ 160 h 2086"/>
                    <a:gd name="T10" fmla="*/ 193 w 3047"/>
                    <a:gd name="T11" fmla="*/ 21 h 2086"/>
                    <a:gd name="T12" fmla="*/ 2849 w 3047"/>
                    <a:gd name="T13" fmla="*/ 22 h 2086"/>
                    <a:gd name="T14" fmla="*/ 2953 w 3047"/>
                    <a:gd name="T15" fmla="*/ 90 h 2086"/>
                    <a:gd name="T16" fmla="*/ 3041 w 3047"/>
                    <a:gd name="T17" fmla="*/ 1071 h 2086"/>
                    <a:gd name="T18" fmla="*/ 2951 w 3047"/>
                    <a:gd name="T19" fmla="*/ 1997 h 2086"/>
                    <a:gd name="T20" fmla="*/ 1514 w 3047"/>
                    <a:gd name="T21" fmla="*/ 2081 h 2086"/>
                    <a:gd name="T22" fmla="*/ 187 w 3047"/>
                    <a:gd name="T23" fmla="*/ 2061 h 2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7" h="2086">
                      <a:moveTo>
                        <a:pt x="187" y="2061"/>
                      </a:moveTo>
                      <a:cubicBezTo>
                        <a:pt x="126" y="2040"/>
                        <a:pt x="65" y="1983"/>
                        <a:pt x="27" y="1914"/>
                      </a:cubicBezTo>
                      <a:lnTo>
                        <a:pt x="0" y="1863"/>
                      </a:lnTo>
                      <a:lnTo>
                        <a:pt x="4" y="1038"/>
                      </a:lnTo>
                      <a:cubicBezTo>
                        <a:pt x="8" y="238"/>
                        <a:pt x="9" y="211"/>
                        <a:pt x="33" y="160"/>
                      </a:cubicBezTo>
                      <a:cubicBezTo>
                        <a:pt x="64" y="96"/>
                        <a:pt x="128" y="40"/>
                        <a:pt x="193" y="21"/>
                      </a:cubicBezTo>
                      <a:cubicBezTo>
                        <a:pt x="264" y="0"/>
                        <a:pt x="2778" y="1"/>
                        <a:pt x="2849" y="22"/>
                      </a:cubicBezTo>
                      <a:cubicBezTo>
                        <a:pt x="2879" y="31"/>
                        <a:pt x="2923" y="60"/>
                        <a:pt x="2953" y="90"/>
                      </a:cubicBezTo>
                      <a:cubicBezTo>
                        <a:pt x="3047" y="184"/>
                        <a:pt x="3045" y="169"/>
                        <a:pt x="3041" y="1071"/>
                      </a:cubicBezTo>
                      <a:cubicBezTo>
                        <a:pt x="3037" y="1952"/>
                        <a:pt x="3042" y="1909"/>
                        <a:pt x="2951" y="1997"/>
                      </a:cubicBezTo>
                      <a:cubicBezTo>
                        <a:pt x="2860" y="2086"/>
                        <a:pt x="2933" y="2082"/>
                        <a:pt x="1514" y="2081"/>
                      </a:cubicBezTo>
                      <a:cubicBezTo>
                        <a:pt x="432" y="2080"/>
                        <a:pt x="230" y="2077"/>
                        <a:pt x="187" y="2061"/>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
                <p:cNvSpPr>
                  <a:spLocks/>
                </p:cNvSpPr>
                <p:nvPr/>
              </p:nvSpPr>
              <p:spPr bwMode="auto">
                <a:xfrm>
                  <a:off x="3889376" y="1074738"/>
                  <a:ext cx="1392238" cy="920750"/>
                </a:xfrm>
                <a:custGeom>
                  <a:avLst/>
                  <a:gdLst>
                    <a:gd name="T0" fmla="*/ 2764 w 2853"/>
                    <a:gd name="T1" fmla="*/ 1853 h 1882"/>
                    <a:gd name="T2" fmla="*/ 2850 w 2853"/>
                    <a:gd name="T3" fmla="*/ 937 h 1882"/>
                    <a:gd name="T4" fmla="*/ 2850 w 2853"/>
                    <a:gd name="T5" fmla="*/ 135 h 1882"/>
                    <a:gd name="T6" fmla="*/ 2822 w 2853"/>
                    <a:gd name="T7" fmla="*/ 94 h 1882"/>
                    <a:gd name="T8" fmla="*/ 2759 w 2853"/>
                    <a:gd name="T9" fmla="*/ 26 h 1882"/>
                    <a:gd name="T10" fmla="*/ 1425 w 2853"/>
                    <a:gd name="T11" fmla="*/ 0 h 1882"/>
                    <a:gd name="T12" fmla="*/ 92 w 2853"/>
                    <a:gd name="T13" fmla="*/ 26 h 1882"/>
                    <a:gd name="T14" fmla="*/ 28 w 2853"/>
                    <a:gd name="T15" fmla="*/ 94 h 1882"/>
                    <a:gd name="T16" fmla="*/ 0 w 2853"/>
                    <a:gd name="T17" fmla="*/ 135 h 1882"/>
                    <a:gd name="T18" fmla="*/ 0 w 2853"/>
                    <a:gd name="T19" fmla="*/ 937 h 1882"/>
                    <a:gd name="T20" fmla="*/ 23 w 2853"/>
                    <a:gd name="T21" fmla="*/ 1782 h 1882"/>
                    <a:gd name="T22" fmla="*/ 88 w 2853"/>
                    <a:gd name="T23" fmla="*/ 1853 h 1882"/>
                    <a:gd name="T24" fmla="*/ 129 w 2853"/>
                    <a:gd name="T25" fmla="*/ 1882 h 1882"/>
                    <a:gd name="T26" fmla="*/ 1425 w 2853"/>
                    <a:gd name="T27" fmla="*/ 1882 h 1882"/>
                    <a:gd name="T28" fmla="*/ 2721 w 2853"/>
                    <a:gd name="T29" fmla="*/ 1882 h 1882"/>
                    <a:gd name="T30" fmla="*/ 2764 w 2853"/>
                    <a:gd name="T31" fmla="*/ 1853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53" h="1882">
                      <a:moveTo>
                        <a:pt x="2764" y="1853"/>
                      </a:moveTo>
                      <a:cubicBezTo>
                        <a:pt x="2853" y="1793"/>
                        <a:pt x="2850" y="1830"/>
                        <a:pt x="2850" y="937"/>
                      </a:cubicBezTo>
                      <a:lnTo>
                        <a:pt x="2850" y="135"/>
                      </a:lnTo>
                      <a:lnTo>
                        <a:pt x="2822" y="94"/>
                      </a:lnTo>
                      <a:cubicBezTo>
                        <a:pt x="2806" y="71"/>
                        <a:pt x="2778" y="41"/>
                        <a:pt x="2759" y="26"/>
                      </a:cubicBezTo>
                      <a:cubicBezTo>
                        <a:pt x="2723" y="0"/>
                        <a:pt x="2723" y="0"/>
                        <a:pt x="1425" y="0"/>
                      </a:cubicBezTo>
                      <a:cubicBezTo>
                        <a:pt x="127" y="0"/>
                        <a:pt x="127" y="0"/>
                        <a:pt x="92" y="26"/>
                      </a:cubicBezTo>
                      <a:cubicBezTo>
                        <a:pt x="72" y="41"/>
                        <a:pt x="44" y="71"/>
                        <a:pt x="28" y="94"/>
                      </a:cubicBezTo>
                      <a:lnTo>
                        <a:pt x="0" y="135"/>
                      </a:lnTo>
                      <a:lnTo>
                        <a:pt x="0" y="937"/>
                      </a:lnTo>
                      <a:cubicBezTo>
                        <a:pt x="0" y="1693"/>
                        <a:pt x="1" y="1741"/>
                        <a:pt x="23" y="1782"/>
                      </a:cubicBezTo>
                      <a:cubicBezTo>
                        <a:pt x="36" y="1806"/>
                        <a:pt x="65" y="1838"/>
                        <a:pt x="88" y="1853"/>
                      </a:cubicBezTo>
                      <a:lnTo>
                        <a:pt x="129" y="1882"/>
                      </a:lnTo>
                      <a:lnTo>
                        <a:pt x="1425" y="1882"/>
                      </a:lnTo>
                      <a:lnTo>
                        <a:pt x="2721" y="1882"/>
                      </a:lnTo>
                      <a:lnTo>
                        <a:pt x="2764" y="1853"/>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1"/>
                <p:cNvSpPr>
                  <a:spLocks/>
                </p:cNvSpPr>
                <p:nvPr/>
              </p:nvSpPr>
              <p:spPr bwMode="auto">
                <a:xfrm>
                  <a:off x="3919538" y="1101725"/>
                  <a:ext cx="1346200" cy="863600"/>
                </a:xfrm>
                <a:custGeom>
                  <a:avLst/>
                  <a:gdLst>
                    <a:gd name="T0" fmla="*/ 51 w 2761"/>
                    <a:gd name="T1" fmla="*/ 1729 h 1768"/>
                    <a:gd name="T2" fmla="*/ 10 w 2761"/>
                    <a:gd name="T3" fmla="*/ 1692 h 1768"/>
                    <a:gd name="T4" fmla="*/ 6 w 2761"/>
                    <a:gd name="T5" fmla="*/ 910 h 1768"/>
                    <a:gd name="T6" fmla="*/ 88 w 2761"/>
                    <a:gd name="T7" fmla="*/ 19 h 1768"/>
                    <a:gd name="T8" fmla="*/ 1389 w 2761"/>
                    <a:gd name="T9" fmla="*/ 6 h 1768"/>
                    <a:gd name="T10" fmla="*/ 2717 w 2761"/>
                    <a:gd name="T11" fmla="*/ 85 h 1768"/>
                    <a:gd name="T12" fmla="*/ 2714 w 2761"/>
                    <a:gd name="T13" fmla="*/ 1697 h 1768"/>
                    <a:gd name="T14" fmla="*/ 1361 w 2761"/>
                    <a:gd name="T15" fmla="*/ 1765 h 1768"/>
                    <a:gd name="T16" fmla="*/ 91 w 2761"/>
                    <a:gd name="T17" fmla="*/ 1765 h 1768"/>
                    <a:gd name="T18" fmla="*/ 51 w 2761"/>
                    <a:gd name="T19" fmla="*/ 1729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1" h="1768">
                      <a:moveTo>
                        <a:pt x="51" y="1729"/>
                      </a:moveTo>
                      <a:lnTo>
                        <a:pt x="10" y="1692"/>
                      </a:lnTo>
                      <a:lnTo>
                        <a:pt x="6" y="910"/>
                      </a:lnTo>
                      <a:cubicBezTo>
                        <a:pt x="2" y="32"/>
                        <a:pt x="0" y="56"/>
                        <a:pt x="88" y="19"/>
                      </a:cubicBezTo>
                      <a:cubicBezTo>
                        <a:pt x="130" y="1"/>
                        <a:pt x="255" y="0"/>
                        <a:pt x="1389" y="6"/>
                      </a:cubicBezTo>
                      <a:cubicBezTo>
                        <a:pt x="2761" y="15"/>
                        <a:pt x="2688" y="10"/>
                        <a:pt x="2717" y="85"/>
                      </a:cubicBezTo>
                      <a:cubicBezTo>
                        <a:pt x="2735" y="134"/>
                        <a:pt x="2732" y="1655"/>
                        <a:pt x="2714" y="1697"/>
                      </a:cubicBezTo>
                      <a:cubicBezTo>
                        <a:pt x="2681" y="1768"/>
                        <a:pt x="2739" y="1765"/>
                        <a:pt x="1361" y="1765"/>
                      </a:cubicBezTo>
                      <a:lnTo>
                        <a:pt x="91" y="1765"/>
                      </a:lnTo>
                      <a:lnTo>
                        <a:pt x="51" y="1729"/>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2"/>
                <p:cNvSpPr>
                  <a:spLocks/>
                </p:cNvSpPr>
                <p:nvPr/>
              </p:nvSpPr>
              <p:spPr bwMode="auto">
                <a:xfrm>
                  <a:off x="3970338" y="1154113"/>
                  <a:ext cx="1228725" cy="766763"/>
                </a:xfrm>
                <a:custGeom>
                  <a:avLst/>
                  <a:gdLst>
                    <a:gd name="T0" fmla="*/ 2517 w 2517"/>
                    <a:gd name="T1" fmla="*/ 781 h 1568"/>
                    <a:gd name="T2" fmla="*/ 2517 w 2517"/>
                    <a:gd name="T3" fmla="*/ 0 h 1568"/>
                    <a:gd name="T4" fmla="*/ 1261 w 2517"/>
                    <a:gd name="T5" fmla="*/ 0 h 1568"/>
                    <a:gd name="T6" fmla="*/ 5 w 2517"/>
                    <a:gd name="T7" fmla="*/ 0 h 1568"/>
                    <a:gd name="T8" fmla="*/ 2 w 2517"/>
                    <a:gd name="T9" fmla="*/ 769 h 1568"/>
                    <a:gd name="T10" fmla="*/ 4 w 2517"/>
                    <a:gd name="T11" fmla="*/ 1553 h 1568"/>
                    <a:gd name="T12" fmla="*/ 1264 w 2517"/>
                    <a:gd name="T13" fmla="*/ 1566 h 1568"/>
                    <a:gd name="T14" fmla="*/ 2517 w 2517"/>
                    <a:gd name="T15" fmla="*/ 1562 h 1568"/>
                    <a:gd name="T16" fmla="*/ 2517 w 2517"/>
                    <a:gd name="T17" fmla="*/ 781 h 1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7" h="1568">
                      <a:moveTo>
                        <a:pt x="2517" y="781"/>
                      </a:moveTo>
                      <a:lnTo>
                        <a:pt x="2517" y="0"/>
                      </a:lnTo>
                      <a:lnTo>
                        <a:pt x="1261" y="0"/>
                      </a:lnTo>
                      <a:lnTo>
                        <a:pt x="5" y="0"/>
                      </a:lnTo>
                      <a:lnTo>
                        <a:pt x="2" y="769"/>
                      </a:lnTo>
                      <a:cubicBezTo>
                        <a:pt x="0" y="1191"/>
                        <a:pt x="1" y="1544"/>
                        <a:pt x="4" y="1553"/>
                      </a:cubicBezTo>
                      <a:cubicBezTo>
                        <a:pt x="9" y="1565"/>
                        <a:pt x="268" y="1568"/>
                        <a:pt x="1264" y="1566"/>
                      </a:cubicBezTo>
                      <a:lnTo>
                        <a:pt x="2517" y="1562"/>
                      </a:lnTo>
                      <a:lnTo>
                        <a:pt x="2517" y="781"/>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3"/>
                <p:cNvSpPr>
                  <a:spLocks/>
                </p:cNvSpPr>
                <p:nvPr/>
              </p:nvSpPr>
              <p:spPr bwMode="auto">
                <a:xfrm>
                  <a:off x="4176713" y="1187450"/>
                  <a:ext cx="817563" cy="696913"/>
                </a:xfrm>
                <a:custGeom>
                  <a:avLst/>
                  <a:gdLst>
                    <a:gd name="T0" fmla="*/ 105 w 1675"/>
                    <a:gd name="T1" fmla="*/ 1412 h 1425"/>
                    <a:gd name="T2" fmla="*/ 6 w 1675"/>
                    <a:gd name="T3" fmla="*/ 1271 h 1425"/>
                    <a:gd name="T4" fmla="*/ 2 w 1675"/>
                    <a:gd name="T5" fmla="*/ 806 h 1425"/>
                    <a:gd name="T6" fmla="*/ 29 w 1675"/>
                    <a:gd name="T7" fmla="*/ 360 h 1425"/>
                    <a:gd name="T8" fmla="*/ 290 w 1675"/>
                    <a:gd name="T9" fmla="*/ 277 h 1425"/>
                    <a:gd name="T10" fmla="*/ 462 w 1675"/>
                    <a:gd name="T11" fmla="*/ 272 h 1425"/>
                    <a:gd name="T12" fmla="*/ 463 w 1675"/>
                    <a:gd name="T13" fmla="*/ 208 h 1425"/>
                    <a:gd name="T14" fmla="*/ 536 w 1675"/>
                    <a:gd name="T15" fmla="*/ 28 h 1425"/>
                    <a:gd name="T16" fmla="*/ 843 w 1675"/>
                    <a:gd name="T17" fmla="*/ 0 h 1425"/>
                    <a:gd name="T18" fmla="*/ 1142 w 1675"/>
                    <a:gd name="T19" fmla="*/ 26 h 1425"/>
                    <a:gd name="T20" fmla="*/ 1212 w 1675"/>
                    <a:gd name="T21" fmla="*/ 197 h 1425"/>
                    <a:gd name="T22" fmla="*/ 1212 w 1675"/>
                    <a:gd name="T23" fmla="*/ 271 h 1425"/>
                    <a:gd name="T24" fmla="*/ 1326 w 1675"/>
                    <a:gd name="T25" fmla="*/ 279 h 1425"/>
                    <a:gd name="T26" fmla="*/ 1506 w 1675"/>
                    <a:gd name="T27" fmla="*/ 287 h 1425"/>
                    <a:gd name="T28" fmla="*/ 1604 w 1675"/>
                    <a:gd name="T29" fmla="*/ 313 h 1425"/>
                    <a:gd name="T30" fmla="*/ 1675 w 1675"/>
                    <a:gd name="T31" fmla="*/ 852 h 1425"/>
                    <a:gd name="T32" fmla="*/ 1586 w 1675"/>
                    <a:gd name="T33" fmla="*/ 1402 h 1425"/>
                    <a:gd name="T34" fmla="*/ 837 w 1675"/>
                    <a:gd name="T35" fmla="*/ 1424 h 1425"/>
                    <a:gd name="T36" fmla="*/ 105 w 1675"/>
                    <a:gd name="T37" fmla="*/ 1412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75" h="1425">
                      <a:moveTo>
                        <a:pt x="105" y="1412"/>
                      </a:moveTo>
                      <a:cubicBezTo>
                        <a:pt x="61" y="1395"/>
                        <a:pt x="14" y="1328"/>
                        <a:pt x="6" y="1271"/>
                      </a:cubicBezTo>
                      <a:cubicBezTo>
                        <a:pt x="1" y="1242"/>
                        <a:pt x="0" y="1033"/>
                        <a:pt x="2" y="806"/>
                      </a:cubicBezTo>
                      <a:cubicBezTo>
                        <a:pt x="5" y="431"/>
                        <a:pt x="8" y="390"/>
                        <a:pt x="29" y="360"/>
                      </a:cubicBezTo>
                      <a:cubicBezTo>
                        <a:pt x="76" y="290"/>
                        <a:pt x="104" y="281"/>
                        <a:pt x="290" y="277"/>
                      </a:cubicBezTo>
                      <a:lnTo>
                        <a:pt x="462" y="272"/>
                      </a:lnTo>
                      <a:lnTo>
                        <a:pt x="463" y="208"/>
                      </a:lnTo>
                      <a:cubicBezTo>
                        <a:pt x="464" y="117"/>
                        <a:pt x="486" y="61"/>
                        <a:pt x="536" y="28"/>
                      </a:cubicBezTo>
                      <a:cubicBezTo>
                        <a:pt x="577" y="1"/>
                        <a:pt x="588" y="0"/>
                        <a:pt x="843" y="0"/>
                      </a:cubicBezTo>
                      <a:cubicBezTo>
                        <a:pt x="1094" y="0"/>
                        <a:pt x="1111" y="1"/>
                        <a:pt x="1142" y="26"/>
                      </a:cubicBezTo>
                      <a:cubicBezTo>
                        <a:pt x="1191" y="65"/>
                        <a:pt x="1212" y="115"/>
                        <a:pt x="1212" y="197"/>
                      </a:cubicBezTo>
                      <a:lnTo>
                        <a:pt x="1212" y="271"/>
                      </a:lnTo>
                      <a:lnTo>
                        <a:pt x="1326" y="279"/>
                      </a:lnTo>
                      <a:cubicBezTo>
                        <a:pt x="1389" y="283"/>
                        <a:pt x="1470" y="287"/>
                        <a:pt x="1506" y="287"/>
                      </a:cubicBezTo>
                      <a:cubicBezTo>
                        <a:pt x="1553" y="287"/>
                        <a:pt x="1580" y="294"/>
                        <a:pt x="1604" y="313"/>
                      </a:cubicBezTo>
                      <a:cubicBezTo>
                        <a:pt x="1674" y="368"/>
                        <a:pt x="1675" y="373"/>
                        <a:pt x="1675" y="852"/>
                      </a:cubicBezTo>
                      <a:cubicBezTo>
                        <a:pt x="1675" y="1346"/>
                        <a:pt x="1673" y="1355"/>
                        <a:pt x="1586" y="1402"/>
                      </a:cubicBezTo>
                      <a:cubicBezTo>
                        <a:pt x="1546" y="1423"/>
                        <a:pt x="1498" y="1425"/>
                        <a:pt x="837" y="1424"/>
                      </a:cubicBezTo>
                      <a:cubicBezTo>
                        <a:pt x="449" y="1423"/>
                        <a:pt x="119" y="1418"/>
                        <a:pt x="105" y="1412"/>
                      </a:cubicBezTo>
                      <a:close/>
                    </a:path>
                  </a:pathLst>
                </a:custGeom>
                <a:solidFill>
                  <a:srgbClr val="FF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4"/>
                <p:cNvSpPr>
                  <a:spLocks/>
                </p:cNvSpPr>
                <p:nvPr/>
              </p:nvSpPr>
              <p:spPr bwMode="auto">
                <a:xfrm>
                  <a:off x="4225926" y="1230313"/>
                  <a:ext cx="719138" cy="611188"/>
                </a:xfrm>
                <a:custGeom>
                  <a:avLst/>
                  <a:gdLst>
                    <a:gd name="T0" fmla="*/ 1447 w 1475"/>
                    <a:gd name="T1" fmla="*/ 1231 h 1250"/>
                    <a:gd name="T2" fmla="*/ 1475 w 1475"/>
                    <a:gd name="T3" fmla="*/ 1211 h 1250"/>
                    <a:gd name="T4" fmla="*/ 1475 w 1475"/>
                    <a:gd name="T5" fmla="*/ 769 h 1250"/>
                    <a:gd name="T6" fmla="*/ 1455 w 1475"/>
                    <a:gd name="T7" fmla="*/ 307 h 1250"/>
                    <a:gd name="T8" fmla="*/ 1237 w 1475"/>
                    <a:gd name="T9" fmla="*/ 288 h 1250"/>
                    <a:gd name="T10" fmla="*/ 1012 w 1475"/>
                    <a:gd name="T11" fmla="*/ 133 h 1250"/>
                    <a:gd name="T12" fmla="*/ 988 w 1475"/>
                    <a:gd name="T13" fmla="*/ 13 h 1250"/>
                    <a:gd name="T14" fmla="*/ 733 w 1475"/>
                    <a:gd name="T15" fmla="*/ 0 h 1250"/>
                    <a:gd name="T16" fmla="*/ 482 w 1475"/>
                    <a:gd name="T17" fmla="*/ 20 h 1250"/>
                    <a:gd name="T18" fmla="*/ 462 w 1475"/>
                    <a:gd name="T19" fmla="*/ 148 h 1250"/>
                    <a:gd name="T20" fmla="*/ 447 w 1475"/>
                    <a:gd name="T21" fmla="*/ 273 h 1250"/>
                    <a:gd name="T22" fmla="*/ 239 w 1475"/>
                    <a:gd name="T23" fmla="*/ 288 h 1250"/>
                    <a:gd name="T24" fmla="*/ 22 w 1475"/>
                    <a:gd name="T25" fmla="*/ 308 h 1250"/>
                    <a:gd name="T26" fmla="*/ 0 w 1475"/>
                    <a:gd name="T27" fmla="*/ 770 h 1250"/>
                    <a:gd name="T28" fmla="*/ 0 w 1475"/>
                    <a:gd name="T29" fmla="*/ 1211 h 1250"/>
                    <a:gd name="T30" fmla="*/ 27 w 1475"/>
                    <a:gd name="T31" fmla="*/ 1231 h 1250"/>
                    <a:gd name="T32" fmla="*/ 737 w 1475"/>
                    <a:gd name="T33" fmla="*/ 1250 h 1250"/>
                    <a:gd name="T34" fmla="*/ 1447 w 1475"/>
                    <a:gd name="T35" fmla="*/ 1231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5" h="1250">
                      <a:moveTo>
                        <a:pt x="1447" y="1231"/>
                      </a:moveTo>
                      <a:lnTo>
                        <a:pt x="1475" y="1211"/>
                      </a:lnTo>
                      <a:lnTo>
                        <a:pt x="1475" y="769"/>
                      </a:lnTo>
                      <a:cubicBezTo>
                        <a:pt x="1475" y="384"/>
                        <a:pt x="1472" y="324"/>
                        <a:pt x="1455" y="307"/>
                      </a:cubicBezTo>
                      <a:cubicBezTo>
                        <a:pt x="1439" y="291"/>
                        <a:pt x="1401" y="288"/>
                        <a:pt x="1237" y="288"/>
                      </a:cubicBezTo>
                      <a:cubicBezTo>
                        <a:pt x="1002" y="288"/>
                        <a:pt x="1012" y="295"/>
                        <a:pt x="1012" y="133"/>
                      </a:cubicBezTo>
                      <a:cubicBezTo>
                        <a:pt x="1012" y="40"/>
                        <a:pt x="1009" y="24"/>
                        <a:pt x="988" y="13"/>
                      </a:cubicBezTo>
                      <a:cubicBezTo>
                        <a:pt x="974" y="5"/>
                        <a:pt x="868" y="0"/>
                        <a:pt x="733" y="0"/>
                      </a:cubicBezTo>
                      <a:cubicBezTo>
                        <a:pt x="539" y="0"/>
                        <a:pt x="498" y="3"/>
                        <a:pt x="482" y="20"/>
                      </a:cubicBezTo>
                      <a:cubicBezTo>
                        <a:pt x="467" y="35"/>
                        <a:pt x="462" y="66"/>
                        <a:pt x="462" y="148"/>
                      </a:cubicBezTo>
                      <a:cubicBezTo>
                        <a:pt x="462" y="217"/>
                        <a:pt x="456" y="263"/>
                        <a:pt x="447" y="273"/>
                      </a:cubicBezTo>
                      <a:cubicBezTo>
                        <a:pt x="437" y="283"/>
                        <a:pt x="372" y="288"/>
                        <a:pt x="239" y="288"/>
                      </a:cubicBezTo>
                      <a:cubicBezTo>
                        <a:pt x="76" y="288"/>
                        <a:pt x="42" y="291"/>
                        <a:pt x="22" y="308"/>
                      </a:cubicBezTo>
                      <a:cubicBezTo>
                        <a:pt x="1" y="328"/>
                        <a:pt x="0" y="359"/>
                        <a:pt x="0" y="770"/>
                      </a:cubicBezTo>
                      <a:lnTo>
                        <a:pt x="0" y="1211"/>
                      </a:lnTo>
                      <a:lnTo>
                        <a:pt x="27" y="1231"/>
                      </a:lnTo>
                      <a:cubicBezTo>
                        <a:pt x="52" y="1248"/>
                        <a:pt x="140" y="1250"/>
                        <a:pt x="737" y="1250"/>
                      </a:cubicBezTo>
                      <a:cubicBezTo>
                        <a:pt x="1334" y="1250"/>
                        <a:pt x="1422" y="1248"/>
                        <a:pt x="1447" y="1231"/>
                      </a:cubicBezTo>
                      <a:close/>
                    </a:path>
                  </a:pathLst>
                </a:custGeom>
                <a:solidFill>
                  <a:srgbClr val="FF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24"/>
                <p:cNvSpPr>
                  <a:spLocks/>
                </p:cNvSpPr>
                <p:nvPr/>
              </p:nvSpPr>
              <p:spPr bwMode="auto">
                <a:xfrm>
                  <a:off x="4457701" y="1235075"/>
                  <a:ext cx="258763" cy="136525"/>
                </a:xfrm>
                <a:custGeom>
                  <a:avLst/>
                  <a:gdLst>
                    <a:gd name="T0" fmla="*/ 13 w 530"/>
                    <a:gd name="T1" fmla="*/ 253 h 278"/>
                    <a:gd name="T2" fmla="*/ 0 w 530"/>
                    <a:gd name="T3" fmla="*/ 135 h 278"/>
                    <a:gd name="T4" fmla="*/ 280 w 530"/>
                    <a:gd name="T5" fmla="*/ 5 h 278"/>
                    <a:gd name="T6" fmla="*/ 512 w 530"/>
                    <a:gd name="T7" fmla="*/ 28 h 278"/>
                    <a:gd name="T8" fmla="*/ 510 w 530"/>
                    <a:gd name="T9" fmla="*/ 263 h 278"/>
                    <a:gd name="T10" fmla="*/ 260 w 530"/>
                    <a:gd name="T11" fmla="*/ 278 h 278"/>
                    <a:gd name="T12" fmla="*/ 13 w 530"/>
                    <a:gd name="T13" fmla="*/ 253 h 278"/>
                  </a:gdLst>
                  <a:ahLst/>
                  <a:cxnLst>
                    <a:cxn ang="0">
                      <a:pos x="T0" y="T1"/>
                    </a:cxn>
                    <a:cxn ang="0">
                      <a:pos x="T2" y="T3"/>
                    </a:cxn>
                    <a:cxn ang="0">
                      <a:pos x="T4" y="T5"/>
                    </a:cxn>
                    <a:cxn ang="0">
                      <a:pos x="T6" y="T7"/>
                    </a:cxn>
                    <a:cxn ang="0">
                      <a:pos x="T8" y="T9"/>
                    </a:cxn>
                    <a:cxn ang="0">
                      <a:pos x="T10" y="T11"/>
                    </a:cxn>
                    <a:cxn ang="0">
                      <a:pos x="T12" y="T13"/>
                    </a:cxn>
                  </a:cxnLst>
                  <a:rect l="0" t="0" r="r" b="b"/>
                  <a:pathLst>
                    <a:path w="530" h="278">
                      <a:moveTo>
                        <a:pt x="13" y="253"/>
                      </a:moveTo>
                      <a:cubicBezTo>
                        <a:pt x="5" y="240"/>
                        <a:pt x="0" y="187"/>
                        <a:pt x="0" y="135"/>
                      </a:cubicBezTo>
                      <a:cubicBezTo>
                        <a:pt x="0" y="0"/>
                        <a:pt x="0" y="0"/>
                        <a:pt x="280" y="5"/>
                      </a:cubicBezTo>
                      <a:cubicBezTo>
                        <a:pt x="459" y="8"/>
                        <a:pt x="503" y="12"/>
                        <a:pt x="512" y="28"/>
                      </a:cubicBezTo>
                      <a:cubicBezTo>
                        <a:pt x="530" y="55"/>
                        <a:pt x="528" y="245"/>
                        <a:pt x="510" y="263"/>
                      </a:cubicBezTo>
                      <a:cubicBezTo>
                        <a:pt x="499" y="273"/>
                        <a:pt x="426" y="278"/>
                        <a:pt x="260" y="278"/>
                      </a:cubicBezTo>
                      <a:cubicBezTo>
                        <a:pt x="41" y="278"/>
                        <a:pt x="25" y="276"/>
                        <a:pt x="13" y="253"/>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25"/>
                <p:cNvSpPr>
                  <a:spLocks/>
                </p:cNvSpPr>
                <p:nvPr/>
              </p:nvSpPr>
              <p:spPr bwMode="auto">
                <a:xfrm>
                  <a:off x="4506913" y="1285875"/>
                  <a:ext cx="163513" cy="42863"/>
                </a:xfrm>
                <a:custGeom>
                  <a:avLst/>
                  <a:gdLst>
                    <a:gd name="T0" fmla="*/ 337 w 337"/>
                    <a:gd name="T1" fmla="*/ 43 h 87"/>
                    <a:gd name="T2" fmla="*/ 337 w 337"/>
                    <a:gd name="T3" fmla="*/ 0 h 87"/>
                    <a:gd name="T4" fmla="*/ 168 w 337"/>
                    <a:gd name="T5" fmla="*/ 0 h 87"/>
                    <a:gd name="T6" fmla="*/ 0 w 337"/>
                    <a:gd name="T7" fmla="*/ 0 h 87"/>
                    <a:gd name="T8" fmla="*/ 0 w 337"/>
                    <a:gd name="T9" fmla="*/ 43 h 87"/>
                    <a:gd name="T10" fmla="*/ 0 w 337"/>
                    <a:gd name="T11" fmla="*/ 87 h 87"/>
                    <a:gd name="T12" fmla="*/ 168 w 337"/>
                    <a:gd name="T13" fmla="*/ 87 h 87"/>
                    <a:gd name="T14" fmla="*/ 337 w 337"/>
                    <a:gd name="T15" fmla="*/ 87 h 87"/>
                    <a:gd name="T16" fmla="*/ 337 w 337"/>
                    <a:gd name="T17"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7" h="87">
                      <a:moveTo>
                        <a:pt x="337" y="43"/>
                      </a:moveTo>
                      <a:lnTo>
                        <a:pt x="337" y="0"/>
                      </a:lnTo>
                      <a:lnTo>
                        <a:pt x="168" y="0"/>
                      </a:lnTo>
                      <a:lnTo>
                        <a:pt x="0" y="0"/>
                      </a:lnTo>
                      <a:lnTo>
                        <a:pt x="0" y="43"/>
                      </a:lnTo>
                      <a:lnTo>
                        <a:pt x="0" y="87"/>
                      </a:lnTo>
                      <a:lnTo>
                        <a:pt x="168" y="87"/>
                      </a:lnTo>
                      <a:lnTo>
                        <a:pt x="337" y="87"/>
                      </a:lnTo>
                      <a:lnTo>
                        <a:pt x="337" y="43"/>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26"/>
                <p:cNvSpPr>
                  <a:spLocks/>
                </p:cNvSpPr>
                <p:nvPr/>
              </p:nvSpPr>
              <p:spPr bwMode="auto">
                <a:xfrm>
                  <a:off x="5451476" y="2232025"/>
                  <a:ext cx="714375" cy="563563"/>
                </a:xfrm>
                <a:custGeom>
                  <a:avLst/>
                  <a:gdLst>
                    <a:gd name="T0" fmla="*/ 1463 w 1463"/>
                    <a:gd name="T1" fmla="*/ 575 h 1150"/>
                    <a:gd name="T2" fmla="*/ 1463 w 1463"/>
                    <a:gd name="T3" fmla="*/ 0 h 1150"/>
                    <a:gd name="T4" fmla="*/ 731 w 1463"/>
                    <a:gd name="T5" fmla="*/ 0 h 1150"/>
                    <a:gd name="T6" fmla="*/ 0 w 1463"/>
                    <a:gd name="T7" fmla="*/ 0 h 1150"/>
                    <a:gd name="T8" fmla="*/ 0 w 1463"/>
                    <a:gd name="T9" fmla="*/ 575 h 1150"/>
                    <a:gd name="T10" fmla="*/ 0 w 1463"/>
                    <a:gd name="T11" fmla="*/ 1150 h 1150"/>
                    <a:gd name="T12" fmla="*/ 731 w 1463"/>
                    <a:gd name="T13" fmla="*/ 1150 h 1150"/>
                    <a:gd name="T14" fmla="*/ 1463 w 1463"/>
                    <a:gd name="T15" fmla="*/ 1150 h 1150"/>
                    <a:gd name="T16" fmla="*/ 1463 w 1463"/>
                    <a:gd name="T17" fmla="*/ 575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3" h="1150">
                      <a:moveTo>
                        <a:pt x="1463" y="575"/>
                      </a:moveTo>
                      <a:lnTo>
                        <a:pt x="1463" y="0"/>
                      </a:lnTo>
                      <a:lnTo>
                        <a:pt x="731" y="0"/>
                      </a:lnTo>
                      <a:lnTo>
                        <a:pt x="0" y="0"/>
                      </a:lnTo>
                      <a:lnTo>
                        <a:pt x="0" y="575"/>
                      </a:lnTo>
                      <a:lnTo>
                        <a:pt x="0" y="1150"/>
                      </a:lnTo>
                      <a:lnTo>
                        <a:pt x="731" y="1150"/>
                      </a:lnTo>
                      <a:lnTo>
                        <a:pt x="1463" y="1150"/>
                      </a:lnTo>
                      <a:lnTo>
                        <a:pt x="1463" y="575"/>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27"/>
                <p:cNvSpPr>
                  <a:spLocks/>
                </p:cNvSpPr>
                <p:nvPr/>
              </p:nvSpPr>
              <p:spPr bwMode="auto">
                <a:xfrm>
                  <a:off x="2798763" y="2092325"/>
                  <a:ext cx="920750" cy="98425"/>
                </a:xfrm>
                <a:custGeom>
                  <a:avLst/>
                  <a:gdLst>
                    <a:gd name="T0" fmla="*/ 1887 w 1887"/>
                    <a:gd name="T1" fmla="*/ 100 h 200"/>
                    <a:gd name="T2" fmla="*/ 1887 w 1887"/>
                    <a:gd name="T3" fmla="*/ 0 h 200"/>
                    <a:gd name="T4" fmla="*/ 943 w 1887"/>
                    <a:gd name="T5" fmla="*/ 0 h 200"/>
                    <a:gd name="T6" fmla="*/ 0 w 1887"/>
                    <a:gd name="T7" fmla="*/ 0 h 200"/>
                    <a:gd name="T8" fmla="*/ 0 w 1887"/>
                    <a:gd name="T9" fmla="*/ 100 h 200"/>
                    <a:gd name="T10" fmla="*/ 0 w 1887"/>
                    <a:gd name="T11" fmla="*/ 200 h 200"/>
                    <a:gd name="T12" fmla="*/ 943 w 1887"/>
                    <a:gd name="T13" fmla="*/ 200 h 200"/>
                    <a:gd name="T14" fmla="*/ 1887 w 1887"/>
                    <a:gd name="T15" fmla="*/ 200 h 200"/>
                    <a:gd name="T16" fmla="*/ 1887 w 1887"/>
                    <a:gd name="T17" fmla="*/ 1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7" h="200">
                      <a:moveTo>
                        <a:pt x="1887" y="100"/>
                      </a:moveTo>
                      <a:lnTo>
                        <a:pt x="1887" y="0"/>
                      </a:lnTo>
                      <a:lnTo>
                        <a:pt x="943" y="0"/>
                      </a:lnTo>
                      <a:lnTo>
                        <a:pt x="0" y="0"/>
                      </a:lnTo>
                      <a:lnTo>
                        <a:pt x="0" y="100"/>
                      </a:lnTo>
                      <a:lnTo>
                        <a:pt x="0" y="200"/>
                      </a:lnTo>
                      <a:lnTo>
                        <a:pt x="943" y="200"/>
                      </a:lnTo>
                      <a:lnTo>
                        <a:pt x="1887" y="200"/>
                      </a:lnTo>
                      <a:lnTo>
                        <a:pt x="1887" y="10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28"/>
                <p:cNvSpPr>
                  <a:spLocks/>
                </p:cNvSpPr>
                <p:nvPr/>
              </p:nvSpPr>
              <p:spPr bwMode="auto">
                <a:xfrm>
                  <a:off x="5451476" y="2092325"/>
                  <a:ext cx="922338" cy="98425"/>
                </a:xfrm>
                <a:custGeom>
                  <a:avLst/>
                  <a:gdLst>
                    <a:gd name="T0" fmla="*/ 1888 w 1888"/>
                    <a:gd name="T1" fmla="*/ 100 h 200"/>
                    <a:gd name="T2" fmla="*/ 1888 w 1888"/>
                    <a:gd name="T3" fmla="*/ 0 h 200"/>
                    <a:gd name="T4" fmla="*/ 944 w 1888"/>
                    <a:gd name="T5" fmla="*/ 0 h 200"/>
                    <a:gd name="T6" fmla="*/ 0 w 1888"/>
                    <a:gd name="T7" fmla="*/ 0 h 200"/>
                    <a:gd name="T8" fmla="*/ 0 w 1888"/>
                    <a:gd name="T9" fmla="*/ 100 h 200"/>
                    <a:gd name="T10" fmla="*/ 0 w 1888"/>
                    <a:gd name="T11" fmla="*/ 200 h 200"/>
                    <a:gd name="T12" fmla="*/ 944 w 1888"/>
                    <a:gd name="T13" fmla="*/ 200 h 200"/>
                    <a:gd name="T14" fmla="*/ 1888 w 1888"/>
                    <a:gd name="T15" fmla="*/ 200 h 200"/>
                    <a:gd name="T16" fmla="*/ 1888 w 1888"/>
                    <a:gd name="T17" fmla="*/ 1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8" h="200">
                      <a:moveTo>
                        <a:pt x="1888" y="100"/>
                      </a:moveTo>
                      <a:lnTo>
                        <a:pt x="1888" y="0"/>
                      </a:lnTo>
                      <a:lnTo>
                        <a:pt x="944" y="0"/>
                      </a:lnTo>
                      <a:lnTo>
                        <a:pt x="0" y="0"/>
                      </a:lnTo>
                      <a:lnTo>
                        <a:pt x="0" y="100"/>
                      </a:lnTo>
                      <a:lnTo>
                        <a:pt x="0" y="200"/>
                      </a:lnTo>
                      <a:lnTo>
                        <a:pt x="944" y="200"/>
                      </a:lnTo>
                      <a:lnTo>
                        <a:pt x="1888" y="200"/>
                      </a:lnTo>
                      <a:lnTo>
                        <a:pt x="1888" y="10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29"/>
                <p:cNvSpPr>
                  <a:spLocks/>
                </p:cNvSpPr>
                <p:nvPr/>
              </p:nvSpPr>
              <p:spPr bwMode="auto">
                <a:xfrm>
                  <a:off x="3084513" y="2012950"/>
                  <a:ext cx="68263" cy="36513"/>
                </a:xfrm>
                <a:custGeom>
                  <a:avLst/>
                  <a:gdLst>
                    <a:gd name="T0" fmla="*/ 138 w 138"/>
                    <a:gd name="T1" fmla="*/ 38 h 75"/>
                    <a:gd name="T2" fmla="*/ 69 w 138"/>
                    <a:gd name="T3" fmla="*/ 0 h 75"/>
                    <a:gd name="T4" fmla="*/ 0 w 138"/>
                    <a:gd name="T5" fmla="*/ 12 h 75"/>
                    <a:gd name="T6" fmla="*/ 102 w 138"/>
                    <a:gd name="T7" fmla="*/ 75 h 75"/>
                    <a:gd name="T8" fmla="*/ 138 w 138"/>
                    <a:gd name="T9" fmla="*/ 38 h 75"/>
                  </a:gdLst>
                  <a:ahLst/>
                  <a:cxnLst>
                    <a:cxn ang="0">
                      <a:pos x="T0" y="T1"/>
                    </a:cxn>
                    <a:cxn ang="0">
                      <a:pos x="T2" y="T3"/>
                    </a:cxn>
                    <a:cxn ang="0">
                      <a:pos x="T4" y="T5"/>
                    </a:cxn>
                    <a:cxn ang="0">
                      <a:pos x="T6" y="T7"/>
                    </a:cxn>
                    <a:cxn ang="0">
                      <a:pos x="T8" y="T9"/>
                    </a:cxn>
                  </a:cxnLst>
                  <a:rect l="0" t="0" r="r" b="b"/>
                  <a:pathLst>
                    <a:path w="138" h="75">
                      <a:moveTo>
                        <a:pt x="138" y="38"/>
                      </a:moveTo>
                      <a:cubicBezTo>
                        <a:pt x="138" y="0"/>
                        <a:pt x="137" y="0"/>
                        <a:pt x="69" y="0"/>
                      </a:cubicBezTo>
                      <a:cubicBezTo>
                        <a:pt x="31" y="0"/>
                        <a:pt x="0" y="5"/>
                        <a:pt x="0" y="12"/>
                      </a:cubicBezTo>
                      <a:cubicBezTo>
                        <a:pt x="0" y="34"/>
                        <a:pt x="66" y="75"/>
                        <a:pt x="102" y="75"/>
                      </a:cubicBezTo>
                      <a:cubicBezTo>
                        <a:pt x="133" y="75"/>
                        <a:pt x="138" y="71"/>
                        <a:pt x="138" y="38"/>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30"/>
                <p:cNvSpPr>
                  <a:spLocks/>
                </p:cNvSpPr>
                <p:nvPr/>
              </p:nvSpPr>
              <p:spPr bwMode="auto">
                <a:xfrm>
                  <a:off x="3194051" y="1536700"/>
                  <a:ext cx="36513" cy="512763"/>
                </a:xfrm>
                <a:custGeom>
                  <a:avLst/>
                  <a:gdLst>
                    <a:gd name="T0" fmla="*/ 75 w 75"/>
                    <a:gd name="T1" fmla="*/ 525 h 1050"/>
                    <a:gd name="T2" fmla="*/ 75 w 75"/>
                    <a:gd name="T3" fmla="*/ 0 h 1050"/>
                    <a:gd name="T4" fmla="*/ 38 w 75"/>
                    <a:gd name="T5" fmla="*/ 0 h 1050"/>
                    <a:gd name="T6" fmla="*/ 0 w 75"/>
                    <a:gd name="T7" fmla="*/ 0 h 1050"/>
                    <a:gd name="T8" fmla="*/ 0 w 75"/>
                    <a:gd name="T9" fmla="*/ 525 h 1050"/>
                    <a:gd name="T10" fmla="*/ 0 w 75"/>
                    <a:gd name="T11" fmla="*/ 1050 h 1050"/>
                    <a:gd name="T12" fmla="*/ 38 w 75"/>
                    <a:gd name="T13" fmla="*/ 1050 h 1050"/>
                    <a:gd name="T14" fmla="*/ 75 w 75"/>
                    <a:gd name="T15" fmla="*/ 1050 h 1050"/>
                    <a:gd name="T16" fmla="*/ 75 w 75"/>
                    <a:gd name="T17" fmla="*/ 525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050">
                      <a:moveTo>
                        <a:pt x="75" y="525"/>
                      </a:moveTo>
                      <a:lnTo>
                        <a:pt x="75" y="0"/>
                      </a:lnTo>
                      <a:lnTo>
                        <a:pt x="38" y="0"/>
                      </a:lnTo>
                      <a:lnTo>
                        <a:pt x="0" y="0"/>
                      </a:lnTo>
                      <a:lnTo>
                        <a:pt x="0" y="525"/>
                      </a:lnTo>
                      <a:lnTo>
                        <a:pt x="0" y="1050"/>
                      </a:lnTo>
                      <a:lnTo>
                        <a:pt x="38" y="1050"/>
                      </a:lnTo>
                      <a:lnTo>
                        <a:pt x="75" y="1050"/>
                      </a:lnTo>
                      <a:lnTo>
                        <a:pt x="75" y="5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31"/>
                <p:cNvSpPr>
                  <a:spLocks/>
                </p:cNvSpPr>
                <p:nvPr/>
              </p:nvSpPr>
              <p:spPr bwMode="auto">
                <a:xfrm>
                  <a:off x="3273426" y="2012950"/>
                  <a:ext cx="446088" cy="36513"/>
                </a:xfrm>
                <a:custGeom>
                  <a:avLst/>
                  <a:gdLst>
                    <a:gd name="T0" fmla="*/ 912 w 912"/>
                    <a:gd name="T1" fmla="*/ 38 h 75"/>
                    <a:gd name="T2" fmla="*/ 912 w 912"/>
                    <a:gd name="T3" fmla="*/ 0 h 75"/>
                    <a:gd name="T4" fmla="*/ 456 w 912"/>
                    <a:gd name="T5" fmla="*/ 0 h 75"/>
                    <a:gd name="T6" fmla="*/ 0 w 912"/>
                    <a:gd name="T7" fmla="*/ 0 h 75"/>
                    <a:gd name="T8" fmla="*/ 0 w 912"/>
                    <a:gd name="T9" fmla="*/ 38 h 75"/>
                    <a:gd name="T10" fmla="*/ 0 w 912"/>
                    <a:gd name="T11" fmla="*/ 75 h 75"/>
                    <a:gd name="T12" fmla="*/ 456 w 912"/>
                    <a:gd name="T13" fmla="*/ 75 h 75"/>
                    <a:gd name="T14" fmla="*/ 912 w 912"/>
                    <a:gd name="T15" fmla="*/ 75 h 75"/>
                    <a:gd name="T16" fmla="*/ 912 w 912"/>
                    <a:gd name="T17"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2" h="75">
                      <a:moveTo>
                        <a:pt x="912" y="38"/>
                      </a:moveTo>
                      <a:lnTo>
                        <a:pt x="912" y="0"/>
                      </a:lnTo>
                      <a:lnTo>
                        <a:pt x="456" y="0"/>
                      </a:lnTo>
                      <a:lnTo>
                        <a:pt x="0" y="0"/>
                      </a:lnTo>
                      <a:lnTo>
                        <a:pt x="0" y="38"/>
                      </a:lnTo>
                      <a:lnTo>
                        <a:pt x="0" y="75"/>
                      </a:lnTo>
                      <a:lnTo>
                        <a:pt x="456" y="75"/>
                      </a:lnTo>
                      <a:lnTo>
                        <a:pt x="912" y="75"/>
                      </a:lnTo>
                      <a:lnTo>
                        <a:pt x="912" y="38"/>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32"/>
                <p:cNvSpPr>
                  <a:spLocks/>
                </p:cNvSpPr>
                <p:nvPr/>
              </p:nvSpPr>
              <p:spPr bwMode="auto">
                <a:xfrm>
                  <a:off x="5451476" y="2012950"/>
                  <a:ext cx="446088" cy="36513"/>
                </a:xfrm>
                <a:custGeom>
                  <a:avLst/>
                  <a:gdLst>
                    <a:gd name="T0" fmla="*/ 913 w 913"/>
                    <a:gd name="T1" fmla="*/ 38 h 75"/>
                    <a:gd name="T2" fmla="*/ 913 w 913"/>
                    <a:gd name="T3" fmla="*/ 0 h 75"/>
                    <a:gd name="T4" fmla="*/ 456 w 913"/>
                    <a:gd name="T5" fmla="*/ 0 h 75"/>
                    <a:gd name="T6" fmla="*/ 0 w 913"/>
                    <a:gd name="T7" fmla="*/ 0 h 75"/>
                    <a:gd name="T8" fmla="*/ 0 w 913"/>
                    <a:gd name="T9" fmla="*/ 38 h 75"/>
                    <a:gd name="T10" fmla="*/ 0 w 913"/>
                    <a:gd name="T11" fmla="*/ 75 h 75"/>
                    <a:gd name="T12" fmla="*/ 456 w 913"/>
                    <a:gd name="T13" fmla="*/ 75 h 75"/>
                    <a:gd name="T14" fmla="*/ 913 w 913"/>
                    <a:gd name="T15" fmla="*/ 75 h 75"/>
                    <a:gd name="T16" fmla="*/ 913 w 913"/>
                    <a:gd name="T17"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3" h="75">
                      <a:moveTo>
                        <a:pt x="913" y="38"/>
                      </a:moveTo>
                      <a:lnTo>
                        <a:pt x="913" y="0"/>
                      </a:lnTo>
                      <a:lnTo>
                        <a:pt x="456" y="0"/>
                      </a:lnTo>
                      <a:lnTo>
                        <a:pt x="0" y="0"/>
                      </a:lnTo>
                      <a:lnTo>
                        <a:pt x="0" y="38"/>
                      </a:lnTo>
                      <a:lnTo>
                        <a:pt x="0" y="75"/>
                      </a:lnTo>
                      <a:lnTo>
                        <a:pt x="456" y="75"/>
                      </a:lnTo>
                      <a:lnTo>
                        <a:pt x="913" y="75"/>
                      </a:lnTo>
                      <a:lnTo>
                        <a:pt x="913" y="38"/>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33"/>
                <p:cNvSpPr>
                  <a:spLocks/>
                </p:cNvSpPr>
                <p:nvPr/>
              </p:nvSpPr>
              <p:spPr bwMode="auto">
                <a:xfrm>
                  <a:off x="5946776" y="1536700"/>
                  <a:ext cx="36513" cy="512763"/>
                </a:xfrm>
                <a:custGeom>
                  <a:avLst/>
                  <a:gdLst>
                    <a:gd name="T0" fmla="*/ 75 w 75"/>
                    <a:gd name="T1" fmla="*/ 525 h 1050"/>
                    <a:gd name="T2" fmla="*/ 75 w 75"/>
                    <a:gd name="T3" fmla="*/ 0 h 1050"/>
                    <a:gd name="T4" fmla="*/ 37 w 75"/>
                    <a:gd name="T5" fmla="*/ 0 h 1050"/>
                    <a:gd name="T6" fmla="*/ 0 w 75"/>
                    <a:gd name="T7" fmla="*/ 0 h 1050"/>
                    <a:gd name="T8" fmla="*/ 0 w 75"/>
                    <a:gd name="T9" fmla="*/ 525 h 1050"/>
                    <a:gd name="T10" fmla="*/ 0 w 75"/>
                    <a:gd name="T11" fmla="*/ 1050 h 1050"/>
                    <a:gd name="T12" fmla="*/ 37 w 75"/>
                    <a:gd name="T13" fmla="*/ 1050 h 1050"/>
                    <a:gd name="T14" fmla="*/ 75 w 75"/>
                    <a:gd name="T15" fmla="*/ 1050 h 1050"/>
                    <a:gd name="T16" fmla="*/ 75 w 75"/>
                    <a:gd name="T17" fmla="*/ 525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050">
                      <a:moveTo>
                        <a:pt x="75" y="525"/>
                      </a:moveTo>
                      <a:lnTo>
                        <a:pt x="75" y="0"/>
                      </a:lnTo>
                      <a:lnTo>
                        <a:pt x="37" y="0"/>
                      </a:lnTo>
                      <a:lnTo>
                        <a:pt x="0" y="0"/>
                      </a:lnTo>
                      <a:lnTo>
                        <a:pt x="0" y="525"/>
                      </a:lnTo>
                      <a:lnTo>
                        <a:pt x="0" y="1050"/>
                      </a:lnTo>
                      <a:lnTo>
                        <a:pt x="37" y="1050"/>
                      </a:lnTo>
                      <a:lnTo>
                        <a:pt x="75" y="1050"/>
                      </a:lnTo>
                      <a:lnTo>
                        <a:pt x="75" y="525"/>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34"/>
                <p:cNvSpPr>
                  <a:spLocks/>
                </p:cNvSpPr>
                <p:nvPr/>
              </p:nvSpPr>
              <p:spPr bwMode="auto">
                <a:xfrm>
                  <a:off x="6024563" y="2012950"/>
                  <a:ext cx="71438" cy="36513"/>
                </a:xfrm>
                <a:custGeom>
                  <a:avLst/>
                  <a:gdLst>
                    <a:gd name="T0" fmla="*/ 97 w 146"/>
                    <a:gd name="T1" fmla="*/ 56 h 75"/>
                    <a:gd name="T2" fmla="*/ 63 w 146"/>
                    <a:gd name="T3" fmla="*/ 0 h 75"/>
                    <a:gd name="T4" fmla="*/ 0 w 146"/>
                    <a:gd name="T5" fmla="*/ 38 h 75"/>
                    <a:gd name="T6" fmla="*/ 35 w 146"/>
                    <a:gd name="T7" fmla="*/ 75 h 75"/>
                    <a:gd name="T8" fmla="*/ 97 w 146"/>
                    <a:gd name="T9" fmla="*/ 56 h 75"/>
                  </a:gdLst>
                  <a:ahLst/>
                  <a:cxnLst>
                    <a:cxn ang="0">
                      <a:pos x="T0" y="T1"/>
                    </a:cxn>
                    <a:cxn ang="0">
                      <a:pos x="T2" y="T3"/>
                    </a:cxn>
                    <a:cxn ang="0">
                      <a:pos x="T4" y="T5"/>
                    </a:cxn>
                    <a:cxn ang="0">
                      <a:pos x="T6" y="T7"/>
                    </a:cxn>
                    <a:cxn ang="0">
                      <a:pos x="T8" y="T9"/>
                    </a:cxn>
                  </a:cxnLst>
                  <a:rect l="0" t="0" r="r" b="b"/>
                  <a:pathLst>
                    <a:path w="146" h="75">
                      <a:moveTo>
                        <a:pt x="97" y="56"/>
                      </a:moveTo>
                      <a:cubicBezTo>
                        <a:pt x="146" y="22"/>
                        <a:pt x="132" y="0"/>
                        <a:pt x="63" y="0"/>
                      </a:cubicBezTo>
                      <a:cubicBezTo>
                        <a:pt x="1" y="0"/>
                        <a:pt x="0" y="1"/>
                        <a:pt x="0" y="38"/>
                      </a:cubicBezTo>
                      <a:cubicBezTo>
                        <a:pt x="0" y="70"/>
                        <a:pt x="5" y="75"/>
                        <a:pt x="35" y="75"/>
                      </a:cubicBezTo>
                      <a:cubicBezTo>
                        <a:pt x="54" y="75"/>
                        <a:pt x="82" y="66"/>
                        <a:pt x="97" y="56"/>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35"/>
                <p:cNvSpPr>
                  <a:spLocks/>
                </p:cNvSpPr>
                <p:nvPr/>
              </p:nvSpPr>
              <p:spPr bwMode="auto">
                <a:xfrm>
                  <a:off x="3084513" y="1597025"/>
                  <a:ext cx="68263" cy="366713"/>
                </a:xfrm>
                <a:custGeom>
                  <a:avLst/>
                  <a:gdLst>
                    <a:gd name="T0" fmla="*/ 138 w 138"/>
                    <a:gd name="T1" fmla="*/ 375 h 750"/>
                    <a:gd name="T2" fmla="*/ 138 w 138"/>
                    <a:gd name="T3" fmla="*/ 0 h 750"/>
                    <a:gd name="T4" fmla="*/ 69 w 138"/>
                    <a:gd name="T5" fmla="*/ 0 h 750"/>
                    <a:gd name="T6" fmla="*/ 0 w 138"/>
                    <a:gd name="T7" fmla="*/ 0 h 750"/>
                    <a:gd name="T8" fmla="*/ 0 w 138"/>
                    <a:gd name="T9" fmla="*/ 375 h 750"/>
                    <a:gd name="T10" fmla="*/ 0 w 138"/>
                    <a:gd name="T11" fmla="*/ 750 h 750"/>
                    <a:gd name="T12" fmla="*/ 69 w 138"/>
                    <a:gd name="T13" fmla="*/ 750 h 750"/>
                    <a:gd name="T14" fmla="*/ 138 w 138"/>
                    <a:gd name="T15" fmla="*/ 750 h 750"/>
                    <a:gd name="T16" fmla="*/ 138 w 138"/>
                    <a:gd name="T17" fmla="*/ 375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750">
                      <a:moveTo>
                        <a:pt x="138" y="375"/>
                      </a:moveTo>
                      <a:lnTo>
                        <a:pt x="138" y="0"/>
                      </a:lnTo>
                      <a:lnTo>
                        <a:pt x="69" y="0"/>
                      </a:lnTo>
                      <a:lnTo>
                        <a:pt x="0" y="0"/>
                      </a:lnTo>
                      <a:lnTo>
                        <a:pt x="0" y="375"/>
                      </a:lnTo>
                      <a:lnTo>
                        <a:pt x="0" y="750"/>
                      </a:lnTo>
                      <a:lnTo>
                        <a:pt x="69" y="750"/>
                      </a:lnTo>
                      <a:lnTo>
                        <a:pt x="138" y="750"/>
                      </a:lnTo>
                      <a:lnTo>
                        <a:pt x="138" y="375"/>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38"/>
                <p:cNvSpPr>
                  <a:spLocks/>
                </p:cNvSpPr>
                <p:nvPr/>
              </p:nvSpPr>
              <p:spPr bwMode="auto">
                <a:xfrm>
                  <a:off x="6024563" y="1597025"/>
                  <a:ext cx="68263" cy="366713"/>
                </a:xfrm>
                <a:custGeom>
                  <a:avLst/>
                  <a:gdLst>
                    <a:gd name="T0" fmla="*/ 138 w 138"/>
                    <a:gd name="T1" fmla="*/ 375 h 750"/>
                    <a:gd name="T2" fmla="*/ 138 w 138"/>
                    <a:gd name="T3" fmla="*/ 0 h 750"/>
                    <a:gd name="T4" fmla="*/ 69 w 138"/>
                    <a:gd name="T5" fmla="*/ 0 h 750"/>
                    <a:gd name="T6" fmla="*/ 0 w 138"/>
                    <a:gd name="T7" fmla="*/ 0 h 750"/>
                    <a:gd name="T8" fmla="*/ 0 w 138"/>
                    <a:gd name="T9" fmla="*/ 375 h 750"/>
                    <a:gd name="T10" fmla="*/ 0 w 138"/>
                    <a:gd name="T11" fmla="*/ 750 h 750"/>
                    <a:gd name="T12" fmla="*/ 69 w 138"/>
                    <a:gd name="T13" fmla="*/ 750 h 750"/>
                    <a:gd name="T14" fmla="*/ 138 w 138"/>
                    <a:gd name="T15" fmla="*/ 750 h 750"/>
                    <a:gd name="T16" fmla="*/ 138 w 138"/>
                    <a:gd name="T17" fmla="*/ 375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750">
                      <a:moveTo>
                        <a:pt x="138" y="375"/>
                      </a:moveTo>
                      <a:lnTo>
                        <a:pt x="138" y="0"/>
                      </a:lnTo>
                      <a:lnTo>
                        <a:pt x="69" y="0"/>
                      </a:lnTo>
                      <a:lnTo>
                        <a:pt x="0" y="0"/>
                      </a:lnTo>
                      <a:lnTo>
                        <a:pt x="0" y="375"/>
                      </a:lnTo>
                      <a:lnTo>
                        <a:pt x="0" y="750"/>
                      </a:lnTo>
                      <a:lnTo>
                        <a:pt x="69" y="750"/>
                      </a:lnTo>
                      <a:lnTo>
                        <a:pt x="138" y="750"/>
                      </a:lnTo>
                      <a:lnTo>
                        <a:pt x="138" y="375"/>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39"/>
                <p:cNvSpPr>
                  <a:spLocks/>
                </p:cNvSpPr>
                <p:nvPr/>
              </p:nvSpPr>
              <p:spPr bwMode="auto">
                <a:xfrm>
                  <a:off x="3087688" y="1533525"/>
                  <a:ext cx="65088" cy="20638"/>
                </a:xfrm>
                <a:custGeom>
                  <a:avLst/>
                  <a:gdLst>
                    <a:gd name="T0" fmla="*/ 131 w 131"/>
                    <a:gd name="T1" fmla="*/ 26 h 45"/>
                    <a:gd name="T2" fmla="*/ 38 w 131"/>
                    <a:gd name="T3" fmla="*/ 15 h 45"/>
                    <a:gd name="T4" fmla="*/ 74 w 131"/>
                    <a:gd name="T5" fmla="*/ 45 h 45"/>
                    <a:gd name="T6" fmla="*/ 131 w 131"/>
                    <a:gd name="T7" fmla="*/ 26 h 45"/>
                  </a:gdLst>
                  <a:ahLst/>
                  <a:cxnLst>
                    <a:cxn ang="0">
                      <a:pos x="T0" y="T1"/>
                    </a:cxn>
                    <a:cxn ang="0">
                      <a:pos x="T2" y="T3"/>
                    </a:cxn>
                    <a:cxn ang="0">
                      <a:pos x="T4" y="T5"/>
                    </a:cxn>
                    <a:cxn ang="0">
                      <a:pos x="T6" y="T7"/>
                    </a:cxn>
                  </a:cxnLst>
                  <a:rect l="0" t="0" r="r" b="b"/>
                  <a:pathLst>
                    <a:path w="131" h="45">
                      <a:moveTo>
                        <a:pt x="131" y="26"/>
                      </a:moveTo>
                      <a:cubicBezTo>
                        <a:pt x="131" y="6"/>
                        <a:pt x="76" y="0"/>
                        <a:pt x="38" y="15"/>
                      </a:cubicBezTo>
                      <a:cubicBezTo>
                        <a:pt x="0" y="29"/>
                        <a:pt x="19" y="45"/>
                        <a:pt x="74" y="45"/>
                      </a:cubicBezTo>
                      <a:cubicBezTo>
                        <a:pt x="116" y="45"/>
                        <a:pt x="131" y="40"/>
                        <a:pt x="131" y="26"/>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Oval 40"/>
                <p:cNvSpPr>
                  <a:spLocks noChangeArrowheads="1"/>
                </p:cNvSpPr>
                <p:nvPr/>
              </p:nvSpPr>
              <p:spPr bwMode="auto">
                <a:xfrm>
                  <a:off x="3273426" y="1536700"/>
                  <a:ext cx="446088" cy="17463"/>
                </a:xfrm>
                <a:prstGeom prst="ellipse">
                  <a:avLst/>
                </a:pr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Oval 41"/>
                <p:cNvSpPr>
                  <a:spLocks noChangeArrowheads="1"/>
                </p:cNvSpPr>
                <p:nvPr/>
              </p:nvSpPr>
              <p:spPr bwMode="auto">
                <a:xfrm>
                  <a:off x="5451476" y="1536700"/>
                  <a:ext cx="446088" cy="17463"/>
                </a:xfrm>
                <a:prstGeom prst="ellipse">
                  <a:avLst/>
                </a:pr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42"/>
                <p:cNvSpPr>
                  <a:spLocks/>
                </p:cNvSpPr>
                <p:nvPr/>
              </p:nvSpPr>
              <p:spPr bwMode="auto">
                <a:xfrm>
                  <a:off x="6024563" y="1533525"/>
                  <a:ext cx="57150" cy="20638"/>
                </a:xfrm>
                <a:custGeom>
                  <a:avLst/>
                  <a:gdLst>
                    <a:gd name="T0" fmla="*/ 95 w 117"/>
                    <a:gd name="T1" fmla="*/ 24 h 43"/>
                    <a:gd name="T2" fmla="*/ 0 w 117"/>
                    <a:gd name="T3" fmla="*/ 25 h 43"/>
                    <a:gd name="T4" fmla="*/ 59 w 117"/>
                    <a:gd name="T5" fmla="*/ 43 h 43"/>
                    <a:gd name="T6" fmla="*/ 95 w 117"/>
                    <a:gd name="T7" fmla="*/ 24 h 43"/>
                  </a:gdLst>
                  <a:ahLst/>
                  <a:cxnLst>
                    <a:cxn ang="0">
                      <a:pos x="T0" y="T1"/>
                    </a:cxn>
                    <a:cxn ang="0">
                      <a:pos x="T2" y="T3"/>
                    </a:cxn>
                    <a:cxn ang="0">
                      <a:pos x="T4" y="T5"/>
                    </a:cxn>
                    <a:cxn ang="0">
                      <a:pos x="T6" y="T7"/>
                    </a:cxn>
                  </a:cxnLst>
                  <a:rect l="0" t="0" r="r" b="b"/>
                  <a:pathLst>
                    <a:path w="117" h="43">
                      <a:moveTo>
                        <a:pt x="95" y="24"/>
                      </a:moveTo>
                      <a:cubicBezTo>
                        <a:pt x="62" y="0"/>
                        <a:pt x="0" y="0"/>
                        <a:pt x="0" y="25"/>
                      </a:cubicBezTo>
                      <a:cubicBezTo>
                        <a:pt x="0" y="39"/>
                        <a:pt x="15" y="43"/>
                        <a:pt x="59" y="43"/>
                      </a:cubicBezTo>
                      <a:cubicBezTo>
                        <a:pt x="114" y="43"/>
                        <a:pt x="117" y="41"/>
                        <a:pt x="95" y="24"/>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43"/>
                <p:cNvSpPr>
                  <a:spLocks/>
                </p:cNvSpPr>
                <p:nvPr/>
              </p:nvSpPr>
              <p:spPr bwMode="auto">
                <a:xfrm>
                  <a:off x="3328988" y="1382713"/>
                  <a:ext cx="300038" cy="111125"/>
                </a:xfrm>
                <a:custGeom>
                  <a:avLst/>
                  <a:gdLst>
                    <a:gd name="T0" fmla="*/ 26 w 617"/>
                    <a:gd name="T1" fmla="*/ 146 h 227"/>
                    <a:gd name="T2" fmla="*/ 307 w 617"/>
                    <a:gd name="T3" fmla="*/ 27 h 227"/>
                    <a:gd name="T4" fmla="*/ 589 w 617"/>
                    <a:gd name="T5" fmla="*/ 146 h 227"/>
                    <a:gd name="T6" fmla="*/ 601 w 617"/>
                    <a:gd name="T7" fmla="*/ 227 h 227"/>
                    <a:gd name="T8" fmla="*/ 614 w 617"/>
                    <a:gd name="T9" fmla="*/ 139 h 227"/>
                    <a:gd name="T10" fmla="*/ 310 w 617"/>
                    <a:gd name="T11" fmla="*/ 2 h 227"/>
                    <a:gd name="T12" fmla="*/ 1 w 617"/>
                    <a:gd name="T13" fmla="*/ 140 h 227"/>
                    <a:gd name="T14" fmla="*/ 14 w 617"/>
                    <a:gd name="T15" fmla="*/ 227 h 227"/>
                    <a:gd name="T16" fmla="*/ 26 w 617"/>
                    <a:gd name="T17" fmla="*/ 14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7" h="227">
                      <a:moveTo>
                        <a:pt x="26" y="146"/>
                      </a:moveTo>
                      <a:cubicBezTo>
                        <a:pt x="26" y="24"/>
                        <a:pt x="21" y="27"/>
                        <a:pt x="307" y="27"/>
                      </a:cubicBezTo>
                      <a:cubicBezTo>
                        <a:pt x="594" y="27"/>
                        <a:pt x="589" y="24"/>
                        <a:pt x="589" y="146"/>
                      </a:cubicBezTo>
                      <a:cubicBezTo>
                        <a:pt x="589" y="191"/>
                        <a:pt x="594" y="227"/>
                        <a:pt x="601" y="227"/>
                      </a:cubicBezTo>
                      <a:cubicBezTo>
                        <a:pt x="608" y="227"/>
                        <a:pt x="614" y="189"/>
                        <a:pt x="614" y="139"/>
                      </a:cubicBezTo>
                      <a:cubicBezTo>
                        <a:pt x="614" y="0"/>
                        <a:pt x="617" y="2"/>
                        <a:pt x="310" y="2"/>
                      </a:cubicBezTo>
                      <a:cubicBezTo>
                        <a:pt x="0" y="2"/>
                        <a:pt x="1" y="1"/>
                        <a:pt x="1" y="140"/>
                      </a:cubicBezTo>
                      <a:cubicBezTo>
                        <a:pt x="1" y="189"/>
                        <a:pt x="6" y="227"/>
                        <a:pt x="14" y="227"/>
                      </a:cubicBezTo>
                      <a:cubicBezTo>
                        <a:pt x="21" y="227"/>
                        <a:pt x="26" y="191"/>
                        <a:pt x="26" y="146"/>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44"/>
                <p:cNvSpPr>
                  <a:spLocks/>
                </p:cNvSpPr>
                <p:nvPr/>
              </p:nvSpPr>
              <p:spPr bwMode="auto">
                <a:xfrm>
                  <a:off x="3389313" y="1444625"/>
                  <a:ext cx="177800" cy="49213"/>
                </a:xfrm>
                <a:custGeom>
                  <a:avLst/>
                  <a:gdLst>
                    <a:gd name="T0" fmla="*/ 363 w 363"/>
                    <a:gd name="T1" fmla="*/ 50 h 100"/>
                    <a:gd name="T2" fmla="*/ 363 w 363"/>
                    <a:gd name="T3" fmla="*/ 0 h 100"/>
                    <a:gd name="T4" fmla="*/ 181 w 363"/>
                    <a:gd name="T5" fmla="*/ 0 h 100"/>
                    <a:gd name="T6" fmla="*/ 0 w 363"/>
                    <a:gd name="T7" fmla="*/ 0 h 100"/>
                    <a:gd name="T8" fmla="*/ 0 w 363"/>
                    <a:gd name="T9" fmla="*/ 50 h 100"/>
                    <a:gd name="T10" fmla="*/ 0 w 363"/>
                    <a:gd name="T11" fmla="*/ 100 h 100"/>
                    <a:gd name="T12" fmla="*/ 181 w 363"/>
                    <a:gd name="T13" fmla="*/ 100 h 100"/>
                    <a:gd name="T14" fmla="*/ 363 w 363"/>
                    <a:gd name="T15" fmla="*/ 100 h 100"/>
                    <a:gd name="T16" fmla="*/ 363 w 363"/>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 h="100">
                      <a:moveTo>
                        <a:pt x="363" y="50"/>
                      </a:moveTo>
                      <a:lnTo>
                        <a:pt x="363" y="0"/>
                      </a:lnTo>
                      <a:lnTo>
                        <a:pt x="181" y="0"/>
                      </a:lnTo>
                      <a:lnTo>
                        <a:pt x="0" y="0"/>
                      </a:lnTo>
                      <a:lnTo>
                        <a:pt x="0" y="50"/>
                      </a:lnTo>
                      <a:lnTo>
                        <a:pt x="0" y="100"/>
                      </a:lnTo>
                      <a:lnTo>
                        <a:pt x="181" y="100"/>
                      </a:lnTo>
                      <a:lnTo>
                        <a:pt x="363" y="100"/>
                      </a:lnTo>
                      <a:lnTo>
                        <a:pt x="363" y="5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45"/>
                <p:cNvSpPr>
                  <a:spLocks/>
                </p:cNvSpPr>
                <p:nvPr/>
              </p:nvSpPr>
              <p:spPr bwMode="auto">
                <a:xfrm>
                  <a:off x="5546726" y="1382713"/>
                  <a:ext cx="296863" cy="111125"/>
                </a:xfrm>
                <a:custGeom>
                  <a:avLst/>
                  <a:gdLst>
                    <a:gd name="T0" fmla="*/ 29 w 608"/>
                    <a:gd name="T1" fmla="*/ 140 h 227"/>
                    <a:gd name="T2" fmla="*/ 53 w 608"/>
                    <a:gd name="T3" fmla="*/ 40 h 227"/>
                    <a:gd name="T4" fmla="*/ 564 w 608"/>
                    <a:gd name="T5" fmla="*/ 42 h 227"/>
                    <a:gd name="T6" fmla="*/ 579 w 608"/>
                    <a:gd name="T7" fmla="*/ 135 h 227"/>
                    <a:gd name="T8" fmla="*/ 592 w 608"/>
                    <a:gd name="T9" fmla="*/ 220 h 227"/>
                    <a:gd name="T10" fmla="*/ 604 w 608"/>
                    <a:gd name="T11" fmla="*/ 134 h 227"/>
                    <a:gd name="T12" fmla="*/ 304 w 608"/>
                    <a:gd name="T13" fmla="*/ 2 h 227"/>
                    <a:gd name="T14" fmla="*/ 4 w 608"/>
                    <a:gd name="T15" fmla="*/ 134 h 227"/>
                    <a:gd name="T16" fmla="*/ 17 w 608"/>
                    <a:gd name="T17" fmla="*/ 227 h 227"/>
                    <a:gd name="T18" fmla="*/ 29 w 608"/>
                    <a:gd name="T19" fmla="*/ 14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8" h="227">
                      <a:moveTo>
                        <a:pt x="29" y="140"/>
                      </a:moveTo>
                      <a:cubicBezTo>
                        <a:pt x="29" y="66"/>
                        <a:pt x="33" y="50"/>
                        <a:pt x="53" y="40"/>
                      </a:cubicBezTo>
                      <a:cubicBezTo>
                        <a:pt x="89" y="20"/>
                        <a:pt x="545" y="22"/>
                        <a:pt x="564" y="42"/>
                      </a:cubicBezTo>
                      <a:cubicBezTo>
                        <a:pt x="573" y="50"/>
                        <a:pt x="579" y="91"/>
                        <a:pt x="579" y="135"/>
                      </a:cubicBezTo>
                      <a:cubicBezTo>
                        <a:pt x="579" y="178"/>
                        <a:pt x="585" y="216"/>
                        <a:pt x="592" y="220"/>
                      </a:cubicBezTo>
                      <a:cubicBezTo>
                        <a:pt x="599" y="225"/>
                        <a:pt x="604" y="194"/>
                        <a:pt x="604" y="134"/>
                      </a:cubicBezTo>
                      <a:cubicBezTo>
                        <a:pt x="604" y="0"/>
                        <a:pt x="608" y="2"/>
                        <a:pt x="304" y="2"/>
                      </a:cubicBezTo>
                      <a:cubicBezTo>
                        <a:pt x="0" y="2"/>
                        <a:pt x="4" y="0"/>
                        <a:pt x="4" y="134"/>
                      </a:cubicBezTo>
                      <a:cubicBezTo>
                        <a:pt x="4" y="187"/>
                        <a:pt x="9" y="227"/>
                        <a:pt x="17" y="227"/>
                      </a:cubicBezTo>
                      <a:cubicBezTo>
                        <a:pt x="24" y="227"/>
                        <a:pt x="29" y="189"/>
                        <a:pt x="29" y="140"/>
                      </a:cubicBez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46"/>
                <p:cNvSpPr>
                  <a:spLocks/>
                </p:cNvSpPr>
                <p:nvPr/>
              </p:nvSpPr>
              <p:spPr bwMode="auto">
                <a:xfrm>
                  <a:off x="5603876" y="1444625"/>
                  <a:ext cx="184150" cy="49213"/>
                </a:xfrm>
                <a:custGeom>
                  <a:avLst/>
                  <a:gdLst>
                    <a:gd name="T0" fmla="*/ 372 w 376"/>
                    <a:gd name="T1" fmla="*/ 46 h 99"/>
                    <a:gd name="T2" fmla="*/ 376 w 376"/>
                    <a:gd name="T3" fmla="*/ 0 h 99"/>
                    <a:gd name="T4" fmla="*/ 188 w 376"/>
                    <a:gd name="T5" fmla="*/ 0 h 99"/>
                    <a:gd name="T6" fmla="*/ 0 w 376"/>
                    <a:gd name="T7" fmla="*/ 0 h 99"/>
                    <a:gd name="T8" fmla="*/ 0 w 376"/>
                    <a:gd name="T9" fmla="*/ 41 h 99"/>
                    <a:gd name="T10" fmla="*/ 8 w 376"/>
                    <a:gd name="T11" fmla="*/ 92 h 99"/>
                    <a:gd name="T12" fmla="*/ 193 w 376"/>
                    <a:gd name="T13" fmla="*/ 97 h 99"/>
                    <a:gd name="T14" fmla="*/ 368 w 376"/>
                    <a:gd name="T15" fmla="*/ 93 h 99"/>
                    <a:gd name="T16" fmla="*/ 372 w 376"/>
                    <a:gd name="T17" fmla="*/ 4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6" h="99">
                      <a:moveTo>
                        <a:pt x="372" y="46"/>
                      </a:moveTo>
                      <a:lnTo>
                        <a:pt x="376" y="0"/>
                      </a:lnTo>
                      <a:lnTo>
                        <a:pt x="188" y="0"/>
                      </a:lnTo>
                      <a:lnTo>
                        <a:pt x="0" y="0"/>
                      </a:lnTo>
                      <a:lnTo>
                        <a:pt x="0" y="41"/>
                      </a:lnTo>
                      <a:cubicBezTo>
                        <a:pt x="0" y="64"/>
                        <a:pt x="3" y="87"/>
                        <a:pt x="8" y="92"/>
                      </a:cubicBezTo>
                      <a:cubicBezTo>
                        <a:pt x="13" y="96"/>
                        <a:pt x="96" y="99"/>
                        <a:pt x="193" y="97"/>
                      </a:cubicBezTo>
                      <a:lnTo>
                        <a:pt x="368" y="93"/>
                      </a:lnTo>
                      <a:lnTo>
                        <a:pt x="372" y="46"/>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 name="Group 5">
                <a:extLst>
                  <a:ext uri="{FF2B5EF4-FFF2-40B4-BE49-F238E27FC236}">
                    <a16:creationId xmlns:a16="http://schemas.microsoft.com/office/drawing/2014/main" xmlns="" id="{B759B1BB-6988-4D95-B797-6C5931B27348}"/>
                  </a:ext>
                </a:extLst>
              </p:cNvPr>
              <p:cNvGrpSpPr>
                <a:grpSpLocks noChangeAspect="1"/>
              </p:cNvGrpSpPr>
              <p:nvPr/>
            </p:nvGrpSpPr>
            <p:grpSpPr>
              <a:xfrm>
                <a:off x="2344844" y="5043872"/>
                <a:ext cx="511448" cy="451278"/>
                <a:chOff x="9305272" y="10105924"/>
                <a:chExt cx="875214" cy="772248"/>
              </a:xfrm>
            </p:grpSpPr>
            <p:sp>
              <p:nvSpPr>
                <p:cNvPr id="7" name="Freeform 574">
                  <a:extLst>
                    <a:ext uri="{FF2B5EF4-FFF2-40B4-BE49-F238E27FC236}">
                      <a16:creationId xmlns:a16="http://schemas.microsoft.com/office/drawing/2014/main" xmlns="" id="{0CF200F6-B18D-4847-81BE-9ACA97FAEB56}"/>
                    </a:ext>
                  </a:extLst>
                </p:cNvPr>
                <p:cNvSpPr>
                  <a:spLocks/>
                </p:cNvSpPr>
                <p:nvPr/>
              </p:nvSpPr>
              <p:spPr bwMode="auto">
                <a:xfrm>
                  <a:off x="9305272" y="10105924"/>
                  <a:ext cx="875214" cy="772248"/>
                </a:xfrm>
                <a:custGeom>
                  <a:avLst/>
                  <a:gdLst>
                    <a:gd name="T0" fmla="*/ 857 w 860"/>
                    <a:gd name="T1" fmla="*/ 717 h 754"/>
                    <a:gd name="T2" fmla="*/ 452 w 860"/>
                    <a:gd name="T3" fmla="*/ 15 h 754"/>
                    <a:gd name="T4" fmla="*/ 449 w 860"/>
                    <a:gd name="T5" fmla="*/ 11 h 754"/>
                    <a:gd name="T6" fmla="*/ 446 w 860"/>
                    <a:gd name="T7" fmla="*/ 8 h 754"/>
                    <a:gd name="T8" fmla="*/ 421 w 860"/>
                    <a:gd name="T9" fmla="*/ 4 h 754"/>
                    <a:gd name="T10" fmla="*/ 418 w 860"/>
                    <a:gd name="T11" fmla="*/ 6 h 754"/>
                    <a:gd name="T12" fmla="*/ 414 w 860"/>
                    <a:gd name="T13" fmla="*/ 8 h 754"/>
                    <a:gd name="T14" fmla="*/ 411 w 860"/>
                    <a:gd name="T15" fmla="*/ 11 h 754"/>
                    <a:gd name="T16" fmla="*/ 409 w 860"/>
                    <a:gd name="T17" fmla="*/ 15 h 754"/>
                    <a:gd name="T18" fmla="*/ 3 w 860"/>
                    <a:gd name="T19" fmla="*/ 717 h 754"/>
                    <a:gd name="T20" fmla="*/ 2 w 860"/>
                    <a:gd name="T21" fmla="*/ 721 h 754"/>
                    <a:gd name="T22" fmla="*/ 0 w 860"/>
                    <a:gd name="T23" fmla="*/ 725 h 754"/>
                    <a:gd name="T24" fmla="*/ 0 w 860"/>
                    <a:gd name="T25" fmla="*/ 729 h 754"/>
                    <a:gd name="T26" fmla="*/ 0 w 860"/>
                    <a:gd name="T27" fmla="*/ 734 h 754"/>
                    <a:gd name="T28" fmla="*/ 2 w 860"/>
                    <a:gd name="T29" fmla="*/ 738 h 754"/>
                    <a:gd name="T30" fmla="*/ 3 w 860"/>
                    <a:gd name="T31" fmla="*/ 742 h 754"/>
                    <a:gd name="T32" fmla="*/ 6 w 860"/>
                    <a:gd name="T33" fmla="*/ 746 h 754"/>
                    <a:gd name="T34" fmla="*/ 9 w 860"/>
                    <a:gd name="T35" fmla="*/ 748 h 754"/>
                    <a:gd name="T36" fmla="*/ 13 w 860"/>
                    <a:gd name="T37" fmla="*/ 751 h 754"/>
                    <a:gd name="T38" fmla="*/ 16 w 860"/>
                    <a:gd name="T39" fmla="*/ 753 h 754"/>
                    <a:gd name="T40" fmla="*/ 21 w 860"/>
                    <a:gd name="T41" fmla="*/ 754 h 754"/>
                    <a:gd name="T42" fmla="*/ 25 w 860"/>
                    <a:gd name="T43" fmla="*/ 754 h 754"/>
                    <a:gd name="T44" fmla="*/ 835 w 860"/>
                    <a:gd name="T45" fmla="*/ 754 h 754"/>
                    <a:gd name="T46" fmla="*/ 840 w 860"/>
                    <a:gd name="T47" fmla="*/ 754 h 754"/>
                    <a:gd name="T48" fmla="*/ 844 w 860"/>
                    <a:gd name="T49" fmla="*/ 753 h 754"/>
                    <a:gd name="T50" fmla="*/ 860 w 860"/>
                    <a:gd name="T51" fmla="*/ 734 h 754"/>
                    <a:gd name="T52" fmla="*/ 860 w 860"/>
                    <a:gd name="T53" fmla="*/ 729 h 754"/>
                    <a:gd name="T54" fmla="*/ 860 w 860"/>
                    <a:gd name="T55" fmla="*/ 725 h 754"/>
                    <a:gd name="T56" fmla="*/ 859 w 860"/>
                    <a:gd name="T57" fmla="*/ 721 h 754"/>
                    <a:gd name="T58" fmla="*/ 857 w 860"/>
                    <a:gd name="T59" fmla="*/ 71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0" h="754">
                      <a:moveTo>
                        <a:pt x="857" y="717"/>
                      </a:moveTo>
                      <a:lnTo>
                        <a:pt x="452" y="15"/>
                      </a:lnTo>
                      <a:lnTo>
                        <a:pt x="449" y="11"/>
                      </a:lnTo>
                      <a:lnTo>
                        <a:pt x="446" y="8"/>
                      </a:lnTo>
                      <a:cubicBezTo>
                        <a:pt x="439" y="2"/>
                        <a:pt x="430" y="0"/>
                        <a:pt x="421" y="4"/>
                      </a:cubicBezTo>
                      <a:lnTo>
                        <a:pt x="418" y="6"/>
                      </a:lnTo>
                      <a:lnTo>
                        <a:pt x="414" y="8"/>
                      </a:lnTo>
                      <a:lnTo>
                        <a:pt x="411" y="11"/>
                      </a:lnTo>
                      <a:lnTo>
                        <a:pt x="409" y="15"/>
                      </a:lnTo>
                      <a:lnTo>
                        <a:pt x="3" y="717"/>
                      </a:lnTo>
                      <a:lnTo>
                        <a:pt x="2" y="721"/>
                      </a:lnTo>
                      <a:lnTo>
                        <a:pt x="0" y="725"/>
                      </a:lnTo>
                      <a:lnTo>
                        <a:pt x="0" y="729"/>
                      </a:lnTo>
                      <a:lnTo>
                        <a:pt x="0" y="734"/>
                      </a:lnTo>
                      <a:lnTo>
                        <a:pt x="2" y="738"/>
                      </a:lnTo>
                      <a:lnTo>
                        <a:pt x="3" y="742"/>
                      </a:lnTo>
                      <a:lnTo>
                        <a:pt x="6" y="746"/>
                      </a:lnTo>
                      <a:lnTo>
                        <a:pt x="9" y="748"/>
                      </a:lnTo>
                      <a:lnTo>
                        <a:pt x="13" y="751"/>
                      </a:lnTo>
                      <a:lnTo>
                        <a:pt x="16" y="753"/>
                      </a:lnTo>
                      <a:lnTo>
                        <a:pt x="21" y="754"/>
                      </a:lnTo>
                      <a:lnTo>
                        <a:pt x="25" y="754"/>
                      </a:lnTo>
                      <a:lnTo>
                        <a:pt x="835" y="754"/>
                      </a:lnTo>
                      <a:lnTo>
                        <a:pt x="840" y="754"/>
                      </a:lnTo>
                      <a:lnTo>
                        <a:pt x="844" y="753"/>
                      </a:lnTo>
                      <a:cubicBezTo>
                        <a:pt x="852" y="749"/>
                        <a:pt x="858" y="743"/>
                        <a:pt x="860" y="734"/>
                      </a:cubicBezTo>
                      <a:lnTo>
                        <a:pt x="860" y="729"/>
                      </a:lnTo>
                      <a:lnTo>
                        <a:pt x="860" y="725"/>
                      </a:lnTo>
                      <a:lnTo>
                        <a:pt x="859" y="721"/>
                      </a:lnTo>
                      <a:lnTo>
                        <a:pt x="857" y="71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 name="Freeform 575">
                  <a:extLst>
                    <a:ext uri="{FF2B5EF4-FFF2-40B4-BE49-F238E27FC236}">
                      <a16:creationId xmlns:a16="http://schemas.microsoft.com/office/drawing/2014/main" xmlns="" id="{19FF4BCF-BB80-458C-8BEB-C4A6A15C5CF6}"/>
                    </a:ext>
                  </a:extLst>
                </p:cNvPr>
                <p:cNvSpPr>
                  <a:spLocks/>
                </p:cNvSpPr>
                <p:nvPr/>
              </p:nvSpPr>
              <p:spPr bwMode="auto">
                <a:xfrm>
                  <a:off x="9305272" y="10105924"/>
                  <a:ext cx="875214" cy="772248"/>
                </a:xfrm>
                <a:custGeom>
                  <a:avLst/>
                  <a:gdLst>
                    <a:gd name="T0" fmla="*/ 857 w 860"/>
                    <a:gd name="T1" fmla="*/ 717 h 754"/>
                    <a:gd name="T2" fmla="*/ 452 w 860"/>
                    <a:gd name="T3" fmla="*/ 15 h 754"/>
                    <a:gd name="T4" fmla="*/ 449 w 860"/>
                    <a:gd name="T5" fmla="*/ 11 h 754"/>
                    <a:gd name="T6" fmla="*/ 446 w 860"/>
                    <a:gd name="T7" fmla="*/ 8 h 754"/>
                    <a:gd name="T8" fmla="*/ 421 w 860"/>
                    <a:gd name="T9" fmla="*/ 4 h 754"/>
                    <a:gd name="T10" fmla="*/ 418 w 860"/>
                    <a:gd name="T11" fmla="*/ 6 h 754"/>
                    <a:gd name="T12" fmla="*/ 414 w 860"/>
                    <a:gd name="T13" fmla="*/ 8 h 754"/>
                    <a:gd name="T14" fmla="*/ 411 w 860"/>
                    <a:gd name="T15" fmla="*/ 11 h 754"/>
                    <a:gd name="T16" fmla="*/ 409 w 860"/>
                    <a:gd name="T17" fmla="*/ 15 h 754"/>
                    <a:gd name="T18" fmla="*/ 3 w 860"/>
                    <a:gd name="T19" fmla="*/ 717 h 754"/>
                    <a:gd name="T20" fmla="*/ 2 w 860"/>
                    <a:gd name="T21" fmla="*/ 721 h 754"/>
                    <a:gd name="T22" fmla="*/ 0 w 860"/>
                    <a:gd name="T23" fmla="*/ 725 h 754"/>
                    <a:gd name="T24" fmla="*/ 0 w 860"/>
                    <a:gd name="T25" fmla="*/ 729 h 754"/>
                    <a:gd name="T26" fmla="*/ 0 w 860"/>
                    <a:gd name="T27" fmla="*/ 734 h 754"/>
                    <a:gd name="T28" fmla="*/ 2 w 860"/>
                    <a:gd name="T29" fmla="*/ 738 h 754"/>
                    <a:gd name="T30" fmla="*/ 3 w 860"/>
                    <a:gd name="T31" fmla="*/ 742 h 754"/>
                    <a:gd name="T32" fmla="*/ 6 w 860"/>
                    <a:gd name="T33" fmla="*/ 746 h 754"/>
                    <a:gd name="T34" fmla="*/ 9 w 860"/>
                    <a:gd name="T35" fmla="*/ 748 h 754"/>
                    <a:gd name="T36" fmla="*/ 13 w 860"/>
                    <a:gd name="T37" fmla="*/ 751 h 754"/>
                    <a:gd name="T38" fmla="*/ 16 w 860"/>
                    <a:gd name="T39" fmla="*/ 753 h 754"/>
                    <a:gd name="T40" fmla="*/ 21 w 860"/>
                    <a:gd name="T41" fmla="*/ 754 h 754"/>
                    <a:gd name="T42" fmla="*/ 25 w 860"/>
                    <a:gd name="T43" fmla="*/ 754 h 754"/>
                    <a:gd name="T44" fmla="*/ 835 w 860"/>
                    <a:gd name="T45" fmla="*/ 754 h 754"/>
                    <a:gd name="T46" fmla="*/ 840 w 860"/>
                    <a:gd name="T47" fmla="*/ 754 h 754"/>
                    <a:gd name="T48" fmla="*/ 844 w 860"/>
                    <a:gd name="T49" fmla="*/ 753 h 754"/>
                    <a:gd name="T50" fmla="*/ 860 w 860"/>
                    <a:gd name="T51" fmla="*/ 729 h 754"/>
                    <a:gd name="T52" fmla="*/ 860 w 860"/>
                    <a:gd name="T53" fmla="*/ 725 h 754"/>
                    <a:gd name="T54" fmla="*/ 859 w 860"/>
                    <a:gd name="T55" fmla="*/ 721 h 754"/>
                    <a:gd name="T56" fmla="*/ 857 w 860"/>
                    <a:gd name="T57" fmla="*/ 71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0" h="754">
                      <a:moveTo>
                        <a:pt x="857" y="717"/>
                      </a:moveTo>
                      <a:lnTo>
                        <a:pt x="452" y="15"/>
                      </a:lnTo>
                      <a:lnTo>
                        <a:pt x="449" y="11"/>
                      </a:lnTo>
                      <a:lnTo>
                        <a:pt x="446" y="8"/>
                      </a:lnTo>
                      <a:cubicBezTo>
                        <a:pt x="439" y="2"/>
                        <a:pt x="430" y="0"/>
                        <a:pt x="421" y="4"/>
                      </a:cubicBezTo>
                      <a:lnTo>
                        <a:pt x="418" y="6"/>
                      </a:lnTo>
                      <a:lnTo>
                        <a:pt x="414" y="8"/>
                      </a:lnTo>
                      <a:lnTo>
                        <a:pt x="411" y="11"/>
                      </a:lnTo>
                      <a:lnTo>
                        <a:pt x="409" y="15"/>
                      </a:lnTo>
                      <a:lnTo>
                        <a:pt x="3" y="717"/>
                      </a:lnTo>
                      <a:lnTo>
                        <a:pt x="2" y="721"/>
                      </a:lnTo>
                      <a:lnTo>
                        <a:pt x="0" y="725"/>
                      </a:lnTo>
                      <a:lnTo>
                        <a:pt x="0" y="729"/>
                      </a:lnTo>
                      <a:lnTo>
                        <a:pt x="0" y="734"/>
                      </a:lnTo>
                      <a:lnTo>
                        <a:pt x="2" y="738"/>
                      </a:lnTo>
                      <a:lnTo>
                        <a:pt x="3" y="742"/>
                      </a:lnTo>
                      <a:lnTo>
                        <a:pt x="6" y="746"/>
                      </a:lnTo>
                      <a:lnTo>
                        <a:pt x="9" y="748"/>
                      </a:lnTo>
                      <a:lnTo>
                        <a:pt x="13" y="751"/>
                      </a:lnTo>
                      <a:lnTo>
                        <a:pt x="16" y="753"/>
                      </a:lnTo>
                      <a:lnTo>
                        <a:pt x="21" y="754"/>
                      </a:lnTo>
                      <a:lnTo>
                        <a:pt x="25" y="754"/>
                      </a:lnTo>
                      <a:lnTo>
                        <a:pt x="835" y="754"/>
                      </a:lnTo>
                      <a:lnTo>
                        <a:pt x="840" y="754"/>
                      </a:lnTo>
                      <a:lnTo>
                        <a:pt x="844" y="753"/>
                      </a:lnTo>
                      <a:cubicBezTo>
                        <a:pt x="854" y="749"/>
                        <a:pt x="860" y="740"/>
                        <a:pt x="860" y="729"/>
                      </a:cubicBezTo>
                      <a:lnTo>
                        <a:pt x="860" y="725"/>
                      </a:lnTo>
                      <a:lnTo>
                        <a:pt x="859" y="721"/>
                      </a:lnTo>
                      <a:lnTo>
                        <a:pt x="857" y="717"/>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Freeform 576">
                  <a:extLst>
                    <a:ext uri="{FF2B5EF4-FFF2-40B4-BE49-F238E27FC236}">
                      <a16:creationId xmlns:a16="http://schemas.microsoft.com/office/drawing/2014/main" xmlns="" id="{69386165-DEAD-4400-A97C-02811ACBBA80}"/>
                    </a:ext>
                  </a:extLst>
                </p:cNvPr>
                <p:cNvSpPr>
                  <a:spLocks/>
                </p:cNvSpPr>
                <p:nvPr/>
              </p:nvSpPr>
              <p:spPr bwMode="auto">
                <a:xfrm>
                  <a:off x="9373916" y="10191731"/>
                  <a:ext cx="737926" cy="634959"/>
                </a:xfrm>
                <a:custGeom>
                  <a:avLst/>
                  <a:gdLst>
                    <a:gd name="T0" fmla="*/ 359 w 718"/>
                    <a:gd name="T1" fmla="*/ 0 h 623"/>
                    <a:gd name="T2" fmla="*/ 718 w 718"/>
                    <a:gd name="T3" fmla="*/ 623 h 623"/>
                    <a:gd name="T4" fmla="*/ 0 w 718"/>
                    <a:gd name="T5" fmla="*/ 623 h 623"/>
                    <a:gd name="T6" fmla="*/ 359 w 718"/>
                    <a:gd name="T7" fmla="*/ 0 h 623"/>
                  </a:gdLst>
                  <a:ahLst/>
                  <a:cxnLst>
                    <a:cxn ang="0">
                      <a:pos x="T0" y="T1"/>
                    </a:cxn>
                    <a:cxn ang="0">
                      <a:pos x="T2" y="T3"/>
                    </a:cxn>
                    <a:cxn ang="0">
                      <a:pos x="T4" y="T5"/>
                    </a:cxn>
                    <a:cxn ang="0">
                      <a:pos x="T6" y="T7"/>
                    </a:cxn>
                  </a:cxnLst>
                  <a:rect l="0" t="0" r="r" b="b"/>
                  <a:pathLst>
                    <a:path w="718" h="623">
                      <a:moveTo>
                        <a:pt x="359" y="0"/>
                      </a:moveTo>
                      <a:lnTo>
                        <a:pt x="718" y="623"/>
                      </a:lnTo>
                      <a:lnTo>
                        <a:pt x="0" y="623"/>
                      </a:lnTo>
                      <a:lnTo>
                        <a:pt x="359" y="0"/>
                      </a:lnTo>
                      <a:close/>
                    </a:path>
                  </a:pathLst>
                </a:custGeom>
                <a:solidFill>
                  <a:srgbClr val="F7C55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577">
                  <a:extLst>
                    <a:ext uri="{FF2B5EF4-FFF2-40B4-BE49-F238E27FC236}">
                      <a16:creationId xmlns:a16="http://schemas.microsoft.com/office/drawing/2014/main" xmlns="" id="{99E6A27D-6F2E-4995-A112-60FB80D891FF}"/>
                    </a:ext>
                  </a:extLst>
                </p:cNvPr>
                <p:cNvSpPr>
                  <a:spLocks/>
                </p:cNvSpPr>
                <p:nvPr/>
              </p:nvSpPr>
              <p:spPr bwMode="auto">
                <a:xfrm>
                  <a:off x="9373916" y="10191731"/>
                  <a:ext cx="737926" cy="634959"/>
                </a:xfrm>
                <a:custGeom>
                  <a:avLst/>
                  <a:gdLst>
                    <a:gd name="T0" fmla="*/ 359 w 718"/>
                    <a:gd name="T1" fmla="*/ 0 h 623"/>
                    <a:gd name="T2" fmla="*/ 718 w 718"/>
                    <a:gd name="T3" fmla="*/ 623 h 623"/>
                    <a:gd name="T4" fmla="*/ 0 w 718"/>
                    <a:gd name="T5" fmla="*/ 623 h 623"/>
                    <a:gd name="T6" fmla="*/ 359 w 718"/>
                    <a:gd name="T7" fmla="*/ 0 h 623"/>
                  </a:gdLst>
                  <a:ahLst/>
                  <a:cxnLst>
                    <a:cxn ang="0">
                      <a:pos x="T0" y="T1"/>
                    </a:cxn>
                    <a:cxn ang="0">
                      <a:pos x="T2" y="T3"/>
                    </a:cxn>
                    <a:cxn ang="0">
                      <a:pos x="T4" y="T5"/>
                    </a:cxn>
                    <a:cxn ang="0">
                      <a:pos x="T6" y="T7"/>
                    </a:cxn>
                  </a:cxnLst>
                  <a:rect l="0" t="0" r="r" b="b"/>
                  <a:pathLst>
                    <a:path w="718" h="623">
                      <a:moveTo>
                        <a:pt x="359" y="0"/>
                      </a:moveTo>
                      <a:lnTo>
                        <a:pt x="718" y="623"/>
                      </a:lnTo>
                      <a:lnTo>
                        <a:pt x="0" y="623"/>
                      </a:lnTo>
                      <a:lnTo>
                        <a:pt x="359" y="0"/>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Oval 578">
                  <a:extLst>
                    <a:ext uri="{FF2B5EF4-FFF2-40B4-BE49-F238E27FC236}">
                      <a16:creationId xmlns:a16="http://schemas.microsoft.com/office/drawing/2014/main" xmlns="" id="{679D99A4-05F3-4B23-8C56-891BEA474960}"/>
                    </a:ext>
                  </a:extLst>
                </p:cNvPr>
                <p:cNvSpPr>
                  <a:spLocks noChangeArrowheads="1"/>
                </p:cNvSpPr>
                <p:nvPr/>
              </p:nvSpPr>
              <p:spPr bwMode="auto">
                <a:xfrm>
                  <a:off x="9705696" y="10580714"/>
                  <a:ext cx="74366" cy="68644"/>
                </a:xfrm>
                <a:prstGeom prst="ellipse">
                  <a:avLst/>
                </a:pr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579">
                  <a:extLst>
                    <a:ext uri="{FF2B5EF4-FFF2-40B4-BE49-F238E27FC236}">
                      <a16:creationId xmlns:a16="http://schemas.microsoft.com/office/drawing/2014/main" xmlns="" id="{8436AF07-1433-4B03-9E06-8953899C208B}"/>
                    </a:ext>
                  </a:extLst>
                </p:cNvPr>
                <p:cNvSpPr>
                  <a:spLocks/>
                </p:cNvSpPr>
                <p:nvPr/>
              </p:nvSpPr>
              <p:spPr bwMode="auto">
                <a:xfrm>
                  <a:off x="9568408" y="10466307"/>
                  <a:ext cx="148729" cy="148729"/>
                </a:xfrm>
                <a:custGeom>
                  <a:avLst/>
                  <a:gdLst>
                    <a:gd name="T0" fmla="*/ 0 w 143"/>
                    <a:gd name="T1" fmla="*/ 148 h 148"/>
                    <a:gd name="T2" fmla="*/ 86 w 143"/>
                    <a:gd name="T3" fmla="*/ 0 h 148"/>
                    <a:gd name="T4" fmla="*/ 143 w 143"/>
                    <a:gd name="T5" fmla="*/ 99 h 148"/>
                    <a:gd name="T6" fmla="*/ 115 w 143"/>
                    <a:gd name="T7" fmla="*/ 148 h 148"/>
                    <a:gd name="T8" fmla="*/ 0 w 143"/>
                    <a:gd name="T9" fmla="*/ 148 h 148"/>
                  </a:gdLst>
                  <a:ahLst/>
                  <a:cxnLst>
                    <a:cxn ang="0">
                      <a:pos x="T0" y="T1"/>
                    </a:cxn>
                    <a:cxn ang="0">
                      <a:pos x="T2" y="T3"/>
                    </a:cxn>
                    <a:cxn ang="0">
                      <a:pos x="T4" y="T5"/>
                    </a:cxn>
                    <a:cxn ang="0">
                      <a:pos x="T6" y="T7"/>
                    </a:cxn>
                    <a:cxn ang="0">
                      <a:pos x="T8" y="T9"/>
                    </a:cxn>
                  </a:cxnLst>
                  <a:rect l="0" t="0" r="r" b="b"/>
                  <a:pathLst>
                    <a:path w="143" h="148">
                      <a:moveTo>
                        <a:pt x="0" y="148"/>
                      </a:moveTo>
                      <a:cubicBezTo>
                        <a:pt x="0" y="85"/>
                        <a:pt x="34" y="29"/>
                        <a:pt x="86" y="0"/>
                      </a:cubicBezTo>
                      <a:lnTo>
                        <a:pt x="143" y="99"/>
                      </a:lnTo>
                      <a:cubicBezTo>
                        <a:pt x="126" y="109"/>
                        <a:pt x="115" y="127"/>
                        <a:pt x="115" y="148"/>
                      </a:cubicBezTo>
                      <a:lnTo>
                        <a:pt x="0" y="1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580">
                  <a:extLst>
                    <a:ext uri="{FF2B5EF4-FFF2-40B4-BE49-F238E27FC236}">
                      <a16:creationId xmlns:a16="http://schemas.microsoft.com/office/drawing/2014/main" xmlns="" id="{647A1568-F471-48BC-81A6-A5D6499D003B}"/>
                    </a:ext>
                  </a:extLst>
                </p:cNvPr>
                <p:cNvSpPr>
                  <a:spLocks/>
                </p:cNvSpPr>
                <p:nvPr/>
              </p:nvSpPr>
              <p:spPr bwMode="auto">
                <a:xfrm>
                  <a:off x="9654211" y="10666517"/>
                  <a:ext cx="177332" cy="131570"/>
                </a:xfrm>
                <a:custGeom>
                  <a:avLst/>
                  <a:gdLst>
                    <a:gd name="T0" fmla="*/ 171 w 171"/>
                    <a:gd name="T1" fmla="*/ 99 h 130"/>
                    <a:gd name="T2" fmla="*/ 0 w 171"/>
                    <a:gd name="T3" fmla="*/ 99 h 130"/>
                    <a:gd name="T4" fmla="*/ 57 w 171"/>
                    <a:gd name="T5" fmla="*/ 0 h 130"/>
                    <a:gd name="T6" fmla="*/ 113 w 171"/>
                    <a:gd name="T7" fmla="*/ 0 h 130"/>
                    <a:gd name="T8" fmla="*/ 171 w 171"/>
                    <a:gd name="T9" fmla="*/ 99 h 130"/>
                  </a:gdLst>
                  <a:ahLst/>
                  <a:cxnLst>
                    <a:cxn ang="0">
                      <a:pos x="T0" y="T1"/>
                    </a:cxn>
                    <a:cxn ang="0">
                      <a:pos x="T2" y="T3"/>
                    </a:cxn>
                    <a:cxn ang="0">
                      <a:pos x="T4" y="T5"/>
                    </a:cxn>
                    <a:cxn ang="0">
                      <a:pos x="T6" y="T7"/>
                    </a:cxn>
                    <a:cxn ang="0">
                      <a:pos x="T8" y="T9"/>
                    </a:cxn>
                  </a:cxnLst>
                  <a:rect l="0" t="0" r="r" b="b"/>
                  <a:pathLst>
                    <a:path w="171" h="130">
                      <a:moveTo>
                        <a:pt x="171" y="99"/>
                      </a:moveTo>
                      <a:cubicBezTo>
                        <a:pt x="116" y="130"/>
                        <a:pt x="51" y="128"/>
                        <a:pt x="0" y="99"/>
                      </a:cubicBezTo>
                      <a:lnTo>
                        <a:pt x="57" y="0"/>
                      </a:lnTo>
                      <a:cubicBezTo>
                        <a:pt x="74" y="9"/>
                        <a:pt x="95" y="10"/>
                        <a:pt x="113" y="0"/>
                      </a:cubicBezTo>
                      <a:lnTo>
                        <a:pt x="171"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581">
                  <a:extLst>
                    <a:ext uri="{FF2B5EF4-FFF2-40B4-BE49-F238E27FC236}">
                      <a16:creationId xmlns:a16="http://schemas.microsoft.com/office/drawing/2014/main" xmlns="" id="{4C17A777-8C78-4B2D-97A0-35164C79A583}"/>
                    </a:ext>
                  </a:extLst>
                </p:cNvPr>
                <p:cNvSpPr>
                  <a:spLocks/>
                </p:cNvSpPr>
                <p:nvPr/>
              </p:nvSpPr>
              <p:spPr bwMode="auto">
                <a:xfrm>
                  <a:off x="9774340" y="10466307"/>
                  <a:ext cx="143010" cy="148729"/>
                </a:xfrm>
                <a:custGeom>
                  <a:avLst/>
                  <a:gdLst>
                    <a:gd name="T0" fmla="*/ 58 w 143"/>
                    <a:gd name="T1" fmla="*/ 0 h 148"/>
                    <a:gd name="T2" fmla="*/ 143 w 143"/>
                    <a:gd name="T3" fmla="*/ 148 h 148"/>
                    <a:gd name="T4" fmla="*/ 29 w 143"/>
                    <a:gd name="T5" fmla="*/ 148 h 148"/>
                    <a:gd name="T6" fmla="*/ 0 w 143"/>
                    <a:gd name="T7" fmla="*/ 99 h 148"/>
                    <a:gd name="T8" fmla="*/ 58 w 143"/>
                    <a:gd name="T9" fmla="*/ 0 h 148"/>
                  </a:gdLst>
                  <a:ahLst/>
                  <a:cxnLst>
                    <a:cxn ang="0">
                      <a:pos x="T0" y="T1"/>
                    </a:cxn>
                    <a:cxn ang="0">
                      <a:pos x="T2" y="T3"/>
                    </a:cxn>
                    <a:cxn ang="0">
                      <a:pos x="T4" y="T5"/>
                    </a:cxn>
                    <a:cxn ang="0">
                      <a:pos x="T6" y="T7"/>
                    </a:cxn>
                    <a:cxn ang="0">
                      <a:pos x="T8" y="T9"/>
                    </a:cxn>
                  </a:cxnLst>
                  <a:rect l="0" t="0" r="r" b="b"/>
                  <a:pathLst>
                    <a:path w="143" h="148">
                      <a:moveTo>
                        <a:pt x="58" y="0"/>
                      </a:moveTo>
                      <a:cubicBezTo>
                        <a:pt x="112" y="31"/>
                        <a:pt x="143" y="89"/>
                        <a:pt x="143" y="148"/>
                      </a:cubicBezTo>
                      <a:lnTo>
                        <a:pt x="29" y="148"/>
                      </a:lnTo>
                      <a:cubicBezTo>
                        <a:pt x="29" y="128"/>
                        <a:pt x="18" y="109"/>
                        <a:pt x="0" y="99"/>
                      </a:cubicBezTo>
                      <a:lnTo>
                        <a:pt x="5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sp>
          <p:nvSpPr>
            <p:cNvPr id="46" name="Rounded Rectangle 8"/>
            <p:cNvSpPr>
              <a:spLocks noChangeAspect="1"/>
            </p:cNvSpPr>
            <p:nvPr/>
          </p:nvSpPr>
          <p:spPr>
            <a:xfrm rot="20499659">
              <a:off x="1934518" y="1489736"/>
              <a:ext cx="186451" cy="137962"/>
            </a:xfrm>
            <a:custGeom>
              <a:avLst/>
              <a:gdLst/>
              <a:ahLst/>
              <a:cxnLst/>
              <a:rect l="l" t="t" r="r" b="b"/>
              <a:pathLst>
                <a:path w="3076575" h="2276475">
                  <a:moveTo>
                    <a:pt x="1538288" y="953510"/>
                  </a:moveTo>
                  <a:cubicBezTo>
                    <a:pt x="1796757" y="953510"/>
                    <a:pt x="2006288" y="1163041"/>
                    <a:pt x="2006288" y="1421510"/>
                  </a:cubicBezTo>
                  <a:cubicBezTo>
                    <a:pt x="2006288" y="1679979"/>
                    <a:pt x="1796757" y="1889510"/>
                    <a:pt x="1538288" y="1889510"/>
                  </a:cubicBezTo>
                  <a:cubicBezTo>
                    <a:pt x="1279819" y="1889510"/>
                    <a:pt x="1070288" y="1679979"/>
                    <a:pt x="1070288" y="1421510"/>
                  </a:cubicBezTo>
                  <a:cubicBezTo>
                    <a:pt x="1070288" y="1163041"/>
                    <a:pt x="1279819" y="953510"/>
                    <a:pt x="1538288" y="953510"/>
                  </a:cubicBezTo>
                  <a:close/>
                  <a:moveTo>
                    <a:pt x="2252662" y="657225"/>
                  </a:moveTo>
                  <a:lnTo>
                    <a:pt x="2252662" y="700701"/>
                  </a:lnTo>
                  <a:lnTo>
                    <a:pt x="2252662" y="873125"/>
                  </a:lnTo>
                  <a:lnTo>
                    <a:pt x="2896688" y="873125"/>
                  </a:lnTo>
                  <a:lnTo>
                    <a:pt x="2896688" y="657225"/>
                  </a:lnTo>
                  <a:close/>
                  <a:moveTo>
                    <a:pt x="1538287" y="647510"/>
                  </a:moveTo>
                  <a:cubicBezTo>
                    <a:pt x="1110819" y="647510"/>
                    <a:pt x="764287" y="994042"/>
                    <a:pt x="764287" y="1421510"/>
                  </a:cubicBezTo>
                  <a:cubicBezTo>
                    <a:pt x="764287" y="1848978"/>
                    <a:pt x="1110819" y="2195510"/>
                    <a:pt x="1538287" y="2195510"/>
                  </a:cubicBezTo>
                  <a:cubicBezTo>
                    <a:pt x="1965755" y="2195510"/>
                    <a:pt x="2312287" y="1848978"/>
                    <a:pt x="2312287" y="1421510"/>
                  </a:cubicBezTo>
                  <a:cubicBezTo>
                    <a:pt x="2312287" y="994042"/>
                    <a:pt x="1965755" y="647510"/>
                    <a:pt x="1538287" y="647510"/>
                  </a:cubicBezTo>
                  <a:close/>
                  <a:moveTo>
                    <a:pt x="1101112" y="0"/>
                  </a:moveTo>
                  <a:lnTo>
                    <a:pt x="1975463" y="0"/>
                  </a:lnTo>
                  <a:cubicBezTo>
                    <a:pt x="2058416" y="0"/>
                    <a:pt x="2125662" y="67246"/>
                    <a:pt x="2125662" y="150199"/>
                  </a:cubicBezTo>
                  <a:lnTo>
                    <a:pt x="2185500" y="409575"/>
                  </a:lnTo>
                  <a:lnTo>
                    <a:pt x="2936875" y="409575"/>
                  </a:lnTo>
                  <a:cubicBezTo>
                    <a:pt x="3014029" y="409575"/>
                    <a:pt x="3076575" y="472121"/>
                    <a:pt x="3076575" y="549275"/>
                  </a:cubicBezTo>
                  <a:lnTo>
                    <a:pt x="3076575" y="2136775"/>
                  </a:lnTo>
                  <a:cubicBezTo>
                    <a:pt x="3076575" y="2213929"/>
                    <a:pt x="3014029" y="2276475"/>
                    <a:pt x="2936875" y="2276475"/>
                  </a:cubicBezTo>
                  <a:lnTo>
                    <a:pt x="139700" y="2276475"/>
                  </a:lnTo>
                  <a:cubicBezTo>
                    <a:pt x="62546" y="2276475"/>
                    <a:pt x="0" y="2213929"/>
                    <a:pt x="0" y="2136775"/>
                  </a:cubicBezTo>
                  <a:lnTo>
                    <a:pt x="0" y="549275"/>
                  </a:lnTo>
                  <a:cubicBezTo>
                    <a:pt x="0" y="472121"/>
                    <a:pt x="62546" y="409575"/>
                    <a:pt x="139700" y="409575"/>
                  </a:cubicBezTo>
                  <a:lnTo>
                    <a:pt x="877853" y="409575"/>
                  </a:lnTo>
                  <a:cubicBezTo>
                    <a:pt x="903642" y="320469"/>
                    <a:pt x="932934" y="231799"/>
                    <a:pt x="950913" y="150199"/>
                  </a:cubicBezTo>
                  <a:cubicBezTo>
                    <a:pt x="950913" y="67246"/>
                    <a:pt x="1018159" y="0"/>
                    <a:pt x="1101112" y="0"/>
                  </a:cubicBezTo>
                  <a:close/>
                </a:path>
              </a:pathLst>
            </a:custGeom>
            <a:solidFill>
              <a:schemeClr val="bg1"/>
            </a:solidFill>
            <a:ln w="25400" cap="flat" cmpd="sng" algn="ctr">
              <a:noFill/>
              <a:prstDash val="solid"/>
            </a:ln>
            <a:effectLst/>
          </p:spPr>
          <p:txBody>
            <a:bodyPr rtlCol="0" anchor="ctr"/>
            <a:lstStyle/>
            <a:p>
              <a:pPr marL="0" marR="0" lvl="0" indent="0" algn="ctr" defTabSz="779252" eaLnBrk="1" fontAlgn="auto" latinLnBrk="0" hangingPunct="1">
                <a:lnSpc>
                  <a:spcPct val="100000"/>
                </a:lnSpc>
                <a:spcBef>
                  <a:spcPts val="0"/>
                </a:spcBef>
                <a:spcAft>
                  <a:spcPts val="0"/>
                </a:spcAft>
                <a:buClrTx/>
                <a:buSzTx/>
                <a:buFontTx/>
                <a:buNone/>
                <a:tabLst/>
                <a:defRPr/>
              </a:pPr>
              <a:endParaRPr kumimoji="0" lang="en-GB" sz="1500" b="0" i="0" u="none" strike="noStrike" kern="0" cap="none" spc="0" normalizeH="0" baseline="0" noProof="0" dirty="0">
                <a:ln>
                  <a:noFill/>
                </a:ln>
                <a:solidFill>
                  <a:prstClr val="white"/>
                </a:solidFill>
                <a:effectLst/>
                <a:uLnTx/>
                <a:uFillTx/>
                <a:latin typeface="Arial"/>
                <a:ea typeface="+mn-ea"/>
                <a:cs typeface="+mn-cs"/>
              </a:endParaRPr>
            </a:p>
          </p:txBody>
        </p:sp>
        <p:grpSp>
          <p:nvGrpSpPr>
            <p:cNvPr id="47" name="Group 46"/>
            <p:cNvGrpSpPr>
              <a:grpSpLocks noChangeAspect="1"/>
            </p:cNvGrpSpPr>
            <p:nvPr/>
          </p:nvGrpSpPr>
          <p:grpSpPr>
            <a:xfrm rot="1298313">
              <a:off x="2352749" y="1720585"/>
              <a:ext cx="319901" cy="231995"/>
              <a:chOff x="4281488" y="2733676"/>
              <a:chExt cx="5314950" cy="3854450"/>
            </a:xfrm>
            <a:solidFill>
              <a:schemeClr val="bg1"/>
            </a:solidFill>
          </p:grpSpPr>
          <p:sp>
            <p:nvSpPr>
              <p:cNvPr id="48" name="Freeform 6"/>
              <p:cNvSpPr>
                <a:spLocks/>
              </p:cNvSpPr>
              <p:nvPr/>
            </p:nvSpPr>
            <p:spPr bwMode="auto">
              <a:xfrm>
                <a:off x="4281488" y="5443538"/>
                <a:ext cx="5314950" cy="1144588"/>
              </a:xfrm>
              <a:custGeom>
                <a:avLst/>
                <a:gdLst>
                  <a:gd name="T0" fmla="*/ 6561 w 6974"/>
                  <a:gd name="T1" fmla="*/ 19 h 1502"/>
                  <a:gd name="T2" fmla="*/ 6552 w 6974"/>
                  <a:gd name="T3" fmla="*/ 195 h 1502"/>
                  <a:gd name="T4" fmla="*/ 6569 w 6974"/>
                  <a:gd name="T5" fmla="*/ 328 h 1502"/>
                  <a:gd name="T6" fmla="*/ 6375 w 6974"/>
                  <a:gd name="T7" fmla="*/ 438 h 1502"/>
                  <a:gd name="T8" fmla="*/ 5856 w 6974"/>
                  <a:gd name="T9" fmla="*/ 495 h 1502"/>
                  <a:gd name="T10" fmla="*/ 5759 w 6974"/>
                  <a:gd name="T11" fmla="*/ 393 h 1502"/>
                  <a:gd name="T12" fmla="*/ 5725 w 6974"/>
                  <a:gd name="T13" fmla="*/ 341 h 1502"/>
                  <a:gd name="T14" fmla="*/ 5563 w 6974"/>
                  <a:gd name="T15" fmla="*/ 377 h 1502"/>
                  <a:gd name="T16" fmla="*/ 5315 w 6974"/>
                  <a:gd name="T17" fmla="*/ 431 h 1502"/>
                  <a:gd name="T18" fmla="*/ 5232 w 6974"/>
                  <a:gd name="T19" fmla="*/ 497 h 1502"/>
                  <a:gd name="T20" fmla="*/ 5219 w 6974"/>
                  <a:gd name="T21" fmla="*/ 612 h 1502"/>
                  <a:gd name="T22" fmla="*/ 5030 w 6974"/>
                  <a:gd name="T23" fmla="*/ 642 h 1502"/>
                  <a:gd name="T24" fmla="*/ 4405 w 6974"/>
                  <a:gd name="T25" fmla="*/ 720 h 1502"/>
                  <a:gd name="T26" fmla="*/ 3860 w 6974"/>
                  <a:gd name="T27" fmla="*/ 644 h 1502"/>
                  <a:gd name="T28" fmla="*/ 3829 w 6974"/>
                  <a:gd name="T29" fmla="*/ 568 h 1502"/>
                  <a:gd name="T30" fmla="*/ 2359 w 6974"/>
                  <a:gd name="T31" fmla="*/ 573 h 1502"/>
                  <a:gd name="T32" fmla="*/ 1257 w 6974"/>
                  <a:gd name="T33" fmla="*/ 403 h 1502"/>
                  <a:gd name="T34" fmla="*/ 1037 w 6974"/>
                  <a:gd name="T35" fmla="*/ 327 h 1502"/>
                  <a:gd name="T36" fmla="*/ 843 w 6974"/>
                  <a:gd name="T37" fmla="*/ 234 h 1502"/>
                  <a:gd name="T38" fmla="*/ 650 w 6974"/>
                  <a:gd name="T39" fmla="*/ 272 h 1502"/>
                  <a:gd name="T40" fmla="*/ 547 w 6974"/>
                  <a:gd name="T41" fmla="*/ 100 h 1502"/>
                  <a:gd name="T42" fmla="*/ 80 w 6974"/>
                  <a:gd name="T43" fmla="*/ 644 h 1502"/>
                  <a:gd name="T44" fmla="*/ 24 w 6974"/>
                  <a:gd name="T45" fmla="*/ 875 h 1502"/>
                  <a:gd name="T46" fmla="*/ 175 w 6974"/>
                  <a:gd name="T47" fmla="*/ 1031 h 1502"/>
                  <a:gd name="T48" fmla="*/ 586 w 6974"/>
                  <a:gd name="T49" fmla="*/ 1242 h 1502"/>
                  <a:gd name="T50" fmla="*/ 2929 w 6974"/>
                  <a:gd name="T51" fmla="*/ 1472 h 1502"/>
                  <a:gd name="T52" fmla="*/ 3776 w 6974"/>
                  <a:gd name="T53" fmla="*/ 1409 h 1502"/>
                  <a:gd name="T54" fmla="*/ 4382 w 6974"/>
                  <a:gd name="T55" fmla="*/ 1230 h 1502"/>
                  <a:gd name="T56" fmla="*/ 5654 w 6974"/>
                  <a:gd name="T57" fmla="*/ 866 h 1502"/>
                  <a:gd name="T58" fmla="*/ 6482 w 6974"/>
                  <a:gd name="T59" fmla="*/ 583 h 1502"/>
                  <a:gd name="T60" fmla="*/ 6859 w 6974"/>
                  <a:gd name="T61" fmla="*/ 146 h 1502"/>
                  <a:gd name="T62" fmla="*/ 6771 w 6974"/>
                  <a:gd name="T63" fmla="*/ 20 h 1502"/>
                  <a:gd name="T64" fmla="*/ 6621 w 6974"/>
                  <a:gd name="T65" fmla="*/ 0 h 1502"/>
                  <a:gd name="T66" fmla="*/ 6561 w 6974"/>
                  <a:gd name="T67" fmla="*/ 19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74" h="1502">
                    <a:moveTo>
                      <a:pt x="6561" y="19"/>
                    </a:moveTo>
                    <a:cubicBezTo>
                      <a:pt x="6514" y="84"/>
                      <a:pt x="6535" y="115"/>
                      <a:pt x="6552" y="195"/>
                    </a:cubicBezTo>
                    <a:cubicBezTo>
                      <a:pt x="6557" y="219"/>
                      <a:pt x="6592" y="314"/>
                      <a:pt x="6569" y="328"/>
                    </a:cubicBezTo>
                    <a:cubicBezTo>
                      <a:pt x="6505" y="367"/>
                      <a:pt x="6440" y="403"/>
                      <a:pt x="6375" y="438"/>
                    </a:cubicBezTo>
                    <a:cubicBezTo>
                      <a:pt x="6207" y="526"/>
                      <a:pt x="6027" y="633"/>
                      <a:pt x="5856" y="495"/>
                    </a:cubicBezTo>
                    <a:cubicBezTo>
                      <a:pt x="5820" y="466"/>
                      <a:pt x="5788" y="431"/>
                      <a:pt x="5759" y="393"/>
                    </a:cubicBezTo>
                    <a:cubicBezTo>
                      <a:pt x="5753" y="385"/>
                      <a:pt x="5734" y="345"/>
                      <a:pt x="5725" y="341"/>
                    </a:cubicBezTo>
                    <a:cubicBezTo>
                      <a:pt x="5692" y="329"/>
                      <a:pt x="5596" y="369"/>
                      <a:pt x="5563" y="377"/>
                    </a:cubicBezTo>
                    <a:cubicBezTo>
                      <a:pt x="5480" y="395"/>
                      <a:pt x="5397" y="413"/>
                      <a:pt x="5315" y="431"/>
                    </a:cubicBezTo>
                    <a:cubicBezTo>
                      <a:pt x="5250" y="445"/>
                      <a:pt x="5228" y="430"/>
                      <a:pt x="5232" y="497"/>
                    </a:cubicBezTo>
                    <a:cubicBezTo>
                      <a:pt x="5233" y="530"/>
                      <a:pt x="5258" y="606"/>
                      <a:pt x="5219" y="612"/>
                    </a:cubicBezTo>
                    <a:cubicBezTo>
                      <a:pt x="5156" y="623"/>
                      <a:pt x="5093" y="633"/>
                      <a:pt x="5030" y="642"/>
                    </a:cubicBezTo>
                    <a:cubicBezTo>
                      <a:pt x="4823" y="673"/>
                      <a:pt x="4614" y="702"/>
                      <a:pt x="4405" y="720"/>
                    </a:cubicBezTo>
                    <a:cubicBezTo>
                      <a:pt x="4245" y="734"/>
                      <a:pt x="3984" y="771"/>
                      <a:pt x="3860" y="644"/>
                    </a:cubicBezTo>
                    <a:cubicBezTo>
                      <a:pt x="3840" y="623"/>
                      <a:pt x="3827" y="597"/>
                      <a:pt x="3829" y="568"/>
                    </a:cubicBezTo>
                    <a:cubicBezTo>
                      <a:pt x="3341" y="604"/>
                      <a:pt x="2847" y="604"/>
                      <a:pt x="2359" y="573"/>
                    </a:cubicBezTo>
                    <a:cubicBezTo>
                      <a:pt x="1989" y="550"/>
                      <a:pt x="1614" y="508"/>
                      <a:pt x="1257" y="403"/>
                    </a:cubicBezTo>
                    <a:cubicBezTo>
                      <a:pt x="1182" y="381"/>
                      <a:pt x="1109" y="356"/>
                      <a:pt x="1037" y="327"/>
                    </a:cubicBezTo>
                    <a:cubicBezTo>
                      <a:pt x="1005" y="314"/>
                      <a:pt x="870" y="226"/>
                      <a:pt x="843" y="234"/>
                    </a:cubicBezTo>
                    <a:cubicBezTo>
                      <a:pt x="782" y="255"/>
                      <a:pt x="715" y="272"/>
                      <a:pt x="650" y="272"/>
                    </a:cubicBezTo>
                    <a:cubicBezTo>
                      <a:pt x="543" y="273"/>
                      <a:pt x="549" y="188"/>
                      <a:pt x="547" y="100"/>
                    </a:cubicBezTo>
                    <a:cubicBezTo>
                      <a:pt x="371" y="248"/>
                      <a:pt x="192" y="441"/>
                      <a:pt x="80" y="644"/>
                    </a:cubicBezTo>
                    <a:cubicBezTo>
                      <a:pt x="44" y="708"/>
                      <a:pt x="0" y="799"/>
                      <a:pt x="24" y="875"/>
                    </a:cubicBezTo>
                    <a:cubicBezTo>
                      <a:pt x="44" y="939"/>
                      <a:pt x="125" y="993"/>
                      <a:pt x="175" y="1031"/>
                    </a:cubicBezTo>
                    <a:cubicBezTo>
                      <a:pt x="298" y="1125"/>
                      <a:pt x="441" y="1190"/>
                      <a:pt x="586" y="1242"/>
                    </a:cubicBezTo>
                    <a:cubicBezTo>
                      <a:pt x="1320" y="1502"/>
                      <a:pt x="2160" y="1500"/>
                      <a:pt x="2929" y="1472"/>
                    </a:cubicBezTo>
                    <a:cubicBezTo>
                      <a:pt x="3212" y="1462"/>
                      <a:pt x="3496" y="1446"/>
                      <a:pt x="3776" y="1409"/>
                    </a:cubicBezTo>
                    <a:cubicBezTo>
                      <a:pt x="3985" y="1381"/>
                      <a:pt x="4182" y="1293"/>
                      <a:pt x="4382" y="1230"/>
                    </a:cubicBezTo>
                    <a:cubicBezTo>
                      <a:pt x="4801" y="1097"/>
                      <a:pt x="5224" y="960"/>
                      <a:pt x="5654" y="866"/>
                    </a:cubicBezTo>
                    <a:cubicBezTo>
                      <a:pt x="5941" y="804"/>
                      <a:pt x="6216" y="707"/>
                      <a:pt x="6482" y="583"/>
                    </a:cubicBezTo>
                    <a:cubicBezTo>
                      <a:pt x="6659" y="500"/>
                      <a:pt x="6974" y="399"/>
                      <a:pt x="6859" y="146"/>
                    </a:cubicBezTo>
                    <a:cubicBezTo>
                      <a:pt x="6837" y="100"/>
                      <a:pt x="6807" y="57"/>
                      <a:pt x="6771" y="20"/>
                    </a:cubicBezTo>
                    <a:cubicBezTo>
                      <a:pt x="6739" y="17"/>
                      <a:pt x="6671" y="0"/>
                      <a:pt x="6621" y="0"/>
                    </a:cubicBezTo>
                    <a:cubicBezTo>
                      <a:pt x="6594" y="0"/>
                      <a:pt x="6571" y="5"/>
                      <a:pt x="6561" y="19"/>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4740275" y="2830513"/>
                <a:ext cx="4694238" cy="3103563"/>
              </a:xfrm>
              <a:custGeom>
                <a:avLst/>
                <a:gdLst>
                  <a:gd name="T0" fmla="*/ 1848 w 6160"/>
                  <a:gd name="T1" fmla="*/ 249 h 4073"/>
                  <a:gd name="T2" fmla="*/ 1418 w 6160"/>
                  <a:gd name="T3" fmla="*/ 493 h 4073"/>
                  <a:gd name="T4" fmla="*/ 927 w 6160"/>
                  <a:gd name="T5" fmla="*/ 938 h 4073"/>
                  <a:gd name="T6" fmla="*/ 258 w 6160"/>
                  <a:gd name="T7" fmla="*/ 2647 h 4073"/>
                  <a:gd name="T8" fmla="*/ 253 w 6160"/>
                  <a:gd name="T9" fmla="*/ 2759 h 4073"/>
                  <a:gd name="T10" fmla="*/ 64 w 6160"/>
                  <a:gd name="T11" fmla="*/ 2853 h 4073"/>
                  <a:gd name="T12" fmla="*/ 18 w 6160"/>
                  <a:gd name="T13" fmla="*/ 2924 h 4073"/>
                  <a:gd name="T14" fmla="*/ 8 w 6160"/>
                  <a:gd name="T15" fmla="*/ 3453 h 4073"/>
                  <a:gd name="T16" fmla="*/ 87 w 6160"/>
                  <a:gd name="T17" fmla="*/ 3585 h 4073"/>
                  <a:gd name="T18" fmla="*/ 269 w 6160"/>
                  <a:gd name="T19" fmla="*/ 3523 h 4073"/>
                  <a:gd name="T20" fmla="*/ 1111 w 6160"/>
                  <a:gd name="T21" fmla="*/ 3788 h 4073"/>
                  <a:gd name="T22" fmla="*/ 2145 w 6160"/>
                  <a:gd name="T23" fmla="*/ 3884 h 4073"/>
                  <a:gd name="T24" fmla="*/ 3372 w 6160"/>
                  <a:gd name="T25" fmla="*/ 3871 h 4073"/>
                  <a:gd name="T26" fmla="*/ 3339 w 6160"/>
                  <a:gd name="T27" fmla="*/ 3925 h 4073"/>
                  <a:gd name="T28" fmla="*/ 3855 w 6160"/>
                  <a:gd name="T29" fmla="*/ 4031 h 4073"/>
                  <a:gd name="T30" fmla="*/ 4443 w 6160"/>
                  <a:gd name="T31" fmla="*/ 3954 h 4073"/>
                  <a:gd name="T32" fmla="*/ 4533 w 6160"/>
                  <a:gd name="T33" fmla="*/ 3925 h 4073"/>
                  <a:gd name="T34" fmla="*/ 4521 w 6160"/>
                  <a:gd name="T35" fmla="*/ 3771 h 4073"/>
                  <a:gd name="T36" fmla="*/ 4945 w 6160"/>
                  <a:gd name="T37" fmla="*/ 3688 h 4073"/>
                  <a:gd name="T38" fmla="*/ 5166 w 6160"/>
                  <a:gd name="T39" fmla="*/ 3645 h 4073"/>
                  <a:gd name="T40" fmla="*/ 5231 w 6160"/>
                  <a:gd name="T41" fmla="*/ 3703 h 4073"/>
                  <a:gd name="T42" fmla="*/ 5464 w 6160"/>
                  <a:gd name="T43" fmla="*/ 3873 h 4073"/>
                  <a:gd name="T44" fmla="*/ 5728 w 6160"/>
                  <a:gd name="T45" fmla="*/ 3766 h 4073"/>
                  <a:gd name="T46" fmla="*/ 5877 w 6160"/>
                  <a:gd name="T47" fmla="*/ 3669 h 4073"/>
                  <a:gd name="T48" fmla="*/ 5849 w 6160"/>
                  <a:gd name="T49" fmla="*/ 3458 h 4073"/>
                  <a:gd name="T50" fmla="*/ 5925 w 6160"/>
                  <a:gd name="T51" fmla="*/ 3310 h 4073"/>
                  <a:gd name="T52" fmla="*/ 6077 w 6160"/>
                  <a:gd name="T53" fmla="*/ 3340 h 4073"/>
                  <a:gd name="T54" fmla="*/ 5878 w 6160"/>
                  <a:gd name="T55" fmla="*/ 2617 h 4073"/>
                  <a:gd name="T56" fmla="*/ 5860 w 6160"/>
                  <a:gd name="T57" fmla="*/ 2396 h 4073"/>
                  <a:gd name="T58" fmla="*/ 5816 w 6160"/>
                  <a:gd name="T59" fmla="*/ 2120 h 4073"/>
                  <a:gd name="T60" fmla="*/ 5625 w 6160"/>
                  <a:gd name="T61" fmla="*/ 1593 h 4073"/>
                  <a:gd name="T62" fmla="*/ 5124 w 6160"/>
                  <a:gd name="T63" fmla="*/ 797 h 4073"/>
                  <a:gd name="T64" fmla="*/ 5032 w 6160"/>
                  <a:gd name="T65" fmla="*/ 685 h 4073"/>
                  <a:gd name="T66" fmla="*/ 2633 w 6160"/>
                  <a:gd name="T67" fmla="*/ 891 h 4073"/>
                  <a:gd name="T68" fmla="*/ 1813 w 6160"/>
                  <a:gd name="T69" fmla="*/ 1431 h 4073"/>
                  <a:gd name="T70" fmla="*/ 1854 w 6160"/>
                  <a:gd name="T71" fmla="*/ 247 h 4073"/>
                  <a:gd name="T72" fmla="*/ 1848 w 6160"/>
                  <a:gd name="T73" fmla="*/ 249 h 4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60" h="4073">
                    <a:moveTo>
                      <a:pt x="1848" y="249"/>
                    </a:moveTo>
                    <a:cubicBezTo>
                      <a:pt x="1744" y="301"/>
                      <a:pt x="1514" y="427"/>
                      <a:pt x="1418" y="493"/>
                    </a:cubicBezTo>
                    <a:cubicBezTo>
                      <a:pt x="1235" y="618"/>
                      <a:pt x="1069" y="768"/>
                      <a:pt x="927" y="938"/>
                    </a:cubicBezTo>
                    <a:cubicBezTo>
                      <a:pt x="529" y="1411"/>
                      <a:pt x="304" y="2032"/>
                      <a:pt x="258" y="2647"/>
                    </a:cubicBezTo>
                    <a:cubicBezTo>
                      <a:pt x="256" y="2671"/>
                      <a:pt x="266" y="2738"/>
                      <a:pt x="253" y="2759"/>
                    </a:cubicBezTo>
                    <a:cubicBezTo>
                      <a:pt x="229" y="2798"/>
                      <a:pt x="105" y="2833"/>
                      <a:pt x="64" y="2853"/>
                    </a:cubicBezTo>
                    <a:cubicBezTo>
                      <a:pt x="18" y="2877"/>
                      <a:pt x="20" y="2873"/>
                      <a:pt x="18" y="2924"/>
                    </a:cubicBezTo>
                    <a:cubicBezTo>
                      <a:pt x="9" y="3100"/>
                      <a:pt x="0" y="3277"/>
                      <a:pt x="8" y="3453"/>
                    </a:cubicBezTo>
                    <a:cubicBezTo>
                      <a:pt x="10" y="3513"/>
                      <a:pt x="6" y="3591"/>
                      <a:pt x="87" y="3585"/>
                    </a:cubicBezTo>
                    <a:cubicBezTo>
                      <a:pt x="150" y="3581"/>
                      <a:pt x="214" y="3552"/>
                      <a:pt x="269" y="3523"/>
                    </a:cubicBezTo>
                    <a:cubicBezTo>
                      <a:pt x="521" y="3674"/>
                      <a:pt x="824" y="3740"/>
                      <a:pt x="1111" y="3788"/>
                    </a:cubicBezTo>
                    <a:cubicBezTo>
                      <a:pt x="1452" y="3846"/>
                      <a:pt x="1799" y="3871"/>
                      <a:pt x="2145" y="3884"/>
                    </a:cubicBezTo>
                    <a:cubicBezTo>
                      <a:pt x="2553" y="3899"/>
                      <a:pt x="2964" y="3897"/>
                      <a:pt x="3372" y="3871"/>
                    </a:cubicBezTo>
                    <a:cubicBezTo>
                      <a:pt x="3354" y="3882"/>
                      <a:pt x="3337" y="3903"/>
                      <a:pt x="3339" y="3925"/>
                    </a:cubicBezTo>
                    <a:cubicBezTo>
                      <a:pt x="3357" y="4073"/>
                      <a:pt x="3761" y="4038"/>
                      <a:pt x="3855" y="4031"/>
                    </a:cubicBezTo>
                    <a:cubicBezTo>
                      <a:pt x="4052" y="4017"/>
                      <a:pt x="4249" y="3988"/>
                      <a:pt x="4443" y="3954"/>
                    </a:cubicBezTo>
                    <a:cubicBezTo>
                      <a:pt x="4464" y="3950"/>
                      <a:pt x="4535" y="3951"/>
                      <a:pt x="4533" y="3925"/>
                    </a:cubicBezTo>
                    <a:cubicBezTo>
                      <a:pt x="4531" y="3907"/>
                      <a:pt x="4511" y="3773"/>
                      <a:pt x="4521" y="3771"/>
                    </a:cubicBezTo>
                    <a:cubicBezTo>
                      <a:pt x="4662" y="3743"/>
                      <a:pt x="4804" y="3716"/>
                      <a:pt x="4945" y="3688"/>
                    </a:cubicBezTo>
                    <a:cubicBezTo>
                      <a:pt x="5019" y="3674"/>
                      <a:pt x="5092" y="3659"/>
                      <a:pt x="5166" y="3645"/>
                    </a:cubicBezTo>
                    <a:cubicBezTo>
                      <a:pt x="5214" y="3635"/>
                      <a:pt x="5205" y="3660"/>
                      <a:pt x="5231" y="3703"/>
                    </a:cubicBezTo>
                    <a:cubicBezTo>
                      <a:pt x="5279" y="3785"/>
                      <a:pt x="5358" y="3885"/>
                      <a:pt x="5464" y="3873"/>
                    </a:cubicBezTo>
                    <a:cubicBezTo>
                      <a:pt x="5557" y="3862"/>
                      <a:pt x="5648" y="3811"/>
                      <a:pt x="5728" y="3766"/>
                    </a:cubicBezTo>
                    <a:cubicBezTo>
                      <a:pt x="5744" y="3757"/>
                      <a:pt x="5880" y="3689"/>
                      <a:pt x="5877" y="3669"/>
                    </a:cubicBezTo>
                    <a:cubicBezTo>
                      <a:pt x="5868" y="3599"/>
                      <a:pt x="5859" y="3528"/>
                      <a:pt x="5849" y="3458"/>
                    </a:cubicBezTo>
                    <a:cubicBezTo>
                      <a:pt x="5841" y="3398"/>
                      <a:pt x="5873" y="3337"/>
                      <a:pt x="5925" y="3310"/>
                    </a:cubicBezTo>
                    <a:cubicBezTo>
                      <a:pt x="5960" y="3292"/>
                      <a:pt x="6056" y="3335"/>
                      <a:pt x="6077" y="3340"/>
                    </a:cubicBezTo>
                    <a:cubicBezTo>
                      <a:pt x="6099" y="3085"/>
                      <a:pt x="6160" y="2743"/>
                      <a:pt x="5878" y="2617"/>
                    </a:cubicBezTo>
                    <a:cubicBezTo>
                      <a:pt x="5842" y="2601"/>
                      <a:pt x="5864" y="2440"/>
                      <a:pt x="5860" y="2396"/>
                    </a:cubicBezTo>
                    <a:cubicBezTo>
                      <a:pt x="5853" y="2303"/>
                      <a:pt x="5837" y="2210"/>
                      <a:pt x="5816" y="2120"/>
                    </a:cubicBezTo>
                    <a:cubicBezTo>
                      <a:pt x="5772" y="1937"/>
                      <a:pt x="5705" y="1761"/>
                      <a:pt x="5625" y="1593"/>
                    </a:cubicBezTo>
                    <a:cubicBezTo>
                      <a:pt x="5490" y="1310"/>
                      <a:pt x="5318" y="1043"/>
                      <a:pt x="5124" y="797"/>
                    </a:cubicBezTo>
                    <a:cubicBezTo>
                      <a:pt x="5088" y="751"/>
                      <a:pt x="5032" y="685"/>
                      <a:pt x="5032" y="685"/>
                    </a:cubicBezTo>
                    <a:cubicBezTo>
                      <a:pt x="4183" y="0"/>
                      <a:pt x="3270" y="446"/>
                      <a:pt x="2633" y="891"/>
                    </a:cubicBezTo>
                    <a:cubicBezTo>
                      <a:pt x="2174" y="1213"/>
                      <a:pt x="1857" y="1534"/>
                      <a:pt x="1813" y="1431"/>
                    </a:cubicBezTo>
                    <a:cubicBezTo>
                      <a:pt x="1478" y="666"/>
                      <a:pt x="1886" y="247"/>
                      <a:pt x="1854" y="247"/>
                    </a:cubicBezTo>
                    <a:cubicBezTo>
                      <a:pt x="1853" y="247"/>
                      <a:pt x="1851" y="248"/>
                      <a:pt x="1848" y="249"/>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8"/>
              <p:cNvSpPr>
                <a:spLocks/>
              </p:cNvSpPr>
              <p:nvPr/>
            </p:nvSpPr>
            <p:spPr bwMode="auto">
              <a:xfrm>
                <a:off x="5918200" y="2733676"/>
                <a:ext cx="2668588" cy="1157288"/>
              </a:xfrm>
              <a:custGeom>
                <a:avLst/>
                <a:gdLst>
                  <a:gd name="T0" fmla="*/ 319 w 3503"/>
                  <a:gd name="T1" fmla="*/ 1453 h 1519"/>
                  <a:gd name="T2" fmla="*/ 1082 w 3503"/>
                  <a:gd name="T3" fmla="*/ 914 h 1519"/>
                  <a:gd name="T4" fmla="*/ 3503 w 3503"/>
                  <a:gd name="T5" fmla="*/ 731 h 1519"/>
                  <a:gd name="T6" fmla="*/ 3492 w 3503"/>
                  <a:gd name="T7" fmla="*/ 701 h 1519"/>
                  <a:gd name="T8" fmla="*/ 3237 w 3503"/>
                  <a:gd name="T9" fmla="*/ 397 h 1519"/>
                  <a:gd name="T10" fmla="*/ 2946 w 3503"/>
                  <a:gd name="T11" fmla="*/ 225 h 1519"/>
                  <a:gd name="T12" fmla="*/ 1673 w 3503"/>
                  <a:gd name="T13" fmla="*/ 62 h 1519"/>
                  <a:gd name="T14" fmla="*/ 1620 w 3503"/>
                  <a:gd name="T15" fmla="*/ 65 h 1519"/>
                  <a:gd name="T16" fmla="*/ 1583 w 3503"/>
                  <a:gd name="T17" fmla="*/ 67 h 1519"/>
                  <a:gd name="T18" fmla="*/ 1564 w 3503"/>
                  <a:gd name="T19" fmla="*/ 58 h 1519"/>
                  <a:gd name="T20" fmla="*/ 1546 w 3503"/>
                  <a:gd name="T21" fmla="*/ 52 h 1519"/>
                  <a:gd name="T22" fmla="*/ 1205 w 3503"/>
                  <a:gd name="T23" fmla="*/ 0 h 1519"/>
                  <a:gd name="T24" fmla="*/ 319 w 3503"/>
                  <a:gd name="T25" fmla="*/ 1453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03" h="1519">
                    <a:moveTo>
                      <a:pt x="319" y="1453"/>
                    </a:moveTo>
                    <a:cubicBezTo>
                      <a:pt x="350" y="1519"/>
                      <a:pt x="646" y="1216"/>
                      <a:pt x="1082" y="914"/>
                    </a:cubicBezTo>
                    <a:cubicBezTo>
                      <a:pt x="1718" y="473"/>
                      <a:pt x="2653" y="32"/>
                      <a:pt x="3503" y="731"/>
                    </a:cubicBezTo>
                    <a:cubicBezTo>
                      <a:pt x="3503" y="731"/>
                      <a:pt x="3500" y="720"/>
                      <a:pt x="3492" y="701"/>
                    </a:cubicBezTo>
                    <a:cubicBezTo>
                      <a:pt x="3417" y="591"/>
                      <a:pt x="3343" y="482"/>
                      <a:pt x="3237" y="397"/>
                    </a:cubicBezTo>
                    <a:cubicBezTo>
                      <a:pt x="3148" y="326"/>
                      <a:pt x="3049" y="270"/>
                      <a:pt x="2946" y="225"/>
                    </a:cubicBezTo>
                    <a:cubicBezTo>
                      <a:pt x="2673" y="111"/>
                      <a:pt x="2268" y="32"/>
                      <a:pt x="1673" y="62"/>
                    </a:cubicBezTo>
                    <a:cubicBezTo>
                      <a:pt x="1655" y="63"/>
                      <a:pt x="1638" y="65"/>
                      <a:pt x="1620" y="65"/>
                    </a:cubicBezTo>
                    <a:cubicBezTo>
                      <a:pt x="1608" y="65"/>
                      <a:pt x="1595" y="66"/>
                      <a:pt x="1583" y="67"/>
                    </a:cubicBezTo>
                    <a:cubicBezTo>
                      <a:pt x="1583" y="67"/>
                      <a:pt x="1576" y="64"/>
                      <a:pt x="1564" y="58"/>
                    </a:cubicBezTo>
                    <a:cubicBezTo>
                      <a:pt x="1558" y="56"/>
                      <a:pt x="1552" y="54"/>
                      <a:pt x="1546" y="52"/>
                    </a:cubicBezTo>
                    <a:cubicBezTo>
                      <a:pt x="1428" y="17"/>
                      <a:pt x="1314" y="0"/>
                      <a:pt x="1205" y="0"/>
                    </a:cubicBezTo>
                    <a:cubicBezTo>
                      <a:pt x="467" y="0"/>
                      <a:pt x="0" y="768"/>
                      <a:pt x="319" y="145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1" name="Graphic 20" descr="Boot">
              <a:extLst>
                <a:ext uri="{FF2B5EF4-FFF2-40B4-BE49-F238E27FC236}">
                  <a16:creationId xmlns:a16="http://schemas.microsoft.com/office/drawing/2014/main" xmlns="" id="{8BC3EC52-CE0C-4AC8-85F3-799428FE2B2B}"/>
                </a:ext>
              </a:extLst>
            </p:cNvPr>
            <p:cNvGrpSpPr>
              <a:grpSpLocks noChangeAspect="1"/>
            </p:cNvGrpSpPr>
            <p:nvPr/>
          </p:nvGrpSpPr>
          <p:grpSpPr>
            <a:xfrm rot="20151958">
              <a:off x="1911738" y="1583253"/>
              <a:ext cx="396798" cy="396798"/>
              <a:chOff x="8029200" y="495300"/>
              <a:chExt cx="914400" cy="914400"/>
            </a:xfrm>
            <a:solidFill>
              <a:schemeClr val="bg1"/>
            </a:solidFill>
          </p:grpSpPr>
          <p:sp>
            <p:nvSpPr>
              <p:cNvPr id="52" name="Freeform: Shape 39">
                <a:extLst>
                  <a:ext uri="{FF2B5EF4-FFF2-40B4-BE49-F238E27FC236}">
                    <a16:creationId xmlns:a16="http://schemas.microsoft.com/office/drawing/2014/main" xmlns="" id="{A2EF04B3-3686-46C4-B235-506C49FB8425}"/>
                  </a:ext>
                </a:extLst>
              </p:cNvPr>
              <p:cNvSpPr/>
              <p:nvPr/>
            </p:nvSpPr>
            <p:spPr>
              <a:xfrm>
                <a:off x="8098256" y="697706"/>
                <a:ext cx="381000" cy="66675"/>
              </a:xfrm>
              <a:custGeom>
                <a:avLst/>
                <a:gdLst>
                  <a:gd name="connsiteX0" fmla="*/ 26194 w 381000"/>
                  <a:gd name="connsiteY0" fmla="*/ 7144 h 66675"/>
                  <a:gd name="connsiteX1" fmla="*/ 359569 w 381000"/>
                  <a:gd name="connsiteY1" fmla="*/ 7144 h 66675"/>
                  <a:gd name="connsiteX2" fmla="*/ 378619 w 381000"/>
                  <a:gd name="connsiteY2" fmla="*/ 26194 h 66675"/>
                  <a:gd name="connsiteX3" fmla="*/ 378619 w 381000"/>
                  <a:gd name="connsiteY3" fmla="*/ 45244 h 66675"/>
                  <a:gd name="connsiteX4" fmla="*/ 359569 w 381000"/>
                  <a:gd name="connsiteY4" fmla="*/ 64294 h 66675"/>
                  <a:gd name="connsiteX5" fmla="*/ 7144 w 381000"/>
                  <a:gd name="connsiteY5" fmla="*/ 64294 h 66675"/>
                  <a:gd name="connsiteX6" fmla="*/ 7144 w 381000"/>
                  <a:gd name="connsiteY6" fmla="*/ 26194 h 66675"/>
                  <a:gd name="connsiteX7" fmla="*/ 26194 w 381000"/>
                  <a:gd name="connsiteY7"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0" h="66675">
                    <a:moveTo>
                      <a:pt x="26194" y="7144"/>
                    </a:moveTo>
                    <a:lnTo>
                      <a:pt x="359569" y="7144"/>
                    </a:lnTo>
                    <a:cubicBezTo>
                      <a:pt x="370046" y="7144"/>
                      <a:pt x="378619" y="15716"/>
                      <a:pt x="378619" y="26194"/>
                    </a:cubicBezTo>
                    <a:lnTo>
                      <a:pt x="378619" y="45244"/>
                    </a:lnTo>
                    <a:cubicBezTo>
                      <a:pt x="378619" y="55721"/>
                      <a:pt x="370046" y="64294"/>
                      <a:pt x="359569" y="64294"/>
                    </a:cubicBezTo>
                    <a:lnTo>
                      <a:pt x="7144" y="64294"/>
                    </a:lnTo>
                    <a:lnTo>
                      <a:pt x="7144" y="26194"/>
                    </a:lnTo>
                    <a:cubicBezTo>
                      <a:pt x="7144" y="15716"/>
                      <a:pt x="15716" y="7144"/>
                      <a:pt x="26194" y="7144"/>
                    </a:cubicBezTo>
                    <a:close/>
                  </a:path>
                </a:pathLst>
              </a:custGeom>
              <a:grpFill/>
              <a:ln w="9525" cap="flat">
                <a:noFill/>
                <a:prstDash val="solid"/>
                <a:miter/>
              </a:ln>
            </p:spPr>
            <p:txBody>
              <a:bodyPr rtlCol="0" anchor="ctr"/>
              <a:lstStyle/>
              <a:p>
                <a:endParaRPr lang="en-GB"/>
              </a:p>
            </p:txBody>
          </p:sp>
          <p:sp>
            <p:nvSpPr>
              <p:cNvPr id="53" name="Freeform: Shape 41">
                <a:extLst>
                  <a:ext uri="{FF2B5EF4-FFF2-40B4-BE49-F238E27FC236}">
                    <a16:creationId xmlns:a16="http://schemas.microsoft.com/office/drawing/2014/main" xmlns="" id="{4999E241-DAB6-4956-84D1-DAAF35B76782}"/>
                  </a:ext>
                </a:extLst>
              </p:cNvPr>
              <p:cNvSpPr/>
              <p:nvPr/>
            </p:nvSpPr>
            <p:spPr>
              <a:xfrm>
                <a:off x="8098256" y="1126331"/>
                <a:ext cx="771525" cy="66675"/>
              </a:xfrm>
              <a:custGeom>
                <a:avLst/>
                <a:gdLst>
                  <a:gd name="connsiteX0" fmla="*/ 769144 w 771525"/>
                  <a:gd name="connsiteY0" fmla="*/ 64294 h 66675"/>
                  <a:gd name="connsiteX1" fmla="*/ 673894 w 771525"/>
                  <a:gd name="connsiteY1" fmla="*/ 64294 h 66675"/>
                  <a:gd name="connsiteX2" fmla="*/ 664369 w 771525"/>
                  <a:gd name="connsiteY2" fmla="*/ 64294 h 66675"/>
                  <a:gd name="connsiteX3" fmla="*/ 654844 w 771525"/>
                  <a:gd name="connsiteY3" fmla="*/ 64294 h 66675"/>
                  <a:gd name="connsiteX4" fmla="*/ 626269 w 771525"/>
                  <a:gd name="connsiteY4" fmla="*/ 35719 h 66675"/>
                  <a:gd name="connsiteX5" fmla="*/ 597694 w 771525"/>
                  <a:gd name="connsiteY5" fmla="*/ 64294 h 66675"/>
                  <a:gd name="connsiteX6" fmla="*/ 569119 w 771525"/>
                  <a:gd name="connsiteY6" fmla="*/ 35719 h 66675"/>
                  <a:gd name="connsiteX7" fmla="*/ 540544 w 771525"/>
                  <a:gd name="connsiteY7" fmla="*/ 64294 h 66675"/>
                  <a:gd name="connsiteX8" fmla="*/ 511969 w 771525"/>
                  <a:gd name="connsiteY8" fmla="*/ 35719 h 66675"/>
                  <a:gd name="connsiteX9" fmla="*/ 483394 w 771525"/>
                  <a:gd name="connsiteY9" fmla="*/ 64294 h 66675"/>
                  <a:gd name="connsiteX10" fmla="*/ 454819 w 771525"/>
                  <a:gd name="connsiteY10" fmla="*/ 35719 h 66675"/>
                  <a:gd name="connsiteX11" fmla="*/ 426244 w 771525"/>
                  <a:gd name="connsiteY11" fmla="*/ 64294 h 66675"/>
                  <a:gd name="connsiteX12" fmla="*/ 397669 w 771525"/>
                  <a:gd name="connsiteY12" fmla="*/ 35719 h 66675"/>
                  <a:gd name="connsiteX13" fmla="*/ 369094 w 771525"/>
                  <a:gd name="connsiteY13" fmla="*/ 64294 h 66675"/>
                  <a:gd name="connsiteX14" fmla="*/ 340519 w 771525"/>
                  <a:gd name="connsiteY14" fmla="*/ 35719 h 66675"/>
                  <a:gd name="connsiteX15" fmla="*/ 311944 w 771525"/>
                  <a:gd name="connsiteY15" fmla="*/ 64294 h 66675"/>
                  <a:gd name="connsiteX16" fmla="*/ 283369 w 771525"/>
                  <a:gd name="connsiteY16" fmla="*/ 35719 h 66675"/>
                  <a:gd name="connsiteX17" fmla="*/ 254794 w 771525"/>
                  <a:gd name="connsiteY17" fmla="*/ 64294 h 66675"/>
                  <a:gd name="connsiteX18" fmla="*/ 226219 w 771525"/>
                  <a:gd name="connsiteY18" fmla="*/ 35719 h 66675"/>
                  <a:gd name="connsiteX19" fmla="*/ 197644 w 771525"/>
                  <a:gd name="connsiteY19" fmla="*/ 64294 h 66675"/>
                  <a:gd name="connsiteX20" fmla="*/ 7144 w 771525"/>
                  <a:gd name="connsiteY20" fmla="*/ 64294 h 66675"/>
                  <a:gd name="connsiteX21" fmla="*/ 7144 w 771525"/>
                  <a:gd name="connsiteY21" fmla="*/ 7144 h 66675"/>
                  <a:gd name="connsiteX22" fmla="*/ 769144 w 771525"/>
                  <a:gd name="connsiteY22"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1525" h="66675">
                    <a:moveTo>
                      <a:pt x="769144" y="64294"/>
                    </a:moveTo>
                    <a:lnTo>
                      <a:pt x="673894" y="64294"/>
                    </a:lnTo>
                    <a:lnTo>
                      <a:pt x="664369" y="64294"/>
                    </a:lnTo>
                    <a:lnTo>
                      <a:pt x="654844" y="64294"/>
                    </a:lnTo>
                    <a:lnTo>
                      <a:pt x="626269" y="35719"/>
                    </a:lnTo>
                    <a:lnTo>
                      <a:pt x="597694" y="64294"/>
                    </a:lnTo>
                    <a:lnTo>
                      <a:pt x="569119" y="35719"/>
                    </a:lnTo>
                    <a:lnTo>
                      <a:pt x="540544" y="64294"/>
                    </a:lnTo>
                    <a:lnTo>
                      <a:pt x="511969" y="35719"/>
                    </a:lnTo>
                    <a:lnTo>
                      <a:pt x="483394" y="64294"/>
                    </a:lnTo>
                    <a:lnTo>
                      <a:pt x="454819" y="35719"/>
                    </a:lnTo>
                    <a:lnTo>
                      <a:pt x="426244" y="64294"/>
                    </a:lnTo>
                    <a:lnTo>
                      <a:pt x="397669" y="35719"/>
                    </a:lnTo>
                    <a:lnTo>
                      <a:pt x="369094" y="64294"/>
                    </a:lnTo>
                    <a:lnTo>
                      <a:pt x="340519" y="35719"/>
                    </a:lnTo>
                    <a:lnTo>
                      <a:pt x="311944" y="64294"/>
                    </a:lnTo>
                    <a:lnTo>
                      <a:pt x="283369" y="35719"/>
                    </a:lnTo>
                    <a:lnTo>
                      <a:pt x="254794" y="64294"/>
                    </a:lnTo>
                    <a:lnTo>
                      <a:pt x="226219" y="35719"/>
                    </a:lnTo>
                    <a:lnTo>
                      <a:pt x="197644" y="64294"/>
                    </a:lnTo>
                    <a:lnTo>
                      <a:pt x="7144" y="64294"/>
                    </a:lnTo>
                    <a:lnTo>
                      <a:pt x="7144" y="7144"/>
                    </a:lnTo>
                    <a:lnTo>
                      <a:pt x="769144" y="7144"/>
                    </a:lnTo>
                    <a:close/>
                  </a:path>
                </a:pathLst>
              </a:custGeom>
              <a:grpFill/>
              <a:ln w="9525" cap="flat">
                <a:noFill/>
                <a:prstDash val="solid"/>
                <a:miter/>
              </a:ln>
            </p:spPr>
            <p:txBody>
              <a:bodyPr rtlCol="0" anchor="ctr"/>
              <a:lstStyle/>
              <a:p>
                <a:endParaRPr lang="en-GB"/>
              </a:p>
            </p:txBody>
          </p:sp>
          <p:sp>
            <p:nvSpPr>
              <p:cNvPr id="54" name="Freeform: Shape 43">
                <a:extLst>
                  <a:ext uri="{FF2B5EF4-FFF2-40B4-BE49-F238E27FC236}">
                    <a16:creationId xmlns:a16="http://schemas.microsoft.com/office/drawing/2014/main" xmlns="" id="{676E2703-9B6A-43DE-B9C2-899530F03A01}"/>
                  </a:ext>
                </a:extLst>
              </p:cNvPr>
              <p:cNvSpPr/>
              <p:nvPr/>
            </p:nvSpPr>
            <p:spPr>
              <a:xfrm>
                <a:off x="8726906" y="945356"/>
                <a:ext cx="142875" cy="152400"/>
              </a:xfrm>
              <a:custGeom>
                <a:avLst/>
                <a:gdLst>
                  <a:gd name="connsiteX0" fmla="*/ 7144 w 142875"/>
                  <a:gd name="connsiteY0" fmla="*/ 7144 h 152400"/>
                  <a:gd name="connsiteX1" fmla="*/ 7144 w 142875"/>
                  <a:gd name="connsiteY1" fmla="*/ 150019 h 152400"/>
                  <a:gd name="connsiteX2" fmla="*/ 140494 w 142875"/>
                  <a:gd name="connsiteY2" fmla="*/ 150019 h 152400"/>
                  <a:gd name="connsiteX3" fmla="*/ 7144 w 142875"/>
                  <a:gd name="connsiteY3" fmla="*/ 7144 h 152400"/>
                </a:gdLst>
                <a:ahLst/>
                <a:cxnLst>
                  <a:cxn ang="0">
                    <a:pos x="connsiteX0" y="connsiteY0"/>
                  </a:cxn>
                  <a:cxn ang="0">
                    <a:pos x="connsiteX1" y="connsiteY1"/>
                  </a:cxn>
                  <a:cxn ang="0">
                    <a:pos x="connsiteX2" y="connsiteY2"/>
                  </a:cxn>
                  <a:cxn ang="0">
                    <a:pos x="connsiteX3" y="connsiteY3"/>
                  </a:cxn>
                </a:cxnLst>
                <a:rect l="l" t="t" r="r" b="b"/>
                <a:pathLst>
                  <a:path w="142875" h="152400">
                    <a:moveTo>
                      <a:pt x="7144" y="7144"/>
                    </a:moveTo>
                    <a:lnTo>
                      <a:pt x="7144" y="150019"/>
                    </a:lnTo>
                    <a:lnTo>
                      <a:pt x="140494" y="150019"/>
                    </a:lnTo>
                    <a:cubicBezTo>
                      <a:pt x="140494" y="150019"/>
                      <a:pt x="138589" y="7144"/>
                      <a:pt x="7144" y="7144"/>
                    </a:cubicBezTo>
                    <a:close/>
                  </a:path>
                </a:pathLst>
              </a:custGeom>
              <a:grpFill/>
              <a:ln w="9525" cap="flat">
                <a:noFill/>
                <a:prstDash val="solid"/>
                <a:miter/>
              </a:ln>
            </p:spPr>
            <p:txBody>
              <a:bodyPr rtlCol="0" anchor="ctr"/>
              <a:lstStyle/>
              <a:p>
                <a:endParaRPr lang="en-GB"/>
              </a:p>
            </p:txBody>
          </p:sp>
          <p:sp>
            <p:nvSpPr>
              <p:cNvPr id="55" name="Freeform: Shape 44">
                <a:extLst>
                  <a:ext uri="{FF2B5EF4-FFF2-40B4-BE49-F238E27FC236}">
                    <a16:creationId xmlns:a16="http://schemas.microsoft.com/office/drawing/2014/main" xmlns="" id="{C42F528C-EA29-4C1A-91C8-E4D0707793E2}"/>
                  </a:ext>
                </a:extLst>
              </p:cNvPr>
              <p:cNvSpPr/>
              <p:nvPr/>
            </p:nvSpPr>
            <p:spPr>
              <a:xfrm>
                <a:off x="8098256" y="792956"/>
                <a:ext cx="600075" cy="304800"/>
              </a:xfrm>
              <a:custGeom>
                <a:avLst/>
                <a:gdLst>
                  <a:gd name="connsiteX0" fmla="*/ 502444 w 600075"/>
                  <a:gd name="connsiteY0" fmla="*/ 216694 h 304800"/>
                  <a:gd name="connsiteX1" fmla="*/ 483394 w 600075"/>
                  <a:gd name="connsiteY1" fmla="*/ 197644 h 304800"/>
                  <a:gd name="connsiteX2" fmla="*/ 502444 w 600075"/>
                  <a:gd name="connsiteY2" fmla="*/ 178594 h 304800"/>
                  <a:gd name="connsiteX3" fmla="*/ 521494 w 600075"/>
                  <a:gd name="connsiteY3" fmla="*/ 197644 h 304800"/>
                  <a:gd name="connsiteX4" fmla="*/ 502444 w 600075"/>
                  <a:gd name="connsiteY4" fmla="*/ 216694 h 304800"/>
                  <a:gd name="connsiteX5" fmla="*/ 435769 w 600075"/>
                  <a:gd name="connsiteY5" fmla="*/ 188119 h 304800"/>
                  <a:gd name="connsiteX6" fmla="*/ 416719 w 600075"/>
                  <a:gd name="connsiteY6" fmla="*/ 169069 h 304800"/>
                  <a:gd name="connsiteX7" fmla="*/ 435769 w 600075"/>
                  <a:gd name="connsiteY7" fmla="*/ 150019 h 304800"/>
                  <a:gd name="connsiteX8" fmla="*/ 454819 w 600075"/>
                  <a:gd name="connsiteY8" fmla="*/ 169069 h 304800"/>
                  <a:gd name="connsiteX9" fmla="*/ 435769 w 600075"/>
                  <a:gd name="connsiteY9" fmla="*/ 188119 h 304800"/>
                  <a:gd name="connsiteX10" fmla="*/ 378619 w 600075"/>
                  <a:gd name="connsiteY10" fmla="*/ 140494 h 304800"/>
                  <a:gd name="connsiteX11" fmla="*/ 359569 w 600075"/>
                  <a:gd name="connsiteY11" fmla="*/ 121444 h 304800"/>
                  <a:gd name="connsiteX12" fmla="*/ 378619 w 600075"/>
                  <a:gd name="connsiteY12" fmla="*/ 102394 h 304800"/>
                  <a:gd name="connsiteX13" fmla="*/ 397669 w 600075"/>
                  <a:gd name="connsiteY13" fmla="*/ 121444 h 304800"/>
                  <a:gd name="connsiteX14" fmla="*/ 378619 w 600075"/>
                  <a:gd name="connsiteY14" fmla="*/ 140494 h 304800"/>
                  <a:gd name="connsiteX15" fmla="*/ 340519 w 600075"/>
                  <a:gd name="connsiteY15" fmla="*/ 83344 h 304800"/>
                  <a:gd name="connsiteX16" fmla="*/ 321469 w 600075"/>
                  <a:gd name="connsiteY16" fmla="*/ 64294 h 304800"/>
                  <a:gd name="connsiteX17" fmla="*/ 340519 w 600075"/>
                  <a:gd name="connsiteY17" fmla="*/ 45244 h 304800"/>
                  <a:gd name="connsiteX18" fmla="*/ 359569 w 600075"/>
                  <a:gd name="connsiteY18" fmla="*/ 64294 h 304800"/>
                  <a:gd name="connsiteX19" fmla="*/ 340519 w 600075"/>
                  <a:gd name="connsiteY19" fmla="*/ 83344 h 304800"/>
                  <a:gd name="connsiteX20" fmla="*/ 382429 w 600075"/>
                  <a:gd name="connsiteY20" fmla="*/ 20479 h 304800"/>
                  <a:gd name="connsiteX21" fmla="*/ 364331 w 600075"/>
                  <a:gd name="connsiteY21" fmla="*/ 7144 h 304800"/>
                  <a:gd name="connsiteX22" fmla="*/ 7144 w 600075"/>
                  <a:gd name="connsiteY22" fmla="*/ 7144 h 304800"/>
                  <a:gd name="connsiteX23" fmla="*/ 7144 w 600075"/>
                  <a:gd name="connsiteY23" fmla="*/ 83344 h 304800"/>
                  <a:gd name="connsiteX24" fmla="*/ 158591 w 600075"/>
                  <a:gd name="connsiteY24" fmla="*/ 143351 h 304800"/>
                  <a:gd name="connsiteX25" fmla="*/ 216694 w 600075"/>
                  <a:gd name="connsiteY25" fmla="*/ 302419 h 304800"/>
                  <a:gd name="connsiteX26" fmla="*/ 597694 w 600075"/>
                  <a:gd name="connsiteY26" fmla="*/ 302419 h 304800"/>
                  <a:gd name="connsiteX27" fmla="*/ 597694 w 600075"/>
                  <a:gd name="connsiteY27" fmla="*/ 159544 h 304800"/>
                  <a:gd name="connsiteX28" fmla="*/ 382429 w 600075"/>
                  <a:gd name="connsiteY28" fmla="*/ 20479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00075" h="304800">
                    <a:moveTo>
                      <a:pt x="502444" y="216694"/>
                    </a:moveTo>
                    <a:cubicBezTo>
                      <a:pt x="491966" y="216694"/>
                      <a:pt x="483394" y="208121"/>
                      <a:pt x="483394" y="197644"/>
                    </a:cubicBezTo>
                    <a:cubicBezTo>
                      <a:pt x="483394" y="187166"/>
                      <a:pt x="491966" y="178594"/>
                      <a:pt x="502444" y="178594"/>
                    </a:cubicBezTo>
                    <a:cubicBezTo>
                      <a:pt x="512921" y="178594"/>
                      <a:pt x="521494" y="187166"/>
                      <a:pt x="521494" y="197644"/>
                    </a:cubicBezTo>
                    <a:cubicBezTo>
                      <a:pt x="521494" y="208121"/>
                      <a:pt x="512921" y="216694"/>
                      <a:pt x="502444" y="216694"/>
                    </a:cubicBezTo>
                    <a:close/>
                    <a:moveTo>
                      <a:pt x="435769" y="188119"/>
                    </a:moveTo>
                    <a:cubicBezTo>
                      <a:pt x="425291" y="188119"/>
                      <a:pt x="416719" y="179546"/>
                      <a:pt x="416719" y="169069"/>
                    </a:cubicBezTo>
                    <a:cubicBezTo>
                      <a:pt x="416719" y="158591"/>
                      <a:pt x="425291" y="150019"/>
                      <a:pt x="435769" y="150019"/>
                    </a:cubicBezTo>
                    <a:cubicBezTo>
                      <a:pt x="446246" y="150019"/>
                      <a:pt x="454819" y="158591"/>
                      <a:pt x="454819" y="169069"/>
                    </a:cubicBezTo>
                    <a:cubicBezTo>
                      <a:pt x="454819" y="179546"/>
                      <a:pt x="446246" y="188119"/>
                      <a:pt x="435769" y="188119"/>
                    </a:cubicBezTo>
                    <a:close/>
                    <a:moveTo>
                      <a:pt x="378619" y="140494"/>
                    </a:moveTo>
                    <a:cubicBezTo>
                      <a:pt x="368141" y="140494"/>
                      <a:pt x="359569" y="131921"/>
                      <a:pt x="359569" y="121444"/>
                    </a:cubicBezTo>
                    <a:cubicBezTo>
                      <a:pt x="359569" y="110966"/>
                      <a:pt x="368141" y="102394"/>
                      <a:pt x="378619" y="102394"/>
                    </a:cubicBezTo>
                    <a:cubicBezTo>
                      <a:pt x="389096" y="102394"/>
                      <a:pt x="397669" y="110966"/>
                      <a:pt x="397669" y="121444"/>
                    </a:cubicBezTo>
                    <a:cubicBezTo>
                      <a:pt x="397669" y="131921"/>
                      <a:pt x="389096" y="140494"/>
                      <a:pt x="378619" y="140494"/>
                    </a:cubicBezTo>
                    <a:close/>
                    <a:moveTo>
                      <a:pt x="340519" y="83344"/>
                    </a:moveTo>
                    <a:cubicBezTo>
                      <a:pt x="330041" y="83344"/>
                      <a:pt x="321469" y="74771"/>
                      <a:pt x="321469" y="64294"/>
                    </a:cubicBezTo>
                    <a:cubicBezTo>
                      <a:pt x="321469" y="53816"/>
                      <a:pt x="330041" y="45244"/>
                      <a:pt x="340519" y="45244"/>
                    </a:cubicBezTo>
                    <a:cubicBezTo>
                      <a:pt x="350996" y="45244"/>
                      <a:pt x="359569" y="53816"/>
                      <a:pt x="359569" y="64294"/>
                    </a:cubicBezTo>
                    <a:cubicBezTo>
                      <a:pt x="359569" y="74771"/>
                      <a:pt x="350996" y="83344"/>
                      <a:pt x="340519" y="83344"/>
                    </a:cubicBezTo>
                    <a:close/>
                    <a:moveTo>
                      <a:pt x="382429" y="20479"/>
                    </a:moveTo>
                    <a:cubicBezTo>
                      <a:pt x="379571" y="12859"/>
                      <a:pt x="372904" y="7144"/>
                      <a:pt x="364331" y="7144"/>
                    </a:cubicBezTo>
                    <a:lnTo>
                      <a:pt x="7144" y="7144"/>
                    </a:lnTo>
                    <a:lnTo>
                      <a:pt x="7144" y="83344"/>
                    </a:lnTo>
                    <a:cubicBezTo>
                      <a:pt x="11906" y="83344"/>
                      <a:pt x="97631" y="83344"/>
                      <a:pt x="158591" y="143351"/>
                    </a:cubicBezTo>
                    <a:cubicBezTo>
                      <a:pt x="196691" y="182404"/>
                      <a:pt x="216694" y="235744"/>
                      <a:pt x="216694" y="302419"/>
                    </a:cubicBezTo>
                    <a:lnTo>
                      <a:pt x="597694" y="302419"/>
                    </a:lnTo>
                    <a:lnTo>
                      <a:pt x="597694" y="159544"/>
                    </a:lnTo>
                    <a:cubicBezTo>
                      <a:pt x="597694" y="159544"/>
                      <a:pt x="427196" y="158591"/>
                      <a:pt x="382429" y="20479"/>
                    </a:cubicBezTo>
                    <a:close/>
                  </a:path>
                </a:pathLst>
              </a:custGeom>
              <a:grpFill/>
              <a:ln w="9525" cap="flat">
                <a:noFill/>
                <a:prstDash val="solid"/>
                <a:miter/>
              </a:ln>
            </p:spPr>
            <p:txBody>
              <a:bodyPr rtlCol="0" anchor="ctr"/>
              <a:lstStyle/>
              <a:p>
                <a:endParaRPr lang="en-GB"/>
              </a:p>
            </p:txBody>
          </p:sp>
          <p:sp>
            <p:nvSpPr>
              <p:cNvPr id="56" name="Freeform: Shape 45">
                <a:extLst>
                  <a:ext uri="{FF2B5EF4-FFF2-40B4-BE49-F238E27FC236}">
                    <a16:creationId xmlns:a16="http://schemas.microsoft.com/office/drawing/2014/main" xmlns="" id="{AEA64E8D-1ADA-4D5B-AAAF-4ED4052AC14F}"/>
                  </a:ext>
                </a:extLst>
              </p:cNvPr>
              <p:cNvSpPr/>
              <p:nvPr/>
            </p:nvSpPr>
            <p:spPr>
              <a:xfrm>
                <a:off x="8098256" y="907256"/>
                <a:ext cx="180975" cy="190500"/>
              </a:xfrm>
              <a:custGeom>
                <a:avLst/>
                <a:gdLst>
                  <a:gd name="connsiteX0" fmla="*/ 7144 w 180975"/>
                  <a:gd name="connsiteY0" fmla="*/ 188119 h 190500"/>
                  <a:gd name="connsiteX1" fmla="*/ 178594 w 180975"/>
                  <a:gd name="connsiteY1" fmla="*/ 188119 h 190500"/>
                  <a:gd name="connsiteX2" fmla="*/ 131921 w 180975"/>
                  <a:gd name="connsiteY2" fmla="*/ 56674 h 190500"/>
                  <a:gd name="connsiteX3" fmla="*/ 7144 w 180975"/>
                  <a:gd name="connsiteY3" fmla="*/ 7144 h 190500"/>
                  <a:gd name="connsiteX4" fmla="*/ 7144 w 180975"/>
                  <a:gd name="connsiteY4" fmla="*/ 188119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90500">
                    <a:moveTo>
                      <a:pt x="7144" y="188119"/>
                    </a:moveTo>
                    <a:lnTo>
                      <a:pt x="178594" y="188119"/>
                    </a:lnTo>
                    <a:cubicBezTo>
                      <a:pt x="178594" y="131921"/>
                      <a:pt x="162401" y="88106"/>
                      <a:pt x="131921" y="56674"/>
                    </a:cubicBezTo>
                    <a:cubicBezTo>
                      <a:pt x="81439" y="7144"/>
                      <a:pt x="7144" y="7144"/>
                      <a:pt x="7144" y="7144"/>
                    </a:cubicBezTo>
                    <a:lnTo>
                      <a:pt x="7144" y="188119"/>
                    </a:lnTo>
                    <a:close/>
                  </a:path>
                </a:pathLst>
              </a:custGeom>
              <a:grpFill/>
              <a:ln w="9525" cap="flat">
                <a:noFill/>
                <a:prstDash val="solid"/>
                <a:miter/>
              </a:ln>
            </p:spPr>
            <p:txBody>
              <a:bodyPr rtlCol="0" anchor="ctr"/>
              <a:lstStyle/>
              <a:p>
                <a:endParaRPr lang="en-GB"/>
              </a:p>
            </p:txBody>
          </p:sp>
        </p:grpSp>
        <p:sp>
          <p:nvSpPr>
            <p:cNvPr id="57" name="Graphic 24" descr="Sox">
              <a:extLst>
                <a:ext uri="{FF2B5EF4-FFF2-40B4-BE49-F238E27FC236}">
                  <a16:creationId xmlns:a16="http://schemas.microsoft.com/office/drawing/2014/main" xmlns="" id="{3B0233E2-E1DD-4AAB-B5A1-8A17EA2F3E37}"/>
                </a:ext>
              </a:extLst>
            </p:cNvPr>
            <p:cNvSpPr>
              <a:spLocks noChangeAspect="1"/>
            </p:cNvSpPr>
            <p:nvPr/>
          </p:nvSpPr>
          <p:spPr>
            <a:xfrm rot="19075345">
              <a:off x="2285449" y="1471771"/>
              <a:ext cx="195854" cy="273574"/>
            </a:xfrm>
            <a:custGeom>
              <a:avLst/>
              <a:gdLst>
                <a:gd name="connsiteX0" fmla="*/ 7144 w 600075"/>
                <a:gd name="connsiteY0" fmla="*/ 45244 h 838200"/>
                <a:gd name="connsiteX1" fmla="*/ 7144 w 600075"/>
                <a:gd name="connsiteY1" fmla="*/ 150019 h 838200"/>
                <a:gd name="connsiteX2" fmla="*/ 7144 w 600075"/>
                <a:gd name="connsiteY2" fmla="*/ 578644 h 838200"/>
                <a:gd name="connsiteX3" fmla="*/ 75724 w 600075"/>
                <a:gd name="connsiteY3" fmla="*/ 683419 h 838200"/>
                <a:gd name="connsiteX4" fmla="*/ 397669 w 600075"/>
                <a:gd name="connsiteY4" fmla="*/ 823436 h 838200"/>
                <a:gd name="connsiteX5" fmla="*/ 454819 w 600075"/>
                <a:gd name="connsiteY5" fmla="*/ 835819 h 838200"/>
                <a:gd name="connsiteX6" fmla="*/ 588169 w 600075"/>
                <a:gd name="connsiteY6" fmla="*/ 743426 h 838200"/>
                <a:gd name="connsiteX7" fmla="*/ 508159 w 600075"/>
                <a:gd name="connsiteY7" fmla="*/ 560546 h 838200"/>
                <a:gd name="connsiteX8" fmla="*/ 314801 w 600075"/>
                <a:gd name="connsiteY8" fmla="*/ 475774 h 838200"/>
                <a:gd name="connsiteX9" fmla="*/ 291941 w 600075"/>
                <a:gd name="connsiteY9" fmla="*/ 440531 h 838200"/>
                <a:gd name="connsiteX10" fmla="*/ 291941 w 600075"/>
                <a:gd name="connsiteY10" fmla="*/ 153829 h 838200"/>
                <a:gd name="connsiteX11" fmla="*/ 291941 w 600075"/>
                <a:gd name="connsiteY11" fmla="*/ 150019 h 838200"/>
                <a:gd name="connsiteX12" fmla="*/ 291941 w 600075"/>
                <a:gd name="connsiteY12" fmla="*/ 150019 h 838200"/>
                <a:gd name="connsiteX13" fmla="*/ 291941 w 600075"/>
                <a:gd name="connsiteY13" fmla="*/ 45244 h 838200"/>
                <a:gd name="connsiteX14" fmla="*/ 253841 w 600075"/>
                <a:gd name="connsiteY14" fmla="*/ 7144 h 838200"/>
                <a:gd name="connsiteX15" fmla="*/ 45244 w 600075"/>
                <a:gd name="connsiteY15" fmla="*/ 7144 h 838200"/>
                <a:gd name="connsiteX16" fmla="*/ 7144 w 600075"/>
                <a:gd name="connsiteY16" fmla="*/ 45244 h 838200"/>
                <a:gd name="connsiteX17" fmla="*/ 64294 w 600075"/>
                <a:gd name="connsiteY17" fmla="*/ 178594 h 838200"/>
                <a:gd name="connsiteX18" fmla="*/ 235744 w 600075"/>
                <a:gd name="connsiteY18" fmla="*/ 178594 h 838200"/>
                <a:gd name="connsiteX19" fmla="*/ 235744 w 600075"/>
                <a:gd name="connsiteY19" fmla="*/ 441484 h 838200"/>
                <a:gd name="connsiteX20" fmla="*/ 292894 w 600075"/>
                <a:gd name="connsiteY20" fmla="*/ 529114 h 838200"/>
                <a:gd name="connsiteX21" fmla="*/ 462439 w 600075"/>
                <a:gd name="connsiteY21" fmla="*/ 603409 h 838200"/>
                <a:gd name="connsiteX22" fmla="*/ 378619 w 600075"/>
                <a:gd name="connsiteY22" fmla="*/ 750094 h 838200"/>
                <a:gd name="connsiteX23" fmla="*/ 378619 w 600075"/>
                <a:gd name="connsiteY23" fmla="*/ 752951 h 838200"/>
                <a:gd name="connsiteX24" fmla="*/ 184309 w 600075"/>
                <a:gd name="connsiteY24" fmla="*/ 668179 h 838200"/>
                <a:gd name="connsiteX25" fmla="*/ 205264 w 600075"/>
                <a:gd name="connsiteY25" fmla="*/ 577691 h 838200"/>
                <a:gd name="connsiteX26" fmla="*/ 168116 w 600075"/>
                <a:gd name="connsiteY26" fmla="*/ 531019 h 838200"/>
                <a:gd name="connsiteX27" fmla="*/ 64294 w 600075"/>
                <a:gd name="connsiteY27" fmla="*/ 531019 h 838200"/>
                <a:gd name="connsiteX28" fmla="*/ 64294 w 600075"/>
                <a:gd name="connsiteY28" fmla="*/ 1785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00075" h="838200">
                  <a:moveTo>
                    <a:pt x="7144" y="45244"/>
                  </a:moveTo>
                  <a:lnTo>
                    <a:pt x="7144" y="150019"/>
                  </a:lnTo>
                  <a:lnTo>
                    <a:pt x="7144" y="578644"/>
                  </a:lnTo>
                  <a:cubicBezTo>
                    <a:pt x="7144" y="624364"/>
                    <a:pt x="33814" y="665321"/>
                    <a:pt x="75724" y="683419"/>
                  </a:cubicBezTo>
                  <a:lnTo>
                    <a:pt x="397669" y="823436"/>
                  </a:lnTo>
                  <a:cubicBezTo>
                    <a:pt x="416719" y="832009"/>
                    <a:pt x="435769" y="835819"/>
                    <a:pt x="454819" y="835819"/>
                  </a:cubicBezTo>
                  <a:cubicBezTo>
                    <a:pt x="511969" y="835819"/>
                    <a:pt x="566261" y="801529"/>
                    <a:pt x="588169" y="743426"/>
                  </a:cubicBezTo>
                  <a:cubicBezTo>
                    <a:pt x="615791" y="671989"/>
                    <a:pt x="578644" y="591026"/>
                    <a:pt x="508159" y="560546"/>
                  </a:cubicBezTo>
                  <a:lnTo>
                    <a:pt x="314801" y="475774"/>
                  </a:lnTo>
                  <a:cubicBezTo>
                    <a:pt x="300514" y="470059"/>
                    <a:pt x="291941" y="455771"/>
                    <a:pt x="291941" y="440531"/>
                  </a:cubicBezTo>
                  <a:lnTo>
                    <a:pt x="291941" y="153829"/>
                  </a:lnTo>
                  <a:cubicBezTo>
                    <a:pt x="291941" y="152876"/>
                    <a:pt x="291941" y="150971"/>
                    <a:pt x="291941" y="150019"/>
                  </a:cubicBezTo>
                  <a:lnTo>
                    <a:pt x="291941" y="150019"/>
                  </a:lnTo>
                  <a:lnTo>
                    <a:pt x="291941" y="45244"/>
                  </a:lnTo>
                  <a:cubicBezTo>
                    <a:pt x="291941" y="24289"/>
                    <a:pt x="274796" y="7144"/>
                    <a:pt x="253841" y="7144"/>
                  </a:cubicBezTo>
                  <a:lnTo>
                    <a:pt x="45244" y="7144"/>
                  </a:lnTo>
                  <a:cubicBezTo>
                    <a:pt x="24289" y="7144"/>
                    <a:pt x="7144" y="24289"/>
                    <a:pt x="7144" y="45244"/>
                  </a:cubicBezTo>
                  <a:close/>
                  <a:moveTo>
                    <a:pt x="64294" y="178594"/>
                  </a:moveTo>
                  <a:lnTo>
                    <a:pt x="235744" y="178594"/>
                  </a:lnTo>
                  <a:lnTo>
                    <a:pt x="235744" y="441484"/>
                  </a:lnTo>
                  <a:cubicBezTo>
                    <a:pt x="235744" y="479584"/>
                    <a:pt x="258604" y="513874"/>
                    <a:pt x="292894" y="529114"/>
                  </a:cubicBezTo>
                  <a:lnTo>
                    <a:pt x="462439" y="603409"/>
                  </a:lnTo>
                  <a:cubicBezTo>
                    <a:pt x="411956" y="632936"/>
                    <a:pt x="378619" y="687229"/>
                    <a:pt x="378619" y="750094"/>
                  </a:cubicBezTo>
                  <a:cubicBezTo>
                    <a:pt x="378619" y="751046"/>
                    <a:pt x="378619" y="751999"/>
                    <a:pt x="378619" y="752951"/>
                  </a:cubicBezTo>
                  <a:lnTo>
                    <a:pt x="184309" y="668179"/>
                  </a:lnTo>
                  <a:lnTo>
                    <a:pt x="205264" y="577691"/>
                  </a:lnTo>
                  <a:cubicBezTo>
                    <a:pt x="210979" y="553879"/>
                    <a:pt x="192881" y="531019"/>
                    <a:pt x="168116" y="531019"/>
                  </a:cubicBezTo>
                  <a:lnTo>
                    <a:pt x="64294" y="531019"/>
                  </a:lnTo>
                  <a:lnTo>
                    <a:pt x="64294" y="178594"/>
                  </a:lnTo>
                  <a:close/>
                </a:path>
              </a:pathLst>
            </a:custGeom>
            <a:solidFill>
              <a:schemeClr val="bg1"/>
            </a:solidFill>
            <a:ln w="9525" cap="flat">
              <a:noFill/>
              <a:prstDash val="solid"/>
              <a:miter/>
            </a:ln>
          </p:spPr>
          <p:txBody>
            <a:bodyPr rtlCol="0" anchor="ctr"/>
            <a:lstStyle/>
            <a:p>
              <a:endParaRPr lang="en-GB"/>
            </a:p>
          </p:txBody>
        </p:sp>
      </p:grpSp>
      <p:grpSp>
        <p:nvGrpSpPr>
          <p:cNvPr id="59" name="Group 58"/>
          <p:cNvGrpSpPr/>
          <p:nvPr/>
        </p:nvGrpSpPr>
        <p:grpSpPr>
          <a:xfrm>
            <a:off x="7970462" y="3467858"/>
            <a:ext cx="3472238" cy="1985446"/>
            <a:chOff x="3157369" y="2817432"/>
            <a:chExt cx="1052681" cy="602118"/>
          </a:xfrm>
        </p:grpSpPr>
        <p:sp>
          <p:nvSpPr>
            <p:cNvPr id="60" name="Freeform 59"/>
            <p:cNvSpPr>
              <a:spLocks noChangeAspect="1" noEditPoints="1"/>
            </p:cNvSpPr>
            <p:nvPr/>
          </p:nvSpPr>
          <p:spPr bwMode="auto">
            <a:xfrm>
              <a:off x="3157369" y="2817432"/>
              <a:ext cx="1052681" cy="602118"/>
            </a:xfrm>
            <a:custGeom>
              <a:avLst/>
              <a:gdLst>
                <a:gd name="T0" fmla="*/ 1560 w 6946"/>
                <a:gd name="T1" fmla="*/ 3873 h 3973"/>
                <a:gd name="T2" fmla="*/ 1451 w 6946"/>
                <a:gd name="T3" fmla="*/ 2729 h 3973"/>
                <a:gd name="T4" fmla="*/ 1547 w 6946"/>
                <a:gd name="T5" fmla="*/ 1491 h 3973"/>
                <a:gd name="T6" fmla="*/ 1599 w 6946"/>
                <a:gd name="T7" fmla="*/ 793 h 3973"/>
                <a:gd name="T8" fmla="*/ 1655 w 6946"/>
                <a:gd name="T9" fmla="*/ 354 h 3973"/>
                <a:gd name="T10" fmla="*/ 3601 w 6946"/>
                <a:gd name="T11" fmla="*/ 45 h 3973"/>
                <a:gd name="T12" fmla="*/ 5357 w 6946"/>
                <a:gd name="T13" fmla="*/ 425 h 3973"/>
                <a:gd name="T14" fmla="*/ 5391 w 6946"/>
                <a:gd name="T15" fmla="*/ 795 h 3973"/>
                <a:gd name="T16" fmla="*/ 5439 w 6946"/>
                <a:gd name="T17" fmla="*/ 1619 h 3973"/>
                <a:gd name="T18" fmla="*/ 5453 w 6946"/>
                <a:gd name="T19" fmla="*/ 3752 h 3973"/>
                <a:gd name="T20" fmla="*/ 5426 w 6946"/>
                <a:gd name="T21" fmla="*/ 3915 h 3973"/>
                <a:gd name="T22" fmla="*/ 5243 w 6946"/>
                <a:gd name="T23" fmla="*/ 3921 h 3973"/>
                <a:gd name="T24" fmla="*/ 5074 w 6946"/>
                <a:gd name="T25" fmla="*/ 3890 h 3973"/>
                <a:gd name="T26" fmla="*/ 5147 w 6946"/>
                <a:gd name="T27" fmla="*/ 2578 h 3973"/>
                <a:gd name="T28" fmla="*/ 5108 w 6946"/>
                <a:gd name="T29" fmla="*/ 1347 h 3973"/>
                <a:gd name="T30" fmla="*/ 5053 w 6946"/>
                <a:gd name="T31" fmla="*/ 882 h 3973"/>
                <a:gd name="T32" fmla="*/ 4906 w 6946"/>
                <a:gd name="T33" fmla="*/ 489 h 3973"/>
                <a:gd name="T34" fmla="*/ 3869 w 6946"/>
                <a:gd name="T35" fmla="*/ 354 h 3973"/>
                <a:gd name="T36" fmla="*/ 2196 w 6946"/>
                <a:gd name="T37" fmla="*/ 420 h 3973"/>
                <a:gd name="T38" fmla="*/ 1953 w 6946"/>
                <a:gd name="T39" fmla="*/ 649 h 3973"/>
                <a:gd name="T40" fmla="*/ 1917 w 6946"/>
                <a:gd name="T41" fmla="*/ 1010 h 3973"/>
                <a:gd name="T42" fmla="*/ 1854 w 6946"/>
                <a:gd name="T43" fmla="*/ 1765 h 3973"/>
                <a:gd name="T44" fmla="*/ 1858 w 6946"/>
                <a:gd name="T45" fmla="*/ 3443 h 3973"/>
                <a:gd name="T46" fmla="*/ 1905 w 6946"/>
                <a:gd name="T47" fmla="*/ 3937 h 3973"/>
                <a:gd name="T48" fmla="*/ 1745 w 6946"/>
                <a:gd name="T49" fmla="*/ 3973 h 3973"/>
                <a:gd name="T50" fmla="*/ 1585 w 6946"/>
                <a:gd name="T51" fmla="*/ 3973 h 3973"/>
                <a:gd name="T52" fmla="*/ 1560 w 6946"/>
                <a:gd name="T53" fmla="*/ 3873 h 3973"/>
                <a:gd name="T54" fmla="*/ 2037 w 6946"/>
                <a:gd name="T55" fmla="*/ 3711 h 3973"/>
                <a:gd name="T56" fmla="*/ 1942 w 6946"/>
                <a:gd name="T57" fmla="*/ 2578 h 3973"/>
                <a:gd name="T58" fmla="*/ 2037 w 6946"/>
                <a:gd name="T59" fmla="*/ 1421 h 3973"/>
                <a:gd name="T60" fmla="*/ 2075 w 6946"/>
                <a:gd name="T61" fmla="*/ 1135 h 3973"/>
                <a:gd name="T62" fmla="*/ 2403 w 6946"/>
                <a:gd name="T63" fmla="*/ 1154 h 3973"/>
                <a:gd name="T64" fmla="*/ 3827 w 6946"/>
                <a:gd name="T65" fmla="*/ 1169 h 3973"/>
                <a:gd name="T66" fmla="*/ 4923 w 6946"/>
                <a:gd name="T67" fmla="*/ 1164 h 3973"/>
                <a:gd name="T68" fmla="*/ 4936 w 6946"/>
                <a:gd name="T69" fmla="*/ 1227 h 3973"/>
                <a:gd name="T70" fmla="*/ 5044 w 6946"/>
                <a:gd name="T71" fmla="*/ 2376 h 3973"/>
                <a:gd name="T72" fmla="*/ 4978 w 6946"/>
                <a:gd name="T73" fmla="*/ 3763 h 3973"/>
                <a:gd name="T74" fmla="*/ 4938 w 6946"/>
                <a:gd name="T75" fmla="*/ 3961 h 3973"/>
                <a:gd name="T76" fmla="*/ 3507 w 6946"/>
                <a:gd name="T77" fmla="*/ 3967 h 3973"/>
                <a:gd name="T78" fmla="*/ 2076 w 6946"/>
                <a:gd name="T79" fmla="*/ 3973 h 3973"/>
                <a:gd name="T80" fmla="*/ 2037 w 6946"/>
                <a:gd name="T81" fmla="*/ 3711 h 3973"/>
                <a:gd name="T82" fmla="*/ 5591 w 6946"/>
                <a:gd name="T83" fmla="*/ 3958 h 3973"/>
                <a:gd name="T84" fmla="*/ 5562 w 6946"/>
                <a:gd name="T85" fmla="*/ 3814 h 3973"/>
                <a:gd name="T86" fmla="*/ 5562 w 6946"/>
                <a:gd name="T87" fmla="*/ 1210 h 3973"/>
                <a:gd name="T88" fmla="*/ 5546 w 6946"/>
                <a:gd name="T89" fmla="*/ 1130 h 3973"/>
                <a:gd name="T90" fmla="*/ 5768 w 6946"/>
                <a:gd name="T91" fmla="*/ 1146 h 3973"/>
                <a:gd name="T92" fmla="*/ 6557 w 6946"/>
                <a:gd name="T93" fmla="*/ 1386 h 3973"/>
                <a:gd name="T94" fmla="*/ 6868 w 6946"/>
                <a:gd name="T95" fmla="*/ 2079 h 3973"/>
                <a:gd name="T96" fmla="*/ 6796 w 6946"/>
                <a:gd name="T97" fmla="*/ 3571 h 3973"/>
                <a:gd name="T98" fmla="*/ 6555 w 6946"/>
                <a:gd name="T99" fmla="*/ 3900 h 3973"/>
                <a:gd name="T100" fmla="*/ 6045 w 6946"/>
                <a:gd name="T101" fmla="*/ 3963 h 3973"/>
                <a:gd name="T102" fmla="*/ 5591 w 6946"/>
                <a:gd name="T103" fmla="*/ 3958 h 3973"/>
                <a:gd name="T104" fmla="*/ 860 w 6946"/>
                <a:gd name="T105" fmla="*/ 3911 h 3973"/>
                <a:gd name="T106" fmla="*/ 250 w 6946"/>
                <a:gd name="T107" fmla="*/ 3676 h 3973"/>
                <a:gd name="T108" fmla="*/ 106 w 6946"/>
                <a:gd name="T109" fmla="*/ 2207 h 3973"/>
                <a:gd name="T110" fmla="*/ 599 w 6946"/>
                <a:gd name="T111" fmla="*/ 1260 h 3973"/>
                <a:gd name="T112" fmla="*/ 1417 w 6946"/>
                <a:gd name="T113" fmla="*/ 1167 h 3973"/>
                <a:gd name="T114" fmla="*/ 1381 w 6946"/>
                <a:gd name="T115" fmla="*/ 1451 h 3973"/>
                <a:gd name="T116" fmla="*/ 1357 w 6946"/>
                <a:gd name="T117" fmla="*/ 3322 h 3973"/>
                <a:gd name="T118" fmla="*/ 1409 w 6946"/>
                <a:gd name="T119" fmla="*/ 3801 h 3973"/>
                <a:gd name="T120" fmla="*/ 1422 w 6946"/>
                <a:gd name="T121" fmla="*/ 3896 h 3973"/>
                <a:gd name="T122" fmla="*/ 1298 w 6946"/>
                <a:gd name="T123" fmla="*/ 3911 h 3973"/>
                <a:gd name="T124" fmla="*/ 860 w 6946"/>
                <a:gd name="T125" fmla="*/ 3911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46" h="3973">
                  <a:moveTo>
                    <a:pt x="1560" y="3873"/>
                  </a:moveTo>
                  <a:cubicBezTo>
                    <a:pt x="1524" y="3727"/>
                    <a:pt x="1469" y="3154"/>
                    <a:pt x="1451" y="2729"/>
                  </a:cubicBezTo>
                  <a:cubicBezTo>
                    <a:pt x="1433" y="2321"/>
                    <a:pt x="1453" y="2063"/>
                    <a:pt x="1547" y="1491"/>
                  </a:cubicBezTo>
                  <a:cubicBezTo>
                    <a:pt x="1595" y="1201"/>
                    <a:pt x="1604" y="1073"/>
                    <a:pt x="1599" y="793"/>
                  </a:cubicBezTo>
                  <a:cubicBezTo>
                    <a:pt x="1592" y="453"/>
                    <a:pt x="1592" y="449"/>
                    <a:pt x="1655" y="354"/>
                  </a:cubicBezTo>
                  <a:cubicBezTo>
                    <a:pt x="1841" y="72"/>
                    <a:pt x="2292" y="0"/>
                    <a:pt x="3601" y="45"/>
                  </a:cubicBezTo>
                  <a:cubicBezTo>
                    <a:pt x="4983" y="92"/>
                    <a:pt x="5229" y="146"/>
                    <a:pt x="5357" y="425"/>
                  </a:cubicBezTo>
                  <a:cubicBezTo>
                    <a:pt x="5410" y="542"/>
                    <a:pt x="5412" y="559"/>
                    <a:pt x="5391" y="795"/>
                  </a:cubicBezTo>
                  <a:cubicBezTo>
                    <a:pt x="5372" y="1013"/>
                    <a:pt x="5378" y="1112"/>
                    <a:pt x="5439" y="1619"/>
                  </a:cubicBezTo>
                  <a:cubicBezTo>
                    <a:pt x="5550" y="2530"/>
                    <a:pt x="5554" y="3156"/>
                    <a:pt x="5453" y="3752"/>
                  </a:cubicBezTo>
                  <a:lnTo>
                    <a:pt x="5426" y="3915"/>
                  </a:lnTo>
                  <a:lnTo>
                    <a:pt x="5243" y="3921"/>
                  </a:lnTo>
                  <a:cubicBezTo>
                    <a:pt x="5081" y="3927"/>
                    <a:pt x="5061" y="3924"/>
                    <a:pt x="5074" y="3890"/>
                  </a:cubicBezTo>
                  <a:cubicBezTo>
                    <a:pt x="5131" y="3742"/>
                    <a:pt x="5147" y="3460"/>
                    <a:pt x="5147" y="2578"/>
                  </a:cubicBezTo>
                  <a:cubicBezTo>
                    <a:pt x="5147" y="1827"/>
                    <a:pt x="5139" y="1579"/>
                    <a:pt x="5108" y="1347"/>
                  </a:cubicBezTo>
                  <a:cubicBezTo>
                    <a:pt x="5086" y="1187"/>
                    <a:pt x="5062" y="978"/>
                    <a:pt x="5053" y="882"/>
                  </a:cubicBezTo>
                  <a:cubicBezTo>
                    <a:pt x="5029" y="600"/>
                    <a:pt x="5007" y="540"/>
                    <a:pt x="4906" y="489"/>
                  </a:cubicBezTo>
                  <a:cubicBezTo>
                    <a:pt x="4738" y="403"/>
                    <a:pt x="4458" y="367"/>
                    <a:pt x="3869" y="354"/>
                  </a:cubicBezTo>
                  <a:cubicBezTo>
                    <a:pt x="3289" y="341"/>
                    <a:pt x="2357" y="378"/>
                    <a:pt x="2196" y="420"/>
                  </a:cubicBezTo>
                  <a:cubicBezTo>
                    <a:pt x="2078" y="451"/>
                    <a:pt x="1980" y="543"/>
                    <a:pt x="1953" y="649"/>
                  </a:cubicBezTo>
                  <a:cubicBezTo>
                    <a:pt x="1942" y="694"/>
                    <a:pt x="1926" y="857"/>
                    <a:pt x="1917" y="1010"/>
                  </a:cubicBezTo>
                  <a:cubicBezTo>
                    <a:pt x="1909" y="1163"/>
                    <a:pt x="1881" y="1503"/>
                    <a:pt x="1854" y="1765"/>
                  </a:cubicBezTo>
                  <a:cubicBezTo>
                    <a:pt x="1793" y="2356"/>
                    <a:pt x="1794" y="2830"/>
                    <a:pt x="1858" y="3443"/>
                  </a:cubicBezTo>
                  <a:cubicBezTo>
                    <a:pt x="1884" y="3696"/>
                    <a:pt x="1905" y="3918"/>
                    <a:pt x="1905" y="3937"/>
                  </a:cubicBezTo>
                  <a:cubicBezTo>
                    <a:pt x="1905" y="3965"/>
                    <a:pt x="1873" y="3973"/>
                    <a:pt x="1745" y="3973"/>
                  </a:cubicBezTo>
                  <a:lnTo>
                    <a:pt x="1585" y="3973"/>
                  </a:lnTo>
                  <a:lnTo>
                    <a:pt x="1560" y="3873"/>
                  </a:lnTo>
                  <a:close/>
                  <a:moveTo>
                    <a:pt x="2037" y="3711"/>
                  </a:moveTo>
                  <a:cubicBezTo>
                    <a:pt x="1956" y="3157"/>
                    <a:pt x="1942" y="2995"/>
                    <a:pt x="1942" y="2578"/>
                  </a:cubicBezTo>
                  <a:cubicBezTo>
                    <a:pt x="1942" y="2165"/>
                    <a:pt x="1951" y="2051"/>
                    <a:pt x="2037" y="1421"/>
                  </a:cubicBezTo>
                  <a:lnTo>
                    <a:pt x="2075" y="1135"/>
                  </a:lnTo>
                  <a:lnTo>
                    <a:pt x="2403" y="1154"/>
                  </a:lnTo>
                  <a:cubicBezTo>
                    <a:pt x="2583" y="1164"/>
                    <a:pt x="3223" y="1171"/>
                    <a:pt x="3827" y="1169"/>
                  </a:cubicBezTo>
                  <a:lnTo>
                    <a:pt x="4923" y="1164"/>
                  </a:lnTo>
                  <a:lnTo>
                    <a:pt x="4936" y="1227"/>
                  </a:lnTo>
                  <a:cubicBezTo>
                    <a:pt x="4966" y="1366"/>
                    <a:pt x="5020" y="1944"/>
                    <a:pt x="5044" y="2376"/>
                  </a:cubicBezTo>
                  <a:cubicBezTo>
                    <a:pt x="5072" y="2890"/>
                    <a:pt x="5047" y="3421"/>
                    <a:pt x="4978" y="3763"/>
                  </a:cubicBezTo>
                  <a:lnTo>
                    <a:pt x="4938" y="3961"/>
                  </a:lnTo>
                  <a:lnTo>
                    <a:pt x="3507" y="3967"/>
                  </a:lnTo>
                  <a:lnTo>
                    <a:pt x="2076" y="3973"/>
                  </a:lnTo>
                  <a:lnTo>
                    <a:pt x="2037" y="3711"/>
                  </a:lnTo>
                  <a:close/>
                  <a:moveTo>
                    <a:pt x="5591" y="3958"/>
                  </a:moveTo>
                  <a:cubicBezTo>
                    <a:pt x="5553" y="3946"/>
                    <a:pt x="5550" y="3929"/>
                    <a:pt x="5562" y="3814"/>
                  </a:cubicBezTo>
                  <a:cubicBezTo>
                    <a:pt x="5652" y="2994"/>
                    <a:pt x="5652" y="1656"/>
                    <a:pt x="5562" y="1210"/>
                  </a:cubicBezTo>
                  <a:lnTo>
                    <a:pt x="5546" y="1130"/>
                  </a:lnTo>
                  <a:lnTo>
                    <a:pt x="5768" y="1146"/>
                  </a:lnTo>
                  <a:cubicBezTo>
                    <a:pt x="6122" y="1171"/>
                    <a:pt x="6454" y="1272"/>
                    <a:pt x="6557" y="1386"/>
                  </a:cubicBezTo>
                  <a:cubicBezTo>
                    <a:pt x="6624" y="1459"/>
                    <a:pt x="6824" y="1906"/>
                    <a:pt x="6868" y="2079"/>
                  </a:cubicBezTo>
                  <a:cubicBezTo>
                    <a:pt x="6946" y="2385"/>
                    <a:pt x="6907" y="3198"/>
                    <a:pt x="6796" y="3571"/>
                  </a:cubicBezTo>
                  <a:cubicBezTo>
                    <a:pt x="6749" y="3731"/>
                    <a:pt x="6672" y="3835"/>
                    <a:pt x="6555" y="3900"/>
                  </a:cubicBezTo>
                  <a:cubicBezTo>
                    <a:pt x="6462" y="3951"/>
                    <a:pt x="6426" y="3956"/>
                    <a:pt x="6045" y="3963"/>
                  </a:cubicBezTo>
                  <a:cubicBezTo>
                    <a:pt x="5819" y="3967"/>
                    <a:pt x="5615" y="3965"/>
                    <a:pt x="5591" y="3958"/>
                  </a:cubicBezTo>
                  <a:close/>
                  <a:moveTo>
                    <a:pt x="860" y="3911"/>
                  </a:moveTo>
                  <a:cubicBezTo>
                    <a:pt x="576" y="3870"/>
                    <a:pt x="370" y="3790"/>
                    <a:pt x="250" y="3676"/>
                  </a:cubicBezTo>
                  <a:cubicBezTo>
                    <a:pt x="59" y="3495"/>
                    <a:pt x="0" y="2890"/>
                    <a:pt x="106" y="2207"/>
                  </a:cubicBezTo>
                  <a:cubicBezTo>
                    <a:pt x="198" y="1617"/>
                    <a:pt x="316" y="1389"/>
                    <a:pt x="599" y="1260"/>
                  </a:cubicBezTo>
                  <a:cubicBezTo>
                    <a:pt x="819" y="1159"/>
                    <a:pt x="1418" y="1091"/>
                    <a:pt x="1417" y="1167"/>
                  </a:cubicBezTo>
                  <a:cubicBezTo>
                    <a:pt x="1417" y="1183"/>
                    <a:pt x="1401" y="1311"/>
                    <a:pt x="1381" y="1451"/>
                  </a:cubicBezTo>
                  <a:cubicBezTo>
                    <a:pt x="1323" y="1854"/>
                    <a:pt x="1311" y="2854"/>
                    <a:pt x="1357" y="3322"/>
                  </a:cubicBezTo>
                  <a:cubicBezTo>
                    <a:pt x="1378" y="3533"/>
                    <a:pt x="1401" y="3748"/>
                    <a:pt x="1409" y="3801"/>
                  </a:cubicBezTo>
                  <a:lnTo>
                    <a:pt x="1422" y="3896"/>
                  </a:lnTo>
                  <a:lnTo>
                    <a:pt x="1298" y="3911"/>
                  </a:lnTo>
                  <a:cubicBezTo>
                    <a:pt x="1170" y="3926"/>
                    <a:pt x="963" y="3926"/>
                    <a:pt x="860" y="391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233845"/>
                </a:solidFill>
              </a:endParaRPr>
            </a:p>
          </p:txBody>
        </p:sp>
        <p:sp>
          <p:nvSpPr>
            <p:cNvPr id="61" name="Rectangle 60"/>
            <p:cNvSpPr/>
            <p:nvPr/>
          </p:nvSpPr>
          <p:spPr>
            <a:xfrm>
              <a:off x="3593079" y="3018802"/>
              <a:ext cx="185743" cy="364019"/>
            </a:xfrm>
            <a:prstGeom prst="rect">
              <a:avLst/>
            </a:prstGeom>
          </p:spPr>
          <p:txBody>
            <a:bodyPr wrap="none">
              <a:spAutoFit/>
            </a:bodyPr>
            <a:lstStyle/>
            <a:p>
              <a:r>
                <a:rPr lang="en-GB" sz="7200" b="1" dirty="0">
                  <a:solidFill>
                    <a:schemeClr val="bg1"/>
                  </a:solidFill>
                </a:rPr>
                <a:t>?</a:t>
              </a:r>
            </a:p>
          </p:txBody>
        </p:sp>
      </p:grpSp>
      <p:sp>
        <p:nvSpPr>
          <p:cNvPr id="62" name="Content Placeholder 2">
            <a:extLst>
              <a:ext uri="{FF2B5EF4-FFF2-40B4-BE49-F238E27FC236}">
                <a16:creationId xmlns:a16="http://schemas.microsoft.com/office/drawing/2014/main" xmlns="" id="{BA5FEAEB-2042-4C46-9271-03062E70658B}"/>
              </a:ext>
            </a:extLst>
          </p:cNvPr>
          <p:cNvSpPr txBox="1">
            <a:spLocks/>
          </p:cNvSpPr>
          <p:nvPr/>
        </p:nvSpPr>
        <p:spPr>
          <a:xfrm>
            <a:off x="5173214" y="722517"/>
            <a:ext cx="6164395" cy="198521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3600" dirty="0">
                <a:latin typeface="+mj-lt"/>
              </a:rPr>
              <a:t>Baggage leaving heliports is scanned &amp; searched.</a:t>
            </a:r>
          </a:p>
          <a:p>
            <a:r>
              <a:rPr lang="en-GB" sz="3600" dirty="0">
                <a:latin typeface="+mj-lt"/>
              </a:rPr>
              <a:t>PEDs are detected and non-compliance is prevented.</a:t>
            </a:r>
          </a:p>
        </p:txBody>
      </p:sp>
      <p:sp>
        <p:nvSpPr>
          <p:cNvPr id="63" name="Content Placeholder 2">
            <a:extLst>
              <a:ext uri="{FF2B5EF4-FFF2-40B4-BE49-F238E27FC236}">
                <a16:creationId xmlns:a16="http://schemas.microsoft.com/office/drawing/2014/main" xmlns="" id="{BA5FEAEB-2042-4C46-9271-03062E70658B}"/>
              </a:ext>
            </a:extLst>
          </p:cNvPr>
          <p:cNvSpPr txBox="1">
            <a:spLocks/>
          </p:cNvSpPr>
          <p:nvPr/>
        </p:nvSpPr>
        <p:spPr>
          <a:xfrm>
            <a:off x="989622" y="4178490"/>
            <a:ext cx="6836692" cy="134819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3600" dirty="0">
                <a:latin typeface="+mj-lt"/>
              </a:rPr>
              <a:t>Baggage leaving installations is </a:t>
            </a:r>
            <a:r>
              <a:rPr lang="en-GB" sz="3600" u="sng" dirty="0">
                <a:latin typeface="+mj-lt"/>
              </a:rPr>
              <a:t>not</a:t>
            </a:r>
            <a:r>
              <a:rPr lang="en-GB" sz="3600" dirty="0">
                <a:latin typeface="+mj-lt"/>
              </a:rPr>
              <a:t> routinely scanned or searched.</a:t>
            </a:r>
          </a:p>
        </p:txBody>
      </p:sp>
      <p:grpSp>
        <p:nvGrpSpPr>
          <p:cNvPr id="64" name="Group 63"/>
          <p:cNvGrpSpPr>
            <a:grpSpLocks noChangeAspect="1"/>
          </p:cNvGrpSpPr>
          <p:nvPr/>
        </p:nvGrpSpPr>
        <p:grpSpPr>
          <a:xfrm>
            <a:off x="287547" y="6166365"/>
            <a:ext cx="1943100" cy="473075"/>
            <a:chOff x="5113338" y="3181350"/>
            <a:chExt cx="1943100" cy="473075"/>
          </a:xfrm>
        </p:grpSpPr>
        <p:sp>
          <p:nvSpPr>
            <p:cNvPr id="6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67" name="Rectangle 66"/>
          <p:cNvSpPr/>
          <p:nvPr/>
        </p:nvSpPr>
        <p:spPr>
          <a:xfrm>
            <a:off x="2737309" y="6172069"/>
            <a:ext cx="2042867" cy="461665"/>
          </a:xfrm>
          <a:prstGeom prst="rect">
            <a:avLst/>
          </a:prstGeom>
        </p:spPr>
        <p:txBody>
          <a:bodyPr wrap="none">
            <a:spAutoFit/>
          </a:bodyPr>
          <a:lstStyle/>
          <a:p>
            <a:r>
              <a:rPr lang="en-GB" sz="2400" dirty="0">
                <a:solidFill>
                  <a:schemeClr val="bg1"/>
                </a:solidFill>
                <a:latin typeface="+mj-lt"/>
              </a:rPr>
              <a:t>Fire in the hold</a:t>
            </a:r>
          </a:p>
        </p:txBody>
      </p:sp>
    </p:spTree>
    <p:extLst>
      <p:ext uri="{BB962C8B-B14F-4D97-AF65-F5344CB8AC3E}">
        <p14:creationId xmlns:p14="http://schemas.microsoft.com/office/powerpoint/2010/main" val="35642701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par>
                                <p:cTn id="8" presetID="10" presetClass="entr" presetSubtype="0" fill="hold"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7546" y="239967"/>
            <a:ext cx="11790153" cy="1325563"/>
          </a:xfrm>
        </p:spPr>
        <p:txBody>
          <a:bodyPr>
            <a:normAutofit/>
          </a:bodyPr>
          <a:lstStyle/>
          <a:p>
            <a:pPr algn="ctr"/>
            <a:r>
              <a:rPr lang="en-GB" sz="3600" b="1" dirty="0"/>
              <a:t>Spare lithium batteries, </a:t>
            </a:r>
            <a:r>
              <a:rPr lang="en-GB" sz="3600" b="1" dirty="0" err="1"/>
              <a:t>powerbanks</a:t>
            </a:r>
            <a:r>
              <a:rPr lang="en-GB" sz="3600" b="1" dirty="0"/>
              <a:t> &amp; PEDs found </a:t>
            </a:r>
            <a:r>
              <a:rPr lang="en-GB" sz="3600" b="1" u="sng" dirty="0"/>
              <a:t>switched on  </a:t>
            </a:r>
            <a:r>
              <a:rPr lang="en-GB" sz="3600" dirty="0"/>
              <a:t>in hold bags and on person on inbound baggage search</a:t>
            </a:r>
            <a:endParaRPr lang="en-GB" sz="2700" dirty="0"/>
          </a:p>
        </p:txBody>
      </p:sp>
      <p:grpSp>
        <p:nvGrpSpPr>
          <p:cNvPr id="4" name="Group 3"/>
          <p:cNvGrpSpPr>
            <a:grpSpLocks noChangeAspect="1"/>
          </p:cNvGrpSpPr>
          <p:nvPr/>
        </p:nvGrpSpPr>
        <p:grpSpPr>
          <a:xfrm>
            <a:off x="287547" y="6166365"/>
            <a:ext cx="1943100" cy="473075"/>
            <a:chOff x="5113338" y="3181350"/>
            <a:chExt cx="1943100" cy="473075"/>
          </a:xfrm>
        </p:grpSpPr>
        <p:sp>
          <p:nvSpPr>
            <p:cNvPr id="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p:cNvSpPr/>
          <p:nvPr/>
        </p:nvSpPr>
        <p:spPr>
          <a:xfrm>
            <a:off x="2737309" y="6172069"/>
            <a:ext cx="2042867" cy="461665"/>
          </a:xfrm>
          <a:prstGeom prst="rect">
            <a:avLst/>
          </a:prstGeom>
        </p:spPr>
        <p:txBody>
          <a:bodyPr wrap="none">
            <a:spAutoFit/>
          </a:bodyPr>
          <a:lstStyle/>
          <a:p>
            <a:r>
              <a:rPr lang="en-GB" sz="2400" dirty="0">
                <a:solidFill>
                  <a:schemeClr val="bg1"/>
                </a:solidFill>
                <a:latin typeface="+mj-lt"/>
              </a:rPr>
              <a:t>Fire in the hold</a:t>
            </a:r>
          </a:p>
        </p:txBody>
      </p:sp>
      <p:graphicFrame>
        <p:nvGraphicFramePr>
          <p:cNvPr id="9" name="Table 8">
            <a:extLst>
              <a:ext uri="{FF2B5EF4-FFF2-40B4-BE49-F238E27FC236}">
                <a16:creationId xmlns:a16="http://schemas.microsoft.com/office/drawing/2014/main" xmlns="" id="{E018820F-40D2-4293-BE28-1E8773531FBD}"/>
              </a:ext>
            </a:extLst>
          </p:cNvPr>
          <p:cNvGraphicFramePr>
            <a:graphicFrameLocks noGrp="1"/>
          </p:cNvGraphicFramePr>
          <p:nvPr>
            <p:extLst>
              <p:ext uri="{D42A27DB-BD31-4B8C-83A1-F6EECF244321}">
                <p14:modId xmlns:p14="http://schemas.microsoft.com/office/powerpoint/2010/main" val="2196815579"/>
              </p:ext>
            </p:extLst>
          </p:nvPr>
        </p:nvGraphicFramePr>
        <p:xfrm>
          <a:off x="1714522" y="1492717"/>
          <a:ext cx="8091629" cy="4245753"/>
        </p:xfrm>
        <a:graphic>
          <a:graphicData uri="http://schemas.openxmlformats.org/drawingml/2006/table">
            <a:tbl>
              <a:tblPr>
                <a:tableStyleId>{073A0DAA-6AF3-43AB-8588-CEC1D06C72B9}</a:tableStyleId>
              </a:tblPr>
              <a:tblGrid>
                <a:gridCol w="1401664">
                  <a:extLst>
                    <a:ext uri="{9D8B030D-6E8A-4147-A177-3AD203B41FA5}">
                      <a16:colId xmlns:a16="http://schemas.microsoft.com/office/drawing/2014/main" xmlns="" val="848719342"/>
                    </a:ext>
                  </a:extLst>
                </a:gridCol>
                <a:gridCol w="2024300">
                  <a:extLst>
                    <a:ext uri="{9D8B030D-6E8A-4147-A177-3AD203B41FA5}">
                      <a16:colId xmlns:a16="http://schemas.microsoft.com/office/drawing/2014/main" xmlns="" val="3480819660"/>
                    </a:ext>
                  </a:extLst>
                </a:gridCol>
                <a:gridCol w="2024300">
                  <a:extLst>
                    <a:ext uri="{9D8B030D-6E8A-4147-A177-3AD203B41FA5}">
                      <a16:colId xmlns:a16="http://schemas.microsoft.com/office/drawing/2014/main" xmlns="" val="1829010476"/>
                    </a:ext>
                  </a:extLst>
                </a:gridCol>
                <a:gridCol w="2641365">
                  <a:extLst>
                    <a:ext uri="{9D8B030D-6E8A-4147-A177-3AD203B41FA5}">
                      <a16:colId xmlns:a16="http://schemas.microsoft.com/office/drawing/2014/main" xmlns="" val="2389877918"/>
                    </a:ext>
                  </a:extLst>
                </a:gridCol>
              </a:tblGrid>
              <a:tr h="443089">
                <a:tc>
                  <a:txBody>
                    <a:bodyPr/>
                    <a:lstStyle/>
                    <a:p>
                      <a:r>
                        <a:rPr lang="en-GB" sz="2000" b="1" dirty="0">
                          <a:latin typeface="+mj-lt"/>
                        </a:rPr>
                        <a:t>Month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2000" b="1" baseline="0" dirty="0">
                          <a:latin typeface="+mj-lt"/>
                        </a:rPr>
                        <a:t>Number of bags searched</a:t>
                      </a:r>
                      <a:endParaRPr lang="en-GB" sz="2000" b="1" dirty="0">
                        <a:latin typeface="+mj-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2000" b="1" dirty="0">
                          <a:latin typeface="+mj-lt"/>
                        </a:rPr>
                        <a:t>Total finds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kern="1200" dirty="0">
                          <a:solidFill>
                            <a:schemeClr val="dk1"/>
                          </a:solidFill>
                          <a:latin typeface="+mj-lt"/>
                          <a:ea typeface="+mn-ea"/>
                          <a:cs typeface="+mn-cs"/>
                        </a:rPr>
                        <a:t>Estimated finds if all bags were searched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729709220"/>
                  </a:ext>
                </a:extLst>
              </a:tr>
              <a:tr h="443089">
                <a:tc>
                  <a:txBody>
                    <a:bodyPr/>
                    <a:lstStyle/>
                    <a:p>
                      <a:r>
                        <a:rPr lang="en-GB" sz="2000" b="0" dirty="0">
                          <a:latin typeface="+mj-lt"/>
                        </a:rPr>
                        <a:t>Jan 19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427</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116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864808925"/>
                  </a:ext>
                </a:extLst>
              </a:tr>
              <a:tr h="443089">
                <a:tc>
                  <a:txBody>
                    <a:bodyPr/>
                    <a:lstStyle/>
                    <a:p>
                      <a:r>
                        <a:rPr lang="en-GB" sz="2000" b="0" dirty="0">
                          <a:latin typeface="+mj-lt"/>
                        </a:rPr>
                        <a:t>Feb 19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421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89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237172401"/>
                  </a:ext>
                </a:extLst>
              </a:tr>
              <a:tr h="443089">
                <a:tc>
                  <a:txBody>
                    <a:bodyPr/>
                    <a:lstStyle/>
                    <a:p>
                      <a:r>
                        <a:rPr lang="en-GB" sz="2000" b="0" dirty="0">
                          <a:latin typeface="+mj-lt"/>
                        </a:rPr>
                        <a:t>Mar 19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525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180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358509316"/>
                  </a:ext>
                </a:extLst>
              </a:tr>
              <a:tr h="443090">
                <a:tc>
                  <a:txBody>
                    <a:bodyPr/>
                    <a:lstStyle/>
                    <a:p>
                      <a:r>
                        <a:rPr lang="en-GB" sz="2000" b="0" dirty="0">
                          <a:latin typeface="+mj-lt"/>
                        </a:rPr>
                        <a:t>Apr 19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823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127</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105748179"/>
                  </a:ext>
                </a:extLst>
              </a:tr>
              <a:tr h="443089">
                <a:tc>
                  <a:txBody>
                    <a:bodyPr/>
                    <a:lstStyle/>
                    <a:p>
                      <a:r>
                        <a:rPr lang="en-GB" sz="2000" b="0" dirty="0">
                          <a:latin typeface="+mj-lt"/>
                        </a:rPr>
                        <a:t>May 19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934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131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569192248"/>
                  </a:ext>
                </a:extLst>
              </a:tr>
              <a:tr h="443089">
                <a:tc>
                  <a:txBody>
                    <a:bodyPr/>
                    <a:lstStyle/>
                    <a:p>
                      <a:r>
                        <a:rPr lang="en-GB" sz="2000" b="0" dirty="0">
                          <a:latin typeface="+mj-lt"/>
                        </a:rPr>
                        <a:t>Jun</a:t>
                      </a:r>
                      <a:r>
                        <a:rPr lang="en-GB" sz="2000" b="0" baseline="0" dirty="0">
                          <a:latin typeface="+mj-lt"/>
                        </a:rPr>
                        <a:t> 19</a:t>
                      </a:r>
                      <a:endParaRPr lang="en-GB" sz="2000" b="0" dirty="0">
                        <a:latin typeface="+mj-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853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111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606168244"/>
                  </a:ext>
                </a:extLst>
              </a:tr>
              <a:tr h="443089">
                <a:tc>
                  <a:txBody>
                    <a:bodyPr/>
                    <a:lstStyle/>
                    <a:p>
                      <a:r>
                        <a:rPr lang="en-GB" sz="2000" b="0" dirty="0">
                          <a:latin typeface="+mj-lt"/>
                        </a:rPr>
                        <a:t>Jul 19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840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9</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2000" dirty="0">
                          <a:latin typeface="+mj-lt"/>
                        </a:rPr>
                        <a:t>113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09976838"/>
                  </a:ext>
                </a:extLst>
              </a:tr>
              <a:tr h="443089">
                <a:tc>
                  <a:txBody>
                    <a:bodyPr/>
                    <a:lstStyle/>
                    <a:p>
                      <a:r>
                        <a:rPr lang="en-GB" sz="2000" b="1" dirty="0">
                          <a:latin typeface="+mj-lt"/>
                        </a:rPr>
                        <a:t>Total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2000" b="1" dirty="0">
                          <a:latin typeface="+mj-lt"/>
                        </a:rPr>
                        <a:t>4823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2000" b="1" dirty="0">
                          <a:latin typeface="+mj-lt"/>
                        </a:rPr>
                        <a:t>66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2000" b="1" dirty="0">
                          <a:latin typeface="+mj-lt"/>
                        </a:rPr>
                        <a:t>867</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909800569"/>
                  </a:ext>
                </a:extLst>
              </a:tr>
            </a:tbl>
          </a:graphicData>
        </a:graphic>
      </p:graphicFrame>
      <p:sp>
        <p:nvSpPr>
          <p:cNvPr id="3" name="Rectangle 2">
            <a:extLst>
              <a:ext uri="{FF2B5EF4-FFF2-40B4-BE49-F238E27FC236}">
                <a16:creationId xmlns:a16="http://schemas.microsoft.com/office/drawing/2014/main" xmlns="" id="{C99A5F8D-219E-481D-93A5-5CAE91EEFEB6}"/>
              </a:ext>
            </a:extLst>
          </p:cNvPr>
          <p:cNvSpPr/>
          <p:nvPr/>
        </p:nvSpPr>
        <p:spPr>
          <a:xfrm>
            <a:off x="10198100" y="4736582"/>
            <a:ext cx="1727926" cy="1200329"/>
          </a:xfrm>
          <a:prstGeom prst="rect">
            <a:avLst/>
          </a:prstGeom>
        </p:spPr>
        <p:txBody>
          <a:bodyPr wrap="square">
            <a:spAutoFit/>
          </a:bodyPr>
          <a:lstStyle/>
          <a:p>
            <a:r>
              <a:rPr lang="en-GB" b="1" dirty="0"/>
              <a:t>data from one UKCS helicopter operator</a:t>
            </a:r>
            <a:r>
              <a:rPr lang="en-GB" dirty="0"/>
              <a:t/>
            </a:r>
            <a:br>
              <a:rPr lang="en-GB" dirty="0"/>
            </a:br>
            <a:endParaRPr lang="en-GB" dirty="0"/>
          </a:p>
        </p:txBody>
      </p:sp>
    </p:spTree>
    <p:extLst>
      <p:ext uri="{BB962C8B-B14F-4D97-AF65-F5344CB8AC3E}">
        <p14:creationId xmlns:p14="http://schemas.microsoft.com/office/powerpoint/2010/main" val="112478924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87547" y="1476198"/>
            <a:ext cx="11155153" cy="4611868"/>
          </a:xfrm>
        </p:spPr>
        <p:txBody>
          <a:bodyPr/>
          <a:lstStyle/>
          <a:p>
            <a:r>
              <a:rPr lang="en-GB" dirty="0"/>
              <a:t>Don’t pack or carry electrical items on charge</a:t>
            </a:r>
          </a:p>
          <a:p>
            <a:r>
              <a:rPr lang="en-GB" dirty="0"/>
              <a:t>Don’t pack or carry spare batteries</a:t>
            </a:r>
          </a:p>
          <a:p>
            <a:r>
              <a:rPr lang="en-GB" dirty="0"/>
              <a:t>Do turn mobile phones to flight safe mode and switch off</a:t>
            </a:r>
          </a:p>
          <a:p>
            <a:r>
              <a:rPr lang="en-GB" dirty="0"/>
              <a:t>Do check that laptops are fully powered down and not just on sleep mode</a:t>
            </a:r>
          </a:p>
        </p:txBody>
      </p:sp>
      <p:sp>
        <p:nvSpPr>
          <p:cNvPr id="60" name="Freeform 59"/>
          <p:cNvSpPr>
            <a:spLocks noChangeAspect="1" noEditPoints="1"/>
          </p:cNvSpPr>
          <p:nvPr/>
        </p:nvSpPr>
        <p:spPr bwMode="auto">
          <a:xfrm>
            <a:off x="8718331" y="221031"/>
            <a:ext cx="2472507" cy="1413794"/>
          </a:xfrm>
          <a:custGeom>
            <a:avLst/>
            <a:gdLst>
              <a:gd name="T0" fmla="*/ 1560 w 6946"/>
              <a:gd name="T1" fmla="*/ 3873 h 3973"/>
              <a:gd name="T2" fmla="*/ 1451 w 6946"/>
              <a:gd name="T3" fmla="*/ 2729 h 3973"/>
              <a:gd name="T4" fmla="*/ 1547 w 6946"/>
              <a:gd name="T5" fmla="*/ 1491 h 3973"/>
              <a:gd name="T6" fmla="*/ 1599 w 6946"/>
              <a:gd name="T7" fmla="*/ 793 h 3973"/>
              <a:gd name="T8" fmla="*/ 1655 w 6946"/>
              <a:gd name="T9" fmla="*/ 354 h 3973"/>
              <a:gd name="T10" fmla="*/ 3601 w 6946"/>
              <a:gd name="T11" fmla="*/ 45 h 3973"/>
              <a:gd name="T12" fmla="*/ 5357 w 6946"/>
              <a:gd name="T13" fmla="*/ 425 h 3973"/>
              <a:gd name="T14" fmla="*/ 5391 w 6946"/>
              <a:gd name="T15" fmla="*/ 795 h 3973"/>
              <a:gd name="T16" fmla="*/ 5439 w 6946"/>
              <a:gd name="T17" fmla="*/ 1619 h 3973"/>
              <a:gd name="T18" fmla="*/ 5453 w 6946"/>
              <a:gd name="T19" fmla="*/ 3752 h 3973"/>
              <a:gd name="T20" fmla="*/ 5426 w 6946"/>
              <a:gd name="T21" fmla="*/ 3915 h 3973"/>
              <a:gd name="T22" fmla="*/ 5243 w 6946"/>
              <a:gd name="T23" fmla="*/ 3921 h 3973"/>
              <a:gd name="T24" fmla="*/ 5074 w 6946"/>
              <a:gd name="T25" fmla="*/ 3890 h 3973"/>
              <a:gd name="T26" fmla="*/ 5147 w 6946"/>
              <a:gd name="T27" fmla="*/ 2578 h 3973"/>
              <a:gd name="T28" fmla="*/ 5108 w 6946"/>
              <a:gd name="T29" fmla="*/ 1347 h 3973"/>
              <a:gd name="T30" fmla="*/ 5053 w 6946"/>
              <a:gd name="T31" fmla="*/ 882 h 3973"/>
              <a:gd name="T32" fmla="*/ 4906 w 6946"/>
              <a:gd name="T33" fmla="*/ 489 h 3973"/>
              <a:gd name="T34" fmla="*/ 3869 w 6946"/>
              <a:gd name="T35" fmla="*/ 354 h 3973"/>
              <a:gd name="T36" fmla="*/ 2196 w 6946"/>
              <a:gd name="T37" fmla="*/ 420 h 3973"/>
              <a:gd name="T38" fmla="*/ 1953 w 6946"/>
              <a:gd name="T39" fmla="*/ 649 h 3973"/>
              <a:gd name="T40" fmla="*/ 1917 w 6946"/>
              <a:gd name="T41" fmla="*/ 1010 h 3973"/>
              <a:gd name="T42" fmla="*/ 1854 w 6946"/>
              <a:gd name="T43" fmla="*/ 1765 h 3973"/>
              <a:gd name="T44" fmla="*/ 1858 w 6946"/>
              <a:gd name="T45" fmla="*/ 3443 h 3973"/>
              <a:gd name="T46" fmla="*/ 1905 w 6946"/>
              <a:gd name="T47" fmla="*/ 3937 h 3973"/>
              <a:gd name="T48" fmla="*/ 1745 w 6946"/>
              <a:gd name="T49" fmla="*/ 3973 h 3973"/>
              <a:gd name="T50" fmla="*/ 1585 w 6946"/>
              <a:gd name="T51" fmla="*/ 3973 h 3973"/>
              <a:gd name="T52" fmla="*/ 1560 w 6946"/>
              <a:gd name="T53" fmla="*/ 3873 h 3973"/>
              <a:gd name="T54" fmla="*/ 2037 w 6946"/>
              <a:gd name="T55" fmla="*/ 3711 h 3973"/>
              <a:gd name="T56" fmla="*/ 1942 w 6946"/>
              <a:gd name="T57" fmla="*/ 2578 h 3973"/>
              <a:gd name="T58" fmla="*/ 2037 w 6946"/>
              <a:gd name="T59" fmla="*/ 1421 h 3973"/>
              <a:gd name="T60" fmla="*/ 2075 w 6946"/>
              <a:gd name="T61" fmla="*/ 1135 h 3973"/>
              <a:gd name="T62" fmla="*/ 2403 w 6946"/>
              <a:gd name="T63" fmla="*/ 1154 h 3973"/>
              <a:gd name="T64" fmla="*/ 3827 w 6946"/>
              <a:gd name="T65" fmla="*/ 1169 h 3973"/>
              <a:gd name="T66" fmla="*/ 4923 w 6946"/>
              <a:gd name="T67" fmla="*/ 1164 h 3973"/>
              <a:gd name="T68" fmla="*/ 4936 w 6946"/>
              <a:gd name="T69" fmla="*/ 1227 h 3973"/>
              <a:gd name="T70" fmla="*/ 5044 w 6946"/>
              <a:gd name="T71" fmla="*/ 2376 h 3973"/>
              <a:gd name="T72" fmla="*/ 4978 w 6946"/>
              <a:gd name="T73" fmla="*/ 3763 h 3973"/>
              <a:gd name="T74" fmla="*/ 4938 w 6946"/>
              <a:gd name="T75" fmla="*/ 3961 h 3973"/>
              <a:gd name="T76" fmla="*/ 3507 w 6946"/>
              <a:gd name="T77" fmla="*/ 3967 h 3973"/>
              <a:gd name="T78" fmla="*/ 2076 w 6946"/>
              <a:gd name="T79" fmla="*/ 3973 h 3973"/>
              <a:gd name="T80" fmla="*/ 2037 w 6946"/>
              <a:gd name="T81" fmla="*/ 3711 h 3973"/>
              <a:gd name="T82" fmla="*/ 5591 w 6946"/>
              <a:gd name="T83" fmla="*/ 3958 h 3973"/>
              <a:gd name="T84" fmla="*/ 5562 w 6946"/>
              <a:gd name="T85" fmla="*/ 3814 h 3973"/>
              <a:gd name="T86" fmla="*/ 5562 w 6946"/>
              <a:gd name="T87" fmla="*/ 1210 h 3973"/>
              <a:gd name="T88" fmla="*/ 5546 w 6946"/>
              <a:gd name="T89" fmla="*/ 1130 h 3973"/>
              <a:gd name="T90" fmla="*/ 5768 w 6946"/>
              <a:gd name="T91" fmla="*/ 1146 h 3973"/>
              <a:gd name="T92" fmla="*/ 6557 w 6946"/>
              <a:gd name="T93" fmla="*/ 1386 h 3973"/>
              <a:gd name="T94" fmla="*/ 6868 w 6946"/>
              <a:gd name="T95" fmla="*/ 2079 h 3973"/>
              <a:gd name="T96" fmla="*/ 6796 w 6946"/>
              <a:gd name="T97" fmla="*/ 3571 h 3973"/>
              <a:gd name="T98" fmla="*/ 6555 w 6946"/>
              <a:gd name="T99" fmla="*/ 3900 h 3973"/>
              <a:gd name="T100" fmla="*/ 6045 w 6946"/>
              <a:gd name="T101" fmla="*/ 3963 h 3973"/>
              <a:gd name="T102" fmla="*/ 5591 w 6946"/>
              <a:gd name="T103" fmla="*/ 3958 h 3973"/>
              <a:gd name="T104" fmla="*/ 860 w 6946"/>
              <a:gd name="T105" fmla="*/ 3911 h 3973"/>
              <a:gd name="T106" fmla="*/ 250 w 6946"/>
              <a:gd name="T107" fmla="*/ 3676 h 3973"/>
              <a:gd name="T108" fmla="*/ 106 w 6946"/>
              <a:gd name="T109" fmla="*/ 2207 h 3973"/>
              <a:gd name="T110" fmla="*/ 599 w 6946"/>
              <a:gd name="T111" fmla="*/ 1260 h 3973"/>
              <a:gd name="T112" fmla="*/ 1417 w 6946"/>
              <a:gd name="T113" fmla="*/ 1167 h 3973"/>
              <a:gd name="T114" fmla="*/ 1381 w 6946"/>
              <a:gd name="T115" fmla="*/ 1451 h 3973"/>
              <a:gd name="T116" fmla="*/ 1357 w 6946"/>
              <a:gd name="T117" fmla="*/ 3322 h 3973"/>
              <a:gd name="T118" fmla="*/ 1409 w 6946"/>
              <a:gd name="T119" fmla="*/ 3801 h 3973"/>
              <a:gd name="T120" fmla="*/ 1422 w 6946"/>
              <a:gd name="T121" fmla="*/ 3896 h 3973"/>
              <a:gd name="T122" fmla="*/ 1298 w 6946"/>
              <a:gd name="T123" fmla="*/ 3911 h 3973"/>
              <a:gd name="T124" fmla="*/ 860 w 6946"/>
              <a:gd name="T125" fmla="*/ 3911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46" h="3973">
                <a:moveTo>
                  <a:pt x="1560" y="3873"/>
                </a:moveTo>
                <a:cubicBezTo>
                  <a:pt x="1524" y="3727"/>
                  <a:pt x="1469" y="3154"/>
                  <a:pt x="1451" y="2729"/>
                </a:cubicBezTo>
                <a:cubicBezTo>
                  <a:pt x="1433" y="2321"/>
                  <a:pt x="1453" y="2063"/>
                  <a:pt x="1547" y="1491"/>
                </a:cubicBezTo>
                <a:cubicBezTo>
                  <a:pt x="1595" y="1201"/>
                  <a:pt x="1604" y="1073"/>
                  <a:pt x="1599" y="793"/>
                </a:cubicBezTo>
                <a:cubicBezTo>
                  <a:pt x="1592" y="453"/>
                  <a:pt x="1592" y="449"/>
                  <a:pt x="1655" y="354"/>
                </a:cubicBezTo>
                <a:cubicBezTo>
                  <a:pt x="1841" y="72"/>
                  <a:pt x="2292" y="0"/>
                  <a:pt x="3601" y="45"/>
                </a:cubicBezTo>
                <a:cubicBezTo>
                  <a:pt x="4983" y="92"/>
                  <a:pt x="5229" y="146"/>
                  <a:pt x="5357" y="425"/>
                </a:cubicBezTo>
                <a:cubicBezTo>
                  <a:pt x="5410" y="542"/>
                  <a:pt x="5412" y="559"/>
                  <a:pt x="5391" y="795"/>
                </a:cubicBezTo>
                <a:cubicBezTo>
                  <a:pt x="5372" y="1013"/>
                  <a:pt x="5378" y="1112"/>
                  <a:pt x="5439" y="1619"/>
                </a:cubicBezTo>
                <a:cubicBezTo>
                  <a:pt x="5550" y="2530"/>
                  <a:pt x="5554" y="3156"/>
                  <a:pt x="5453" y="3752"/>
                </a:cubicBezTo>
                <a:lnTo>
                  <a:pt x="5426" y="3915"/>
                </a:lnTo>
                <a:lnTo>
                  <a:pt x="5243" y="3921"/>
                </a:lnTo>
                <a:cubicBezTo>
                  <a:pt x="5081" y="3927"/>
                  <a:pt x="5061" y="3924"/>
                  <a:pt x="5074" y="3890"/>
                </a:cubicBezTo>
                <a:cubicBezTo>
                  <a:pt x="5131" y="3742"/>
                  <a:pt x="5147" y="3460"/>
                  <a:pt x="5147" y="2578"/>
                </a:cubicBezTo>
                <a:cubicBezTo>
                  <a:pt x="5147" y="1827"/>
                  <a:pt x="5139" y="1579"/>
                  <a:pt x="5108" y="1347"/>
                </a:cubicBezTo>
                <a:cubicBezTo>
                  <a:pt x="5086" y="1187"/>
                  <a:pt x="5062" y="978"/>
                  <a:pt x="5053" y="882"/>
                </a:cubicBezTo>
                <a:cubicBezTo>
                  <a:pt x="5029" y="600"/>
                  <a:pt x="5007" y="540"/>
                  <a:pt x="4906" y="489"/>
                </a:cubicBezTo>
                <a:cubicBezTo>
                  <a:pt x="4738" y="403"/>
                  <a:pt x="4458" y="367"/>
                  <a:pt x="3869" y="354"/>
                </a:cubicBezTo>
                <a:cubicBezTo>
                  <a:pt x="3289" y="341"/>
                  <a:pt x="2357" y="378"/>
                  <a:pt x="2196" y="420"/>
                </a:cubicBezTo>
                <a:cubicBezTo>
                  <a:pt x="2078" y="451"/>
                  <a:pt x="1980" y="543"/>
                  <a:pt x="1953" y="649"/>
                </a:cubicBezTo>
                <a:cubicBezTo>
                  <a:pt x="1942" y="694"/>
                  <a:pt x="1926" y="857"/>
                  <a:pt x="1917" y="1010"/>
                </a:cubicBezTo>
                <a:cubicBezTo>
                  <a:pt x="1909" y="1163"/>
                  <a:pt x="1881" y="1503"/>
                  <a:pt x="1854" y="1765"/>
                </a:cubicBezTo>
                <a:cubicBezTo>
                  <a:pt x="1793" y="2356"/>
                  <a:pt x="1794" y="2830"/>
                  <a:pt x="1858" y="3443"/>
                </a:cubicBezTo>
                <a:cubicBezTo>
                  <a:pt x="1884" y="3696"/>
                  <a:pt x="1905" y="3918"/>
                  <a:pt x="1905" y="3937"/>
                </a:cubicBezTo>
                <a:cubicBezTo>
                  <a:pt x="1905" y="3965"/>
                  <a:pt x="1873" y="3973"/>
                  <a:pt x="1745" y="3973"/>
                </a:cubicBezTo>
                <a:lnTo>
                  <a:pt x="1585" y="3973"/>
                </a:lnTo>
                <a:lnTo>
                  <a:pt x="1560" y="3873"/>
                </a:lnTo>
                <a:close/>
                <a:moveTo>
                  <a:pt x="2037" y="3711"/>
                </a:moveTo>
                <a:cubicBezTo>
                  <a:pt x="1956" y="3157"/>
                  <a:pt x="1942" y="2995"/>
                  <a:pt x="1942" y="2578"/>
                </a:cubicBezTo>
                <a:cubicBezTo>
                  <a:pt x="1942" y="2165"/>
                  <a:pt x="1951" y="2051"/>
                  <a:pt x="2037" y="1421"/>
                </a:cubicBezTo>
                <a:lnTo>
                  <a:pt x="2075" y="1135"/>
                </a:lnTo>
                <a:lnTo>
                  <a:pt x="2403" y="1154"/>
                </a:lnTo>
                <a:cubicBezTo>
                  <a:pt x="2583" y="1164"/>
                  <a:pt x="3223" y="1171"/>
                  <a:pt x="3827" y="1169"/>
                </a:cubicBezTo>
                <a:lnTo>
                  <a:pt x="4923" y="1164"/>
                </a:lnTo>
                <a:lnTo>
                  <a:pt x="4936" y="1227"/>
                </a:lnTo>
                <a:cubicBezTo>
                  <a:pt x="4966" y="1366"/>
                  <a:pt x="5020" y="1944"/>
                  <a:pt x="5044" y="2376"/>
                </a:cubicBezTo>
                <a:cubicBezTo>
                  <a:pt x="5072" y="2890"/>
                  <a:pt x="5047" y="3421"/>
                  <a:pt x="4978" y="3763"/>
                </a:cubicBezTo>
                <a:lnTo>
                  <a:pt x="4938" y="3961"/>
                </a:lnTo>
                <a:lnTo>
                  <a:pt x="3507" y="3967"/>
                </a:lnTo>
                <a:lnTo>
                  <a:pt x="2076" y="3973"/>
                </a:lnTo>
                <a:lnTo>
                  <a:pt x="2037" y="3711"/>
                </a:lnTo>
                <a:close/>
                <a:moveTo>
                  <a:pt x="5591" y="3958"/>
                </a:moveTo>
                <a:cubicBezTo>
                  <a:pt x="5553" y="3946"/>
                  <a:pt x="5550" y="3929"/>
                  <a:pt x="5562" y="3814"/>
                </a:cubicBezTo>
                <a:cubicBezTo>
                  <a:pt x="5652" y="2994"/>
                  <a:pt x="5652" y="1656"/>
                  <a:pt x="5562" y="1210"/>
                </a:cubicBezTo>
                <a:lnTo>
                  <a:pt x="5546" y="1130"/>
                </a:lnTo>
                <a:lnTo>
                  <a:pt x="5768" y="1146"/>
                </a:lnTo>
                <a:cubicBezTo>
                  <a:pt x="6122" y="1171"/>
                  <a:pt x="6454" y="1272"/>
                  <a:pt x="6557" y="1386"/>
                </a:cubicBezTo>
                <a:cubicBezTo>
                  <a:pt x="6624" y="1459"/>
                  <a:pt x="6824" y="1906"/>
                  <a:pt x="6868" y="2079"/>
                </a:cubicBezTo>
                <a:cubicBezTo>
                  <a:pt x="6946" y="2385"/>
                  <a:pt x="6907" y="3198"/>
                  <a:pt x="6796" y="3571"/>
                </a:cubicBezTo>
                <a:cubicBezTo>
                  <a:pt x="6749" y="3731"/>
                  <a:pt x="6672" y="3835"/>
                  <a:pt x="6555" y="3900"/>
                </a:cubicBezTo>
                <a:cubicBezTo>
                  <a:pt x="6462" y="3951"/>
                  <a:pt x="6426" y="3956"/>
                  <a:pt x="6045" y="3963"/>
                </a:cubicBezTo>
                <a:cubicBezTo>
                  <a:pt x="5819" y="3967"/>
                  <a:pt x="5615" y="3965"/>
                  <a:pt x="5591" y="3958"/>
                </a:cubicBezTo>
                <a:close/>
                <a:moveTo>
                  <a:pt x="860" y="3911"/>
                </a:moveTo>
                <a:cubicBezTo>
                  <a:pt x="576" y="3870"/>
                  <a:pt x="370" y="3790"/>
                  <a:pt x="250" y="3676"/>
                </a:cubicBezTo>
                <a:cubicBezTo>
                  <a:pt x="59" y="3495"/>
                  <a:pt x="0" y="2890"/>
                  <a:pt x="106" y="2207"/>
                </a:cubicBezTo>
                <a:cubicBezTo>
                  <a:pt x="198" y="1617"/>
                  <a:pt x="316" y="1389"/>
                  <a:pt x="599" y="1260"/>
                </a:cubicBezTo>
                <a:cubicBezTo>
                  <a:pt x="819" y="1159"/>
                  <a:pt x="1418" y="1091"/>
                  <a:pt x="1417" y="1167"/>
                </a:cubicBezTo>
                <a:cubicBezTo>
                  <a:pt x="1417" y="1183"/>
                  <a:pt x="1401" y="1311"/>
                  <a:pt x="1381" y="1451"/>
                </a:cubicBezTo>
                <a:cubicBezTo>
                  <a:pt x="1323" y="1854"/>
                  <a:pt x="1311" y="2854"/>
                  <a:pt x="1357" y="3322"/>
                </a:cubicBezTo>
                <a:cubicBezTo>
                  <a:pt x="1378" y="3533"/>
                  <a:pt x="1401" y="3748"/>
                  <a:pt x="1409" y="3801"/>
                </a:cubicBezTo>
                <a:lnTo>
                  <a:pt x="1422" y="3896"/>
                </a:lnTo>
                <a:lnTo>
                  <a:pt x="1298" y="3911"/>
                </a:lnTo>
                <a:cubicBezTo>
                  <a:pt x="1170" y="3926"/>
                  <a:pt x="963" y="3926"/>
                  <a:pt x="860" y="391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solidFill>
                <a:srgbClr val="233845"/>
              </a:solidFill>
            </a:endParaRPr>
          </a:p>
        </p:txBody>
      </p:sp>
      <p:grpSp>
        <p:nvGrpSpPr>
          <p:cNvPr id="64" name="Group 63"/>
          <p:cNvGrpSpPr>
            <a:grpSpLocks noChangeAspect="1"/>
          </p:cNvGrpSpPr>
          <p:nvPr/>
        </p:nvGrpSpPr>
        <p:grpSpPr>
          <a:xfrm>
            <a:off x="287547" y="6166365"/>
            <a:ext cx="1943100" cy="473075"/>
            <a:chOff x="5113338" y="3181350"/>
            <a:chExt cx="1943100" cy="473075"/>
          </a:xfrm>
        </p:grpSpPr>
        <p:sp>
          <p:nvSpPr>
            <p:cNvPr id="6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67" name="Rectangle 66"/>
          <p:cNvSpPr/>
          <p:nvPr/>
        </p:nvSpPr>
        <p:spPr>
          <a:xfrm>
            <a:off x="2737309" y="6172069"/>
            <a:ext cx="2042867" cy="461665"/>
          </a:xfrm>
          <a:prstGeom prst="rect">
            <a:avLst/>
          </a:prstGeom>
        </p:spPr>
        <p:txBody>
          <a:bodyPr wrap="none">
            <a:spAutoFit/>
          </a:bodyPr>
          <a:lstStyle/>
          <a:p>
            <a:r>
              <a:rPr lang="en-GB" sz="2400" dirty="0">
                <a:solidFill>
                  <a:schemeClr val="bg1"/>
                </a:solidFill>
                <a:latin typeface="+mj-lt"/>
              </a:rPr>
              <a:t>Fire in the hold</a:t>
            </a:r>
          </a:p>
        </p:txBody>
      </p:sp>
      <p:sp>
        <p:nvSpPr>
          <p:cNvPr id="2" name="Title 1"/>
          <p:cNvSpPr>
            <a:spLocks noGrp="1"/>
          </p:cNvSpPr>
          <p:nvPr>
            <p:ph type="title"/>
          </p:nvPr>
        </p:nvSpPr>
        <p:spPr>
          <a:xfrm>
            <a:off x="287547" y="504216"/>
            <a:ext cx="11616906" cy="847425"/>
          </a:xfrm>
        </p:spPr>
        <p:txBody>
          <a:bodyPr/>
          <a:lstStyle/>
          <a:p>
            <a:r>
              <a:rPr lang="en-GB" b="1" dirty="0"/>
              <a:t>Baggage Dos and Don’ts</a:t>
            </a:r>
          </a:p>
        </p:txBody>
      </p:sp>
      <p:sp>
        <p:nvSpPr>
          <p:cNvPr id="68" name="Content Placeholder 2"/>
          <p:cNvSpPr txBox="1">
            <a:spLocks/>
          </p:cNvSpPr>
          <p:nvPr/>
        </p:nvSpPr>
        <p:spPr>
          <a:xfrm>
            <a:off x="287547" y="3542123"/>
            <a:ext cx="7682916" cy="234432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dirty="0"/>
              <a:t>Do take measures to protect devices from damage and prevent them from being turned on</a:t>
            </a:r>
          </a:p>
          <a:p>
            <a:r>
              <a:rPr lang="en-GB" b="1" dirty="0">
                <a:solidFill>
                  <a:srgbClr val="EB1C23"/>
                </a:solidFill>
              </a:rPr>
              <a:t>Do ask the question if you are unsure</a:t>
            </a:r>
          </a:p>
          <a:p>
            <a:r>
              <a:rPr lang="en-GB" b="1" dirty="0">
                <a:solidFill>
                  <a:srgbClr val="EB1C23"/>
                </a:solidFill>
              </a:rPr>
              <a:t>Do challenge another passenger if you see them putting an unsafe electronic device in their bag</a:t>
            </a:r>
            <a:endParaRPr lang="en-GB" b="1" dirty="0"/>
          </a:p>
        </p:txBody>
      </p:sp>
      <p:pic>
        <p:nvPicPr>
          <p:cNvPr id="69" name="Picture 68">
            <a:extLst>
              <a:ext uri="{FF2B5EF4-FFF2-40B4-BE49-F238E27FC236}">
                <a16:creationId xmlns:a16="http://schemas.microsoft.com/office/drawing/2014/main" xmlns="" id="{52765500-BC53-4737-8002-17E9BDB19006}"/>
              </a:ext>
            </a:extLst>
          </p:cNvPr>
          <p:cNvPicPr>
            <a:picLocks noChangeAspect="1"/>
          </p:cNvPicPr>
          <p:nvPr/>
        </p:nvPicPr>
        <p:blipFill>
          <a:blip r:embed="rId3"/>
          <a:stretch>
            <a:fillRect/>
          </a:stretch>
        </p:blipFill>
        <p:spPr>
          <a:xfrm rot="21327343">
            <a:off x="8743780" y="4929183"/>
            <a:ext cx="2650985" cy="747578"/>
          </a:xfrm>
          <a:prstGeom prst="rect">
            <a:avLst/>
          </a:prstGeom>
        </p:spPr>
      </p:pic>
    </p:spTree>
    <p:extLst>
      <p:ext uri="{BB962C8B-B14F-4D97-AF65-F5344CB8AC3E}">
        <p14:creationId xmlns:p14="http://schemas.microsoft.com/office/powerpoint/2010/main" val="79998233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68">
                                            <p:txEl>
                                              <p:pRg st="0" end="0"/>
                                            </p:txEl>
                                          </p:spTgt>
                                        </p:tgtEl>
                                        <p:attrNameLst>
                                          <p:attrName>style.visibility</p:attrName>
                                        </p:attrNameLst>
                                      </p:cBhvr>
                                      <p:to>
                                        <p:strVal val="visible"/>
                                      </p:to>
                                    </p:set>
                                    <p:animEffect transition="in" filter="fade">
                                      <p:cBhvr>
                                        <p:cTn id="21" dur="500"/>
                                        <p:tgtEl>
                                          <p:spTgt spid="6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8">
                                            <p:txEl>
                                              <p:pRg st="1" end="1"/>
                                            </p:txEl>
                                          </p:spTgt>
                                        </p:tgtEl>
                                        <p:attrNameLst>
                                          <p:attrName>style.visibility</p:attrName>
                                        </p:attrNameLst>
                                      </p:cBhvr>
                                      <p:to>
                                        <p:strVal val="visible"/>
                                      </p:to>
                                    </p:set>
                                    <p:animEffect transition="in" filter="fade">
                                      <p:cBhvr>
                                        <p:cTn id="26" dur="500"/>
                                        <p:tgtEl>
                                          <p:spTgt spid="68">
                                            <p:txEl>
                                              <p:pRg st="1" end="1"/>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68">
                                            <p:txEl>
                                              <p:pRg st="2" end="2"/>
                                            </p:txEl>
                                          </p:spTgt>
                                        </p:tgtEl>
                                        <p:attrNameLst>
                                          <p:attrName>style.visibility</p:attrName>
                                        </p:attrNameLst>
                                      </p:cBhvr>
                                      <p:to>
                                        <p:strVal val="visible"/>
                                      </p:to>
                                    </p:set>
                                    <p:animEffect transition="in" filter="fade">
                                      <p:cBhvr>
                                        <p:cTn id="29" dur="500"/>
                                        <p:tgtEl>
                                          <p:spTgt spid="68">
                                            <p:txEl>
                                              <p:pRg st="2" end="2"/>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69"/>
                                        </p:tgtEl>
                                        <p:attrNameLst>
                                          <p:attrName>style.visibility</p:attrName>
                                        </p:attrNameLst>
                                      </p:cBhvr>
                                      <p:to>
                                        <p:strVal val="visible"/>
                                      </p:to>
                                    </p:set>
                                    <p:animEffect transition="in" filter="fade">
                                      <p:cBhvr>
                                        <p:cTn id="32"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0" name="Rectangle 9"/>
          <p:cNvSpPr/>
          <p:nvPr/>
        </p:nvSpPr>
        <p:spPr>
          <a:xfrm>
            <a:off x="2737309" y="6172069"/>
            <a:ext cx="2042867" cy="461665"/>
          </a:xfrm>
          <a:prstGeom prst="rect">
            <a:avLst/>
          </a:prstGeom>
        </p:spPr>
        <p:txBody>
          <a:bodyPr wrap="none">
            <a:spAutoFit/>
          </a:bodyPr>
          <a:lstStyle/>
          <a:p>
            <a:r>
              <a:rPr lang="en-GB" sz="2400" dirty="0">
                <a:solidFill>
                  <a:schemeClr val="bg1"/>
                </a:solidFill>
                <a:latin typeface="+mj-lt"/>
              </a:rPr>
              <a:t>Fire in the hold</a:t>
            </a:r>
          </a:p>
        </p:txBody>
      </p:sp>
      <p:pic>
        <p:nvPicPr>
          <p:cNvPr id="14" name="Picture 13">
            <a:extLst>
              <a:ext uri="{FF2B5EF4-FFF2-40B4-BE49-F238E27FC236}">
                <a16:creationId xmlns:a16="http://schemas.microsoft.com/office/drawing/2014/main" xmlns="" id="{52765500-BC53-4737-8002-17E9BDB19006}"/>
              </a:ext>
            </a:extLst>
          </p:cNvPr>
          <p:cNvPicPr>
            <a:picLocks noChangeAspect="1"/>
          </p:cNvPicPr>
          <p:nvPr/>
        </p:nvPicPr>
        <p:blipFill>
          <a:blip r:embed="rId2"/>
          <a:stretch>
            <a:fillRect/>
          </a:stretch>
        </p:blipFill>
        <p:spPr>
          <a:xfrm rot="21327343">
            <a:off x="3012237" y="3523685"/>
            <a:ext cx="7387253" cy="2083206"/>
          </a:xfrm>
          <a:prstGeom prst="rect">
            <a:avLst/>
          </a:prstGeom>
        </p:spPr>
      </p:pic>
      <p:sp>
        <p:nvSpPr>
          <p:cNvPr id="2" name="TextBox 1">
            <a:extLst>
              <a:ext uri="{FF2B5EF4-FFF2-40B4-BE49-F238E27FC236}">
                <a16:creationId xmlns:a16="http://schemas.microsoft.com/office/drawing/2014/main" xmlns="" id="{F7B87F7B-5175-4632-AB86-DAEE96986532}"/>
              </a:ext>
            </a:extLst>
          </p:cNvPr>
          <p:cNvSpPr txBox="1"/>
          <p:nvPr/>
        </p:nvSpPr>
        <p:spPr>
          <a:xfrm>
            <a:off x="882316" y="818147"/>
            <a:ext cx="10250905" cy="2139047"/>
          </a:xfrm>
          <a:prstGeom prst="rect">
            <a:avLst/>
          </a:prstGeom>
          <a:noFill/>
        </p:spPr>
        <p:txBody>
          <a:bodyPr wrap="square" rtlCol="0">
            <a:spAutoFit/>
          </a:bodyPr>
          <a:lstStyle/>
          <a:p>
            <a:pPr marL="342900" indent="-342900">
              <a:spcAft>
                <a:spcPts val="600"/>
              </a:spcAft>
              <a:buClr>
                <a:srgbClr val="FF0000"/>
              </a:buClr>
              <a:buFont typeface="Arial" panose="020B0604020202020204" pitchFamily="34" charset="0"/>
              <a:buChar char="•"/>
            </a:pPr>
            <a:r>
              <a:rPr lang="en-GB" sz="3200" dirty="0"/>
              <a:t>Failure to comply with dangerous good regulations endangers you and everyone else on the helicopter.</a:t>
            </a:r>
          </a:p>
          <a:p>
            <a:pPr marL="342900" indent="-342900">
              <a:buClr>
                <a:srgbClr val="FF0000"/>
              </a:buClr>
              <a:buFont typeface="Arial" panose="020B0604020202020204" pitchFamily="34" charset="0"/>
              <a:buChar char="•"/>
            </a:pPr>
            <a:r>
              <a:rPr lang="en-GB" sz="3200" dirty="0"/>
              <a:t>Non-compliance could be subject to disciplinary and legal action</a:t>
            </a:r>
          </a:p>
        </p:txBody>
      </p:sp>
    </p:spTree>
    <p:extLst>
      <p:ext uri="{BB962C8B-B14F-4D97-AF65-F5344CB8AC3E}">
        <p14:creationId xmlns:p14="http://schemas.microsoft.com/office/powerpoint/2010/main" val="2624091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StepChange16by9 Master" id="{08A2AA5A-0237-4AF3-A6E3-8AB639B703B7}" vid="{BCE51013-BDF5-48DA-A1CE-F02A3297AAE2}"/>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632</TotalTime>
  <Words>843</Words>
  <Application>Microsoft Macintosh PowerPoint</Application>
  <PresentationFormat>Custom</PresentationFormat>
  <Paragraphs>126</Paragraphs>
  <Slides>9</Slides>
  <Notes>6</Notes>
  <HiddenSlides>0</HiddenSlides>
  <MMClips>0</MMClips>
  <ScaleCrop>false</ScaleCrop>
  <HeadingPairs>
    <vt:vector size="4" baseType="variant">
      <vt:variant>
        <vt:lpstr>Theme</vt:lpstr>
      </vt:variant>
      <vt:variant>
        <vt:i4>1</vt:i4>
      </vt:variant>
      <vt:variant>
        <vt:lpstr>Slide Titles</vt:lpstr>
      </vt:variant>
      <vt:variant>
        <vt:i4>9</vt:i4>
      </vt:variant>
    </vt:vector>
  </HeadingPairs>
  <TitlesOfParts>
    <vt:vector size="10" baseType="lpstr">
      <vt:lpstr>StepChange16by9 Master</vt:lpstr>
      <vt:lpstr>PowerPoint Presentation</vt:lpstr>
      <vt:lpstr>PowerPoint Presentation</vt:lpstr>
      <vt:lpstr>Fire detection in the cargo hold could result in the helicopter requiring to land immediately.   This may be on water (regardless of the weather conditions), the nearest land or nearest installation. </vt:lpstr>
      <vt:lpstr>How are personal electronic devices (PEDs) transported?</vt:lpstr>
      <vt:lpstr>Which of these items can be transported on a helicopter?</vt:lpstr>
      <vt:lpstr>PowerPoint Presentation</vt:lpstr>
      <vt:lpstr>Spare lithium batteries, powerbanks &amp; PEDs found switched on  in hold bags and on person on inbound baggage search</vt:lpstr>
      <vt:lpstr>Baggage Dos and Don’ts</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Engagement, Sharing &amp; Learning</dc:title>
  <dc:creator>Gillian Simpson</dc:creator>
  <cp:lastModifiedBy>Freya Cookson</cp:lastModifiedBy>
  <cp:revision>52</cp:revision>
  <dcterms:created xsi:type="dcterms:W3CDTF">2018-06-19T13:17:58Z</dcterms:created>
  <dcterms:modified xsi:type="dcterms:W3CDTF">2020-03-11T11:21:26Z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69bf4a9-87bd-4dbf-a36c-1db5158e5def_Enabled">
    <vt:lpwstr>True</vt:lpwstr>
  </property>
  <property fmtid="{D5CDD505-2E9C-101B-9397-08002B2CF9AE}" pid="3" name="MSIP_Label_569bf4a9-87bd-4dbf-a36c-1db5158e5def_SiteId">
    <vt:lpwstr>ea80952e-a476-42d4-aaf4-5457852b0f7e</vt:lpwstr>
  </property>
  <property fmtid="{D5CDD505-2E9C-101B-9397-08002B2CF9AE}" pid="4" name="MSIP_Label_569bf4a9-87bd-4dbf-a36c-1db5158e5def_Owner">
    <vt:lpwstr>david.lane@bp.com</vt:lpwstr>
  </property>
  <property fmtid="{D5CDD505-2E9C-101B-9397-08002B2CF9AE}" pid="5" name="MSIP_Label_569bf4a9-87bd-4dbf-a36c-1db5158e5def_SetDate">
    <vt:lpwstr>2019-08-05T10:28:02.0350225Z</vt:lpwstr>
  </property>
  <property fmtid="{D5CDD505-2E9C-101B-9397-08002B2CF9AE}" pid="6" name="MSIP_Label_569bf4a9-87bd-4dbf-a36c-1db5158e5def_Name">
    <vt:lpwstr>General</vt:lpwstr>
  </property>
  <property fmtid="{D5CDD505-2E9C-101B-9397-08002B2CF9AE}" pid="7" name="MSIP_Label_569bf4a9-87bd-4dbf-a36c-1db5158e5def_Application">
    <vt:lpwstr>Microsoft Azure Information Protection</vt:lpwstr>
  </property>
  <property fmtid="{D5CDD505-2E9C-101B-9397-08002B2CF9AE}" pid="8" name="MSIP_Label_569bf4a9-87bd-4dbf-a36c-1db5158e5def_ActionId">
    <vt:lpwstr>d05bc4cb-a2ae-404e-a2a3-cd23fdfc19cf</vt:lpwstr>
  </property>
  <property fmtid="{D5CDD505-2E9C-101B-9397-08002B2CF9AE}" pid="9" name="MSIP_Label_569bf4a9-87bd-4dbf-a36c-1db5158e5def_Extended_MSFT_Method">
    <vt:lpwstr>Manual</vt:lpwstr>
  </property>
  <property fmtid="{D5CDD505-2E9C-101B-9397-08002B2CF9AE}" pid="10" name="Sensitivity">
    <vt:lpwstr>General</vt:lpwstr>
  </property>
</Properties>
</file>