
<file path=[Content_Types].xml><?xml version="1.0" encoding="utf-8"?>
<Types xmlns="http://schemas.openxmlformats.org/package/2006/content-types">
  <Default Extension="xml" ContentType="application/xml"/>
  <Default Extension="wmv" ContentType="video/unknown"/>
  <Default Extension="jpeg" ContentType="image/jpeg"/>
  <Default Extension="rels" ContentType="application/vnd.openxmlformats-package.relationships+xml"/>
  <Default Extension="mp4" ContentType="video/unknown"/>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7" r:id="rId2"/>
    <p:sldId id="269" r:id="rId3"/>
    <p:sldId id="274" r:id="rId4"/>
    <p:sldId id="270" r:id="rId5"/>
    <p:sldId id="264"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52" autoAdjust="0"/>
    <p:restoredTop sz="69068" autoAdjust="0"/>
  </p:normalViewPr>
  <p:slideViewPr>
    <p:cSldViewPr snapToGrid="0">
      <p:cViewPr varScale="1">
        <p:scale>
          <a:sx n="70" d="100"/>
          <a:sy n="70" d="100"/>
        </p:scale>
        <p:origin x="-310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8C5C-B1E3-46D6-A158-8A2C2FB2F08F}" type="datetimeFigureOut">
              <a:rPr lang="en-GB" smtClean="0"/>
              <a:t>11/03/20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290E-88EE-47B3-9321-2F5E36F5D2FC}" type="slidenum">
              <a:rPr lang="en-GB" smtClean="0"/>
              <a:t>‹#›</a:t>
            </a:fld>
            <a:endParaRPr lang="en-GB"/>
          </a:p>
        </p:txBody>
      </p:sp>
    </p:spTree>
    <p:extLst>
      <p:ext uri="{BB962C8B-B14F-4D97-AF65-F5344CB8AC3E}">
        <p14:creationId xmlns:p14="http://schemas.microsoft.com/office/powerpoint/2010/main" val="161381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97899-EB9A-42CC-AB28-5EF82478CDE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187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50290E-88EE-47B3-9321-2F5E36F5D2FC}" type="slidenum">
              <a:rPr lang="en-GB" smtClean="0"/>
              <a:t>4</a:t>
            </a:fld>
            <a:endParaRPr lang="en-GB"/>
          </a:p>
        </p:txBody>
      </p:sp>
    </p:spTree>
    <p:extLst>
      <p:ext uri="{BB962C8B-B14F-4D97-AF65-F5344CB8AC3E}">
        <p14:creationId xmlns:p14="http://schemas.microsoft.com/office/powerpoint/2010/main" val="405631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TBT</a:t>
            </a:r>
            <a:r>
              <a:rPr lang="en-GB" dirty="0"/>
              <a:t> – is it too noisy to hear properly, does everyone participate, are all hazards including major accident hazards discussed, who delivers TBTs – is it always the same person, what is done to test understanding after the TBT, are you aware of the </a:t>
            </a:r>
            <a:r>
              <a:rPr lang="en-GB" dirty="0" err="1"/>
              <a:t>SCiS</a:t>
            </a:r>
            <a:r>
              <a:rPr lang="en-GB" dirty="0"/>
              <a:t> material?</a:t>
            </a:r>
            <a:endParaRPr lang="en-GB" b="1" dirty="0"/>
          </a:p>
          <a:p>
            <a:r>
              <a:rPr lang="en-GB" b="1" dirty="0"/>
              <a:t>Normalisation of risk </a:t>
            </a:r>
            <a:r>
              <a:rPr lang="en-GB" b="0" dirty="0"/>
              <a:t>(when unacceptable risk becomes acceptable over a period of time) – what is ‘the line of fire’, could a handling tool have been used to separate the person from the hazard?</a:t>
            </a:r>
          </a:p>
          <a:p>
            <a:r>
              <a:rPr lang="en-GB" b="1" dirty="0"/>
              <a:t>Communication failure</a:t>
            </a:r>
            <a:r>
              <a:rPr lang="en-GB" b="0" dirty="0"/>
              <a:t> – do you agree the communication arrangements up-front, do you check understanding of the job before the starting, what arrangements do you have in place for blind lifts?</a:t>
            </a:r>
            <a:endParaRPr lang="en-GB" b="1" dirty="0"/>
          </a:p>
          <a:p>
            <a:r>
              <a:rPr lang="en-GB" b="1" dirty="0"/>
              <a:t>Dynamic risk assessment</a:t>
            </a:r>
            <a:r>
              <a:rPr lang="en-GB" b="0" dirty="0"/>
              <a:t> – complacency, empowerment?</a:t>
            </a:r>
          </a:p>
        </p:txBody>
      </p:sp>
      <p:sp>
        <p:nvSpPr>
          <p:cNvPr id="4" name="Slide Number Placeholder 3"/>
          <p:cNvSpPr>
            <a:spLocks noGrp="1"/>
          </p:cNvSpPr>
          <p:nvPr>
            <p:ph type="sldNum" sz="quarter" idx="5"/>
          </p:nvPr>
        </p:nvSpPr>
        <p:spPr/>
        <p:txBody>
          <a:bodyPr/>
          <a:lstStyle/>
          <a:p>
            <a:fld id="{0E50290E-88EE-47B3-9321-2F5E36F5D2FC}" type="slidenum">
              <a:rPr lang="en-GB" smtClean="0"/>
              <a:t>5</a:t>
            </a:fld>
            <a:endParaRPr lang="en-GB"/>
          </a:p>
        </p:txBody>
      </p:sp>
    </p:spTree>
    <p:extLst>
      <p:ext uri="{BB962C8B-B14F-4D97-AF65-F5344CB8AC3E}">
        <p14:creationId xmlns:p14="http://schemas.microsoft.com/office/powerpoint/2010/main" val="242176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352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37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5"/>
            <a:ext cx="7886700" cy="12333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62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31320" y="1085613"/>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2667" y="1092379"/>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61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320" y="10686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320" y="1892598"/>
            <a:ext cx="3868340"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7172" y="10686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7172" y="1892598"/>
            <a:ext cx="3887391"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31320" y="193192"/>
            <a:ext cx="3027872" cy="376152"/>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913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2628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txBox="1">
            <a:spLocks/>
          </p:cNvSpPr>
          <p:nvPr userDrawn="1"/>
        </p:nvSpPr>
        <p:spPr>
          <a:xfrm>
            <a:off x="431320" y="193192"/>
            <a:ext cx="3027872" cy="376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690405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stretch>
            <a:fillRect/>
          </a:stretch>
        </p:blipFill>
        <p:spPr>
          <a:xfrm>
            <a:off x="-397" y="0"/>
            <a:ext cx="9144793" cy="6907367"/>
          </a:xfrm>
          <a:prstGeom prst="rect">
            <a:avLst/>
          </a:prstGeom>
        </p:spPr>
      </p:pic>
      <p:sp>
        <p:nvSpPr>
          <p:cNvPr id="2" name="Title Placeholder 1"/>
          <p:cNvSpPr>
            <a:spLocks noGrp="1"/>
          </p:cNvSpPr>
          <p:nvPr>
            <p:ph type="title"/>
          </p:nvPr>
        </p:nvSpPr>
        <p:spPr>
          <a:xfrm>
            <a:off x="431320" y="193192"/>
            <a:ext cx="3027872" cy="37615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1321" y="983411"/>
            <a:ext cx="8281358" cy="4873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636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media/media2.wmv"/><Relationship Id="rId2" Type="http://schemas.openxmlformats.org/officeDocument/2006/relationships/video" Target="../media/media2.wm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710" y="1276143"/>
            <a:ext cx="8281358" cy="1026011"/>
          </a:xfrm>
        </p:spPr>
        <p:txBody>
          <a:bodyPr>
            <a:noAutofit/>
          </a:bodyPr>
          <a:lstStyle/>
          <a:p>
            <a:pPr marL="0" indent="0" algn="ctr">
              <a:buNone/>
            </a:pPr>
            <a:r>
              <a:rPr lang="en-GB" sz="4800" dirty="0"/>
              <a:t>Hands off!</a:t>
            </a:r>
          </a:p>
        </p:txBody>
      </p:sp>
      <p:sp>
        <p:nvSpPr>
          <p:cNvPr id="4" name="Rectangle 3"/>
          <p:cNvSpPr/>
          <p:nvPr/>
        </p:nvSpPr>
        <p:spPr>
          <a:xfrm>
            <a:off x="583628" y="5197284"/>
            <a:ext cx="727813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rPr>
              <a:t>Disclaimer: </a:t>
            </a:r>
            <a:r>
              <a:rPr kumimoji="0" lang="en-GB" sz="1200" b="0" i="0" u="none" strike="noStrike" kern="0" cap="none" spc="0" normalizeH="0" baseline="0" noProof="0" dirty="0">
                <a:ln>
                  <a:noFill/>
                </a:ln>
                <a:solidFill>
                  <a:sysClr val="windowText" lastClr="000000"/>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pic>
        <p:nvPicPr>
          <p:cNvPr id="6" name="A0820A75">
            <a:hlinkClick r:id="" action="ppaction://media"/>
            <a:extLst>
              <a:ext uri="{FF2B5EF4-FFF2-40B4-BE49-F238E27FC236}">
                <a16:creationId xmlns:a16="http://schemas.microsoft.com/office/drawing/2014/main" xmlns="" id="{E8228DD5-FFF2-4099-8A65-CA21B51B814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22389" y="2302154"/>
            <a:ext cx="4572000" cy="2571750"/>
          </a:xfrm>
          <a:prstGeom prst="rect">
            <a:avLst/>
          </a:prstGeom>
        </p:spPr>
      </p:pic>
    </p:spTree>
    <p:extLst>
      <p:ext uri="{BB962C8B-B14F-4D97-AF65-F5344CB8AC3E}">
        <p14:creationId xmlns:p14="http://schemas.microsoft.com/office/powerpoint/2010/main" val="767202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off!</a:t>
            </a:r>
          </a:p>
        </p:txBody>
      </p:sp>
      <p:sp>
        <p:nvSpPr>
          <p:cNvPr id="3" name="Content Placeholder 2"/>
          <p:cNvSpPr>
            <a:spLocks noGrp="1"/>
          </p:cNvSpPr>
          <p:nvPr>
            <p:ph idx="1"/>
          </p:nvPr>
        </p:nvSpPr>
        <p:spPr>
          <a:xfrm>
            <a:off x="4823254" y="1617133"/>
            <a:ext cx="3959800" cy="3018733"/>
          </a:xfrm>
        </p:spPr>
        <p:txBody>
          <a:bodyPr>
            <a:normAutofit/>
          </a:bodyPr>
          <a:lstStyle/>
          <a:p>
            <a:pPr>
              <a:buClr>
                <a:srgbClr val="FF0000"/>
              </a:buClr>
            </a:pPr>
            <a:r>
              <a:rPr lang="en-GB" sz="2000" dirty="0"/>
              <a:t>The riser assembly was being lifted by the rig floor </a:t>
            </a:r>
            <a:r>
              <a:rPr lang="en-GB" sz="2000" dirty="0" err="1"/>
              <a:t>tugger</a:t>
            </a:r>
            <a:endParaRPr lang="en-GB" sz="2000" dirty="0"/>
          </a:p>
          <a:p>
            <a:pPr>
              <a:buClr>
                <a:srgbClr val="FF0000"/>
              </a:buClr>
            </a:pPr>
            <a:r>
              <a:rPr lang="en-GB" sz="2000" dirty="0"/>
              <a:t>The riser became jammed due to alignment issues</a:t>
            </a:r>
          </a:p>
          <a:p>
            <a:pPr>
              <a:buClr>
                <a:srgbClr val="FF0000"/>
              </a:buClr>
            </a:pPr>
            <a:r>
              <a:rPr lang="en-GB" sz="2000" dirty="0"/>
              <a:t>After the 2</a:t>
            </a:r>
            <a:r>
              <a:rPr lang="en-GB" sz="2000" baseline="30000" dirty="0"/>
              <a:t>nd</a:t>
            </a:r>
            <a:r>
              <a:rPr lang="en-GB" sz="2000" dirty="0"/>
              <a:t> lift attempt, the supervisor tried to free the riser assembly using his foot, balancing himself by holding onto the wire</a:t>
            </a:r>
          </a:p>
          <a:p>
            <a:pPr marL="0" indent="0">
              <a:buClr>
                <a:srgbClr val="FF0000"/>
              </a:buClr>
              <a:buNone/>
            </a:pPr>
            <a:endParaRPr lang="en-GB" sz="2000" dirty="0"/>
          </a:p>
        </p:txBody>
      </p:sp>
      <p:sp>
        <p:nvSpPr>
          <p:cNvPr id="8" name="TextBox 7">
            <a:extLst>
              <a:ext uri="{FF2B5EF4-FFF2-40B4-BE49-F238E27FC236}">
                <a16:creationId xmlns:a16="http://schemas.microsoft.com/office/drawing/2014/main" xmlns="" id="{6DD59A41-F5A5-4E84-9E7C-76A5F2073790}"/>
              </a:ext>
            </a:extLst>
          </p:cNvPr>
          <p:cNvSpPr txBox="1"/>
          <p:nvPr/>
        </p:nvSpPr>
        <p:spPr>
          <a:xfrm>
            <a:off x="5036548" y="4784935"/>
            <a:ext cx="3533211" cy="523220"/>
          </a:xfrm>
          <a:prstGeom prst="rect">
            <a:avLst/>
          </a:prstGeom>
          <a:noFill/>
        </p:spPr>
        <p:txBody>
          <a:bodyPr wrap="none" rtlCol="0">
            <a:spAutoFit/>
          </a:bodyPr>
          <a:lstStyle/>
          <a:p>
            <a:r>
              <a:rPr lang="en-GB" sz="2800" b="1" dirty="0">
                <a:solidFill>
                  <a:srgbClr val="FF0000"/>
                </a:solidFill>
              </a:rPr>
              <a:t>What could go wrong?</a:t>
            </a:r>
          </a:p>
        </p:txBody>
      </p:sp>
      <p:sp>
        <p:nvSpPr>
          <p:cNvPr id="5" name="TextBox 4">
            <a:extLst>
              <a:ext uri="{FF2B5EF4-FFF2-40B4-BE49-F238E27FC236}">
                <a16:creationId xmlns:a16="http://schemas.microsoft.com/office/drawing/2014/main" xmlns="" id="{255803FA-DCCA-41FC-B0C4-7327050252EE}"/>
              </a:ext>
            </a:extLst>
          </p:cNvPr>
          <p:cNvSpPr txBox="1"/>
          <p:nvPr/>
        </p:nvSpPr>
        <p:spPr>
          <a:xfrm>
            <a:off x="4886194" y="1006399"/>
            <a:ext cx="3022174" cy="461665"/>
          </a:xfrm>
          <a:prstGeom prst="rect">
            <a:avLst/>
          </a:prstGeom>
          <a:noFill/>
        </p:spPr>
        <p:txBody>
          <a:bodyPr wrap="none" rtlCol="0">
            <a:spAutoFit/>
          </a:bodyPr>
          <a:lstStyle/>
          <a:p>
            <a:r>
              <a:rPr lang="en-GB" sz="2400" b="1" dirty="0">
                <a:solidFill>
                  <a:srgbClr val="FF0000"/>
                </a:solidFill>
              </a:rPr>
              <a:t>What was happening?</a:t>
            </a:r>
          </a:p>
        </p:txBody>
      </p:sp>
      <p:grpSp>
        <p:nvGrpSpPr>
          <p:cNvPr id="7" name="Group 6">
            <a:extLst>
              <a:ext uri="{FF2B5EF4-FFF2-40B4-BE49-F238E27FC236}">
                <a16:creationId xmlns:a16="http://schemas.microsoft.com/office/drawing/2014/main" xmlns="" id="{8D508253-46AD-4140-B89A-171FF89DFA01}"/>
              </a:ext>
            </a:extLst>
          </p:cNvPr>
          <p:cNvGrpSpPr/>
          <p:nvPr/>
        </p:nvGrpSpPr>
        <p:grpSpPr>
          <a:xfrm>
            <a:off x="721896" y="1054527"/>
            <a:ext cx="3847404" cy="4650959"/>
            <a:chOff x="721896" y="1054527"/>
            <a:chExt cx="3847404" cy="4650959"/>
          </a:xfrm>
        </p:grpSpPr>
        <p:pic>
          <p:nvPicPr>
            <p:cNvPr id="4" name="Picture 3">
              <a:extLst>
                <a:ext uri="{FF2B5EF4-FFF2-40B4-BE49-F238E27FC236}">
                  <a16:creationId xmlns:a16="http://schemas.microsoft.com/office/drawing/2014/main" xmlns="" id="{DD4B5930-334B-4892-B167-EF621C4EACE4}"/>
                </a:ext>
              </a:extLst>
            </p:cNvPr>
            <p:cNvPicPr>
              <a:picLocks noChangeAspect="1"/>
            </p:cNvPicPr>
            <p:nvPr/>
          </p:nvPicPr>
          <p:blipFill>
            <a:blip r:embed="rId2"/>
            <a:stretch>
              <a:fillRect/>
            </a:stretch>
          </p:blipFill>
          <p:spPr>
            <a:xfrm>
              <a:off x="721896" y="1054527"/>
              <a:ext cx="3847404" cy="4650959"/>
            </a:xfrm>
            <a:prstGeom prst="rect">
              <a:avLst/>
            </a:prstGeom>
          </p:spPr>
        </p:pic>
        <p:sp>
          <p:nvSpPr>
            <p:cNvPr id="6" name="Rectangle 5">
              <a:extLst>
                <a:ext uri="{FF2B5EF4-FFF2-40B4-BE49-F238E27FC236}">
                  <a16:creationId xmlns:a16="http://schemas.microsoft.com/office/drawing/2014/main" xmlns="" id="{9CB44AE3-ABC2-45C2-9AA4-A23AB99DC228}"/>
                </a:ext>
              </a:extLst>
            </p:cNvPr>
            <p:cNvSpPr/>
            <p:nvPr/>
          </p:nvSpPr>
          <p:spPr>
            <a:xfrm>
              <a:off x="721896" y="1054527"/>
              <a:ext cx="1058779" cy="8705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873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B34BEF8-4A01-4334-BC7D-94ACA43DD498}"/>
              </a:ext>
            </a:extLst>
          </p:cNvPr>
          <p:cNvSpPr>
            <a:spLocks noGrp="1"/>
          </p:cNvSpPr>
          <p:nvPr>
            <p:ph type="title"/>
          </p:nvPr>
        </p:nvSpPr>
        <p:spPr/>
        <p:txBody>
          <a:bodyPr/>
          <a:lstStyle/>
          <a:p>
            <a:r>
              <a:rPr lang="en-GB" dirty="0"/>
              <a:t>Hands off!</a:t>
            </a:r>
          </a:p>
        </p:txBody>
      </p:sp>
      <p:pic>
        <p:nvPicPr>
          <p:cNvPr id="30" name="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72291" y="813260"/>
            <a:ext cx="2854643" cy="5074920"/>
          </a:xfrm>
          <a:prstGeom prst="rect">
            <a:avLst/>
          </a:prstGeom>
        </p:spPr>
      </p:pic>
      <p:sp>
        <p:nvSpPr>
          <p:cNvPr id="3" name="Content Placeholder 2">
            <a:extLst>
              <a:ext uri="{FF2B5EF4-FFF2-40B4-BE49-F238E27FC236}">
                <a16:creationId xmlns:a16="http://schemas.microsoft.com/office/drawing/2014/main" xmlns="" id="{2DD6A80B-2D88-498F-A65D-9B75F0DDA86C}"/>
              </a:ext>
            </a:extLst>
          </p:cNvPr>
          <p:cNvSpPr>
            <a:spLocks noGrp="1"/>
          </p:cNvSpPr>
          <p:nvPr>
            <p:ph idx="1"/>
          </p:nvPr>
        </p:nvSpPr>
        <p:spPr>
          <a:xfrm>
            <a:off x="1210744" y="983411"/>
            <a:ext cx="4375807" cy="4873925"/>
          </a:xfrm>
        </p:spPr>
        <p:txBody>
          <a:bodyPr>
            <a:normAutofit/>
          </a:bodyPr>
          <a:lstStyle/>
          <a:p>
            <a:pPr marL="0" indent="0">
              <a:buNone/>
            </a:pPr>
            <a:r>
              <a:rPr lang="en-GB" b="1" dirty="0">
                <a:solidFill>
                  <a:srgbClr val="FF0000"/>
                </a:solidFill>
              </a:rPr>
              <a:t>The wire rotated under load</a:t>
            </a:r>
            <a:endParaRPr lang="en-GB" sz="2400" b="1" dirty="0"/>
          </a:p>
          <a:p>
            <a:pPr marL="0" indent="0">
              <a:lnSpc>
                <a:spcPct val="110000"/>
              </a:lnSpc>
              <a:buClr>
                <a:srgbClr val="FF0000"/>
              </a:buClr>
              <a:buNone/>
            </a:pPr>
            <a:r>
              <a:rPr lang="en-GB" sz="2400" dirty="0"/>
              <a:t>When load was applied to the wire rope, it elongated and unwound – causing it to rotate</a:t>
            </a:r>
          </a:p>
          <a:p>
            <a:pPr marL="0" indent="0">
              <a:lnSpc>
                <a:spcPct val="110000"/>
              </a:lnSpc>
              <a:buClr>
                <a:srgbClr val="FF0000"/>
              </a:buClr>
              <a:buNone/>
            </a:pPr>
            <a:endParaRPr lang="en-GB" sz="2400" dirty="0"/>
          </a:p>
          <a:p>
            <a:pPr marL="0" indent="0">
              <a:lnSpc>
                <a:spcPct val="110000"/>
              </a:lnSpc>
              <a:buClr>
                <a:srgbClr val="FF0000"/>
              </a:buClr>
              <a:buNone/>
            </a:pPr>
            <a:r>
              <a:rPr lang="en-GB" sz="2400" dirty="0"/>
              <a:t>When load was released from the wire, it shortened and rewound – causing it rotate in the opposite direction</a:t>
            </a:r>
          </a:p>
          <a:p>
            <a:pPr marL="0" indent="0">
              <a:buNone/>
            </a:pPr>
            <a:endParaRPr lang="en-GB" dirty="0"/>
          </a:p>
        </p:txBody>
      </p:sp>
      <p:grpSp>
        <p:nvGrpSpPr>
          <p:cNvPr id="58" name="Group 57">
            <a:extLst>
              <a:ext uri="{FF2B5EF4-FFF2-40B4-BE49-F238E27FC236}">
                <a16:creationId xmlns:a16="http://schemas.microsoft.com/office/drawing/2014/main" xmlns="" id="{DD2AFBB3-4A93-4252-9395-D91F7EBC907F}"/>
              </a:ext>
            </a:extLst>
          </p:cNvPr>
          <p:cNvGrpSpPr/>
          <p:nvPr/>
        </p:nvGrpSpPr>
        <p:grpSpPr>
          <a:xfrm>
            <a:off x="363957" y="1326794"/>
            <a:ext cx="666937" cy="1446041"/>
            <a:chOff x="2275580" y="4211053"/>
            <a:chExt cx="666937" cy="1446041"/>
          </a:xfrm>
        </p:grpSpPr>
        <p:grpSp>
          <p:nvGrpSpPr>
            <p:cNvPr id="8" name="Group 7">
              <a:extLst>
                <a:ext uri="{FF2B5EF4-FFF2-40B4-BE49-F238E27FC236}">
                  <a16:creationId xmlns:a16="http://schemas.microsoft.com/office/drawing/2014/main" xmlns="" id="{111A9EC4-270E-4DBD-8A23-9D632B468BB5}"/>
                </a:ext>
              </a:extLst>
            </p:cNvPr>
            <p:cNvGrpSpPr>
              <a:grpSpLocks noChangeAspect="1"/>
            </p:cNvGrpSpPr>
            <p:nvPr/>
          </p:nvGrpSpPr>
          <p:grpSpPr>
            <a:xfrm>
              <a:off x="2411817" y="4502644"/>
              <a:ext cx="530700" cy="857778"/>
              <a:chOff x="1400421" y="1809751"/>
              <a:chExt cx="1050925" cy="1698625"/>
            </a:xfrm>
          </p:grpSpPr>
          <p:sp>
            <p:nvSpPr>
              <p:cNvPr id="12" name="Oval 59">
                <a:extLst>
                  <a:ext uri="{FF2B5EF4-FFF2-40B4-BE49-F238E27FC236}">
                    <a16:creationId xmlns:a16="http://schemas.microsoft.com/office/drawing/2014/main" xmlns="" id="{5042EECC-A539-4FD4-AF2F-B30D7D86225D}"/>
                  </a:ext>
                </a:extLst>
              </p:cNvPr>
              <p:cNvSpPr>
                <a:spLocks noChangeArrowheads="1"/>
              </p:cNvSpPr>
              <p:nvPr/>
            </p:nvSpPr>
            <p:spPr bwMode="auto">
              <a:xfrm>
                <a:off x="1624259" y="1905001"/>
                <a:ext cx="593725" cy="298450"/>
              </a:xfrm>
              <a:prstGeom prst="ellipse">
                <a:avLst/>
              </a:prstGeom>
              <a:solidFill>
                <a:schemeClr val="bg1">
                  <a:lumMod val="8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60">
                <a:extLst>
                  <a:ext uri="{FF2B5EF4-FFF2-40B4-BE49-F238E27FC236}">
                    <a16:creationId xmlns:a16="http://schemas.microsoft.com/office/drawing/2014/main" xmlns="" id="{F3C6503B-C606-449F-8E8F-284155B39A42}"/>
                  </a:ext>
                </a:extLst>
              </p:cNvPr>
              <p:cNvSpPr>
                <a:spLocks/>
              </p:cNvSpPr>
              <p:nvPr/>
            </p:nvSpPr>
            <p:spPr bwMode="auto">
              <a:xfrm>
                <a:off x="1417884" y="2051051"/>
                <a:ext cx="266700" cy="534988"/>
              </a:xfrm>
              <a:custGeom>
                <a:avLst/>
                <a:gdLst>
                  <a:gd name="T0" fmla="*/ 5 w 546"/>
                  <a:gd name="T1" fmla="*/ 0 h 1096"/>
                  <a:gd name="T2" fmla="*/ 204 w 546"/>
                  <a:gd name="T3" fmla="*/ 827 h 1096"/>
                  <a:gd name="T4" fmla="*/ 546 w 546"/>
                  <a:gd name="T5" fmla="*/ 188 h 1096"/>
                  <a:gd name="T6" fmla="*/ 382 w 546"/>
                  <a:gd name="T7" fmla="*/ 27 h 1096"/>
                  <a:gd name="T8" fmla="*/ 5 w 546"/>
                  <a:gd name="T9" fmla="*/ 0 h 1096"/>
                </a:gdLst>
                <a:ahLst/>
                <a:cxnLst>
                  <a:cxn ang="0">
                    <a:pos x="T0" y="T1"/>
                  </a:cxn>
                  <a:cxn ang="0">
                    <a:pos x="T2" y="T3"/>
                  </a:cxn>
                  <a:cxn ang="0">
                    <a:pos x="T4" y="T5"/>
                  </a:cxn>
                  <a:cxn ang="0">
                    <a:pos x="T6" y="T7"/>
                  </a:cxn>
                  <a:cxn ang="0">
                    <a:pos x="T8" y="T9"/>
                  </a:cxn>
                </a:cxnLst>
                <a:rect l="0" t="0" r="r" b="b"/>
                <a:pathLst>
                  <a:path w="546" h="1096">
                    <a:moveTo>
                      <a:pt x="5" y="0"/>
                    </a:moveTo>
                    <a:cubicBezTo>
                      <a:pt x="0" y="410"/>
                      <a:pt x="34" y="558"/>
                      <a:pt x="204" y="827"/>
                    </a:cubicBezTo>
                    <a:cubicBezTo>
                      <a:pt x="375" y="1096"/>
                      <a:pt x="546" y="188"/>
                      <a:pt x="546" y="188"/>
                    </a:cubicBezTo>
                    <a:lnTo>
                      <a:pt x="382" y="27"/>
                    </a:lnTo>
                    <a:lnTo>
                      <a:pt x="5" y="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61">
                <a:extLst>
                  <a:ext uri="{FF2B5EF4-FFF2-40B4-BE49-F238E27FC236}">
                    <a16:creationId xmlns:a16="http://schemas.microsoft.com/office/drawing/2014/main" xmlns="" id="{3FBDD203-3DD6-4E73-B1B2-27C1C3B39F01}"/>
                  </a:ext>
                </a:extLst>
              </p:cNvPr>
              <p:cNvSpPr>
                <a:spLocks/>
              </p:cNvSpPr>
              <p:nvPr/>
            </p:nvSpPr>
            <p:spPr bwMode="auto">
              <a:xfrm>
                <a:off x="1417884" y="2051051"/>
                <a:ext cx="266700" cy="534988"/>
              </a:xfrm>
              <a:custGeom>
                <a:avLst/>
                <a:gdLst>
                  <a:gd name="T0" fmla="*/ 5 w 546"/>
                  <a:gd name="T1" fmla="*/ 0 h 1096"/>
                  <a:gd name="T2" fmla="*/ 204 w 546"/>
                  <a:gd name="T3" fmla="*/ 827 h 1096"/>
                  <a:gd name="T4" fmla="*/ 546 w 546"/>
                  <a:gd name="T5" fmla="*/ 188 h 1096"/>
                  <a:gd name="T6" fmla="*/ 382 w 546"/>
                  <a:gd name="T7" fmla="*/ 27 h 1096"/>
                  <a:gd name="T8" fmla="*/ 5 w 546"/>
                  <a:gd name="T9" fmla="*/ 0 h 1096"/>
                </a:gdLst>
                <a:ahLst/>
                <a:cxnLst>
                  <a:cxn ang="0">
                    <a:pos x="T0" y="T1"/>
                  </a:cxn>
                  <a:cxn ang="0">
                    <a:pos x="T2" y="T3"/>
                  </a:cxn>
                  <a:cxn ang="0">
                    <a:pos x="T4" y="T5"/>
                  </a:cxn>
                  <a:cxn ang="0">
                    <a:pos x="T6" y="T7"/>
                  </a:cxn>
                  <a:cxn ang="0">
                    <a:pos x="T8" y="T9"/>
                  </a:cxn>
                </a:cxnLst>
                <a:rect l="0" t="0" r="r" b="b"/>
                <a:pathLst>
                  <a:path w="546" h="1096">
                    <a:moveTo>
                      <a:pt x="5" y="0"/>
                    </a:moveTo>
                    <a:cubicBezTo>
                      <a:pt x="0" y="410"/>
                      <a:pt x="34" y="558"/>
                      <a:pt x="204" y="827"/>
                    </a:cubicBezTo>
                    <a:cubicBezTo>
                      <a:pt x="375" y="1096"/>
                      <a:pt x="546" y="188"/>
                      <a:pt x="546" y="188"/>
                    </a:cubicBezTo>
                    <a:lnTo>
                      <a:pt x="382" y="27"/>
                    </a:lnTo>
                    <a:lnTo>
                      <a:pt x="5" y="0"/>
                    </a:ln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62">
                <a:extLst>
                  <a:ext uri="{FF2B5EF4-FFF2-40B4-BE49-F238E27FC236}">
                    <a16:creationId xmlns:a16="http://schemas.microsoft.com/office/drawing/2014/main" xmlns="" id="{84144FFE-7FA9-4EEE-BD7B-FD5FE4023987}"/>
                  </a:ext>
                </a:extLst>
              </p:cNvPr>
              <p:cNvSpPr>
                <a:spLocks/>
              </p:cNvSpPr>
              <p:nvPr/>
            </p:nvSpPr>
            <p:spPr bwMode="auto">
              <a:xfrm>
                <a:off x="1400421" y="2155826"/>
                <a:ext cx="587375" cy="1084263"/>
              </a:xfrm>
              <a:custGeom>
                <a:avLst/>
                <a:gdLst>
                  <a:gd name="T0" fmla="*/ 465 w 1202"/>
                  <a:gd name="T1" fmla="*/ 0 h 2219"/>
                  <a:gd name="T2" fmla="*/ 41 w 1202"/>
                  <a:gd name="T3" fmla="*/ 1036 h 2219"/>
                  <a:gd name="T4" fmla="*/ 178 w 1202"/>
                  <a:gd name="T5" fmla="*/ 1984 h 2219"/>
                  <a:gd name="T6" fmla="*/ 1202 w 1202"/>
                  <a:gd name="T7" fmla="*/ 107 h 2219"/>
                  <a:gd name="T8" fmla="*/ 465 w 1202"/>
                  <a:gd name="T9" fmla="*/ 0 h 2219"/>
                </a:gdLst>
                <a:ahLst/>
                <a:cxnLst>
                  <a:cxn ang="0">
                    <a:pos x="T0" y="T1"/>
                  </a:cxn>
                  <a:cxn ang="0">
                    <a:pos x="T2" y="T3"/>
                  </a:cxn>
                  <a:cxn ang="0">
                    <a:pos x="T4" y="T5"/>
                  </a:cxn>
                  <a:cxn ang="0">
                    <a:pos x="T6" y="T7"/>
                  </a:cxn>
                  <a:cxn ang="0">
                    <a:pos x="T8" y="T9"/>
                  </a:cxn>
                </a:cxnLst>
                <a:rect l="0" t="0" r="r" b="b"/>
                <a:pathLst>
                  <a:path w="1202" h="2219">
                    <a:moveTo>
                      <a:pt x="465" y="0"/>
                    </a:moveTo>
                    <a:cubicBezTo>
                      <a:pt x="294" y="269"/>
                      <a:pt x="82" y="699"/>
                      <a:pt x="41" y="1036"/>
                    </a:cubicBezTo>
                    <a:cubicBezTo>
                      <a:pt x="0" y="1372"/>
                      <a:pt x="14" y="1749"/>
                      <a:pt x="178" y="1984"/>
                    </a:cubicBezTo>
                    <a:cubicBezTo>
                      <a:pt x="342" y="2219"/>
                      <a:pt x="1202" y="107"/>
                      <a:pt x="1202" y="107"/>
                    </a:cubicBezTo>
                    <a:lnTo>
                      <a:pt x="465" y="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63">
                <a:extLst>
                  <a:ext uri="{FF2B5EF4-FFF2-40B4-BE49-F238E27FC236}">
                    <a16:creationId xmlns:a16="http://schemas.microsoft.com/office/drawing/2014/main" xmlns="" id="{9AF7DB72-C5D7-4B3C-998A-71ACFF6045A9}"/>
                  </a:ext>
                </a:extLst>
              </p:cNvPr>
              <p:cNvSpPr>
                <a:spLocks/>
              </p:cNvSpPr>
              <p:nvPr/>
            </p:nvSpPr>
            <p:spPr bwMode="auto">
              <a:xfrm>
                <a:off x="1400421" y="2155826"/>
                <a:ext cx="587375" cy="1084263"/>
              </a:xfrm>
              <a:custGeom>
                <a:avLst/>
                <a:gdLst>
                  <a:gd name="T0" fmla="*/ 465 w 1202"/>
                  <a:gd name="T1" fmla="*/ 0 h 2219"/>
                  <a:gd name="T2" fmla="*/ 41 w 1202"/>
                  <a:gd name="T3" fmla="*/ 1036 h 2219"/>
                  <a:gd name="T4" fmla="*/ 178 w 1202"/>
                  <a:gd name="T5" fmla="*/ 1984 h 2219"/>
                  <a:gd name="T6" fmla="*/ 1202 w 1202"/>
                  <a:gd name="T7" fmla="*/ 107 h 2219"/>
                  <a:gd name="T8" fmla="*/ 465 w 1202"/>
                  <a:gd name="T9" fmla="*/ 0 h 2219"/>
                </a:gdLst>
                <a:ahLst/>
                <a:cxnLst>
                  <a:cxn ang="0">
                    <a:pos x="T0" y="T1"/>
                  </a:cxn>
                  <a:cxn ang="0">
                    <a:pos x="T2" y="T3"/>
                  </a:cxn>
                  <a:cxn ang="0">
                    <a:pos x="T4" y="T5"/>
                  </a:cxn>
                  <a:cxn ang="0">
                    <a:pos x="T6" y="T7"/>
                  </a:cxn>
                  <a:cxn ang="0">
                    <a:pos x="T8" y="T9"/>
                  </a:cxn>
                </a:cxnLst>
                <a:rect l="0" t="0" r="r" b="b"/>
                <a:pathLst>
                  <a:path w="1202" h="2219">
                    <a:moveTo>
                      <a:pt x="465" y="0"/>
                    </a:moveTo>
                    <a:cubicBezTo>
                      <a:pt x="294" y="269"/>
                      <a:pt x="82" y="699"/>
                      <a:pt x="41" y="1036"/>
                    </a:cubicBezTo>
                    <a:cubicBezTo>
                      <a:pt x="0" y="1372"/>
                      <a:pt x="14" y="1749"/>
                      <a:pt x="178" y="1984"/>
                    </a:cubicBezTo>
                    <a:cubicBezTo>
                      <a:pt x="342" y="2219"/>
                      <a:pt x="1202" y="107"/>
                      <a:pt x="1202" y="107"/>
                    </a:cubicBezTo>
                    <a:lnTo>
                      <a:pt x="465" y="0"/>
                    </a:ln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Oval 64">
                <a:extLst>
                  <a:ext uri="{FF2B5EF4-FFF2-40B4-BE49-F238E27FC236}">
                    <a16:creationId xmlns:a16="http://schemas.microsoft.com/office/drawing/2014/main" xmlns="" id="{5A0DF7B0-81C4-460B-93CA-ACC8767B1E05}"/>
                  </a:ext>
                </a:extLst>
              </p:cNvPr>
              <p:cNvSpPr>
                <a:spLocks noChangeArrowheads="1"/>
              </p:cNvSpPr>
              <p:nvPr/>
            </p:nvSpPr>
            <p:spPr bwMode="auto">
              <a:xfrm>
                <a:off x="1421059" y="1957388"/>
                <a:ext cx="309563" cy="1857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Oval 65">
                <a:extLst>
                  <a:ext uri="{FF2B5EF4-FFF2-40B4-BE49-F238E27FC236}">
                    <a16:creationId xmlns:a16="http://schemas.microsoft.com/office/drawing/2014/main" xmlns="" id="{C887B249-D529-46DF-A63B-667571686B75}"/>
                  </a:ext>
                </a:extLst>
              </p:cNvPr>
              <p:cNvSpPr>
                <a:spLocks noChangeArrowheads="1"/>
              </p:cNvSpPr>
              <p:nvPr/>
            </p:nvSpPr>
            <p:spPr bwMode="auto">
              <a:xfrm>
                <a:off x="1421059" y="1957388"/>
                <a:ext cx="309563" cy="185738"/>
              </a:xfrm>
              <a:prstGeom prst="ellipse">
                <a:avLst/>
              </a:pr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Oval 66">
                <a:extLst>
                  <a:ext uri="{FF2B5EF4-FFF2-40B4-BE49-F238E27FC236}">
                    <a16:creationId xmlns:a16="http://schemas.microsoft.com/office/drawing/2014/main" xmlns="" id="{33942116-137B-4A6A-AC83-B9764F5185B3}"/>
                  </a:ext>
                </a:extLst>
              </p:cNvPr>
              <p:cNvSpPr>
                <a:spLocks noChangeArrowheads="1"/>
              </p:cNvSpPr>
              <p:nvPr/>
            </p:nvSpPr>
            <p:spPr bwMode="auto">
              <a:xfrm>
                <a:off x="1609971" y="2105026"/>
                <a:ext cx="311150" cy="187325"/>
              </a:xfrm>
              <a:prstGeom prst="ellipse">
                <a:avLst/>
              </a:pr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Oval 67">
                <a:extLst>
                  <a:ext uri="{FF2B5EF4-FFF2-40B4-BE49-F238E27FC236}">
                    <a16:creationId xmlns:a16="http://schemas.microsoft.com/office/drawing/2014/main" xmlns="" id="{3A62C889-FB81-4EE2-BB9D-405225D806E3}"/>
                  </a:ext>
                </a:extLst>
              </p:cNvPr>
              <p:cNvSpPr>
                <a:spLocks noChangeArrowheads="1"/>
              </p:cNvSpPr>
              <p:nvPr/>
            </p:nvSpPr>
            <p:spPr bwMode="auto">
              <a:xfrm>
                <a:off x="1609971" y="1809751"/>
                <a:ext cx="311150" cy="185738"/>
              </a:xfrm>
              <a:prstGeom prst="ellipse">
                <a:avLst/>
              </a:pr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68">
                <a:extLst>
                  <a:ext uri="{FF2B5EF4-FFF2-40B4-BE49-F238E27FC236}">
                    <a16:creationId xmlns:a16="http://schemas.microsoft.com/office/drawing/2014/main" xmlns="" id="{6312CC85-73D6-4286-994F-343461F65D7B}"/>
                  </a:ext>
                </a:extLst>
              </p:cNvPr>
              <p:cNvSpPr>
                <a:spLocks/>
              </p:cNvSpPr>
              <p:nvPr/>
            </p:nvSpPr>
            <p:spPr bwMode="auto">
              <a:xfrm>
                <a:off x="2114796" y="2941638"/>
                <a:ext cx="319088" cy="419100"/>
              </a:xfrm>
              <a:custGeom>
                <a:avLst/>
                <a:gdLst>
                  <a:gd name="T0" fmla="*/ 0 w 653"/>
                  <a:gd name="T1" fmla="*/ 666 h 857"/>
                  <a:gd name="T2" fmla="*/ 318 w 653"/>
                  <a:gd name="T3" fmla="*/ 857 h 857"/>
                  <a:gd name="T4" fmla="*/ 637 w 653"/>
                  <a:gd name="T5" fmla="*/ 666 h 857"/>
                  <a:gd name="T6" fmla="*/ 475 w 653"/>
                  <a:gd name="T7" fmla="*/ 216 h 857"/>
                  <a:gd name="T8" fmla="*/ 0 w 653"/>
                  <a:gd name="T9" fmla="*/ 666 h 857"/>
                </a:gdLst>
                <a:ahLst/>
                <a:cxnLst>
                  <a:cxn ang="0">
                    <a:pos x="T0" y="T1"/>
                  </a:cxn>
                  <a:cxn ang="0">
                    <a:pos x="T2" y="T3"/>
                  </a:cxn>
                  <a:cxn ang="0">
                    <a:pos x="T4" y="T5"/>
                  </a:cxn>
                  <a:cxn ang="0">
                    <a:pos x="T6" y="T7"/>
                  </a:cxn>
                  <a:cxn ang="0">
                    <a:pos x="T8" y="T9"/>
                  </a:cxn>
                </a:cxnLst>
                <a:rect l="0" t="0" r="r" b="b"/>
                <a:pathLst>
                  <a:path w="653" h="857">
                    <a:moveTo>
                      <a:pt x="0" y="666"/>
                    </a:moveTo>
                    <a:cubicBezTo>
                      <a:pt x="0" y="771"/>
                      <a:pt x="142" y="857"/>
                      <a:pt x="318" y="857"/>
                    </a:cubicBezTo>
                    <a:cubicBezTo>
                      <a:pt x="494" y="857"/>
                      <a:pt x="641" y="771"/>
                      <a:pt x="637" y="666"/>
                    </a:cubicBezTo>
                    <a:cubicBezTo>
                      <a:pt x="632" y="552"/>
                      <a:pt x="653" y="431"/>
                      <a:pt x="475" y="216"/>
                    </a:cubicBezTo>
                    <a:cubicBezTo>
                      <a:pt x="298" y="0"/>
                      <a:pt x="0" y="666"/>
                      <a:pt x="0" y="666"/>
                    </a:cubicBez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69">
                <a:extLst>
                  <a:ext uri="{FF2B5EF4-FFF2-40B4-BE49-F238E27FC236}">
                    <a16:creationId xmlns:a16="http://schemas.microsoft.com/office/drawing/2014/main" xmlns="" id="{F16ADD80-CAD0-4A02-8A69-9A283F3586CC}"/>
                  </a:ext>
                </a:extLst>
              </p:cNvPr>
              <p:cNvSpPr>
                <a:spLocks/>
              </p:cNvSpPr>
              <p:nvPr/>
            </p:nvSpPr>
            <p:spPr bwMode="auto">
              <a:xfrm>
                <a:off x="2114796" y="2941638"/>
                <a:ext cx="319088" cy="419100"/>
              </a:xfrm>
              <a:custGeom>
                <a:avLst/>
                <a:gdLst>
                  <a:gd name="T0" fmla="*/ 0 w 653"/>
                  <a:gd name="T1" fmla="*/ 666 h 857"/>
                  <a:gd name="T2" fmla="*/ 318 w 653"/>
                  <a:gd name="T3" fmla="*/ 857 h 857"/>
                  <a:gd name="T4" fmla="*/ 637 w 653"/>
                  <a:gd name="T5" fmla="*/ 666 h 857"/>
                  <a:gd name="T6" fmla="*/ 475 w 653"/>
                  <a:gd name="T7" fmla="*/ 216 h 857"/>
                  <a:gd name="T8" fmla="*/ 0 w 653"/>
                  <a:gd name="T9" fmla="*/ 666 h 857"/>
                </a:gdLst>
                <a:ahLst/>
                <a:cxnLst>
                  <a:cxn ang="0">
                    <a:pos x="T0" y="T1"/>
                  </a:cxn>
                  <a:cxn ang="0">
                    <a:pos x="T2" y="T3"/>
                  </a:cxn>
                  <a:cxn ang="0">
                    <a:pos x="T4" y="T5"/>
                  </a:cxn>
                  <a:cxn ang="0">
                    <a:pos x="T6" y="T7"/>
                  </a:cxn>
                  <a:cxn ang="0">
                    <a:pos x="T8" y="T9"/>
                  </a:cxn>
                </a:cxnLst>
                <a:rect l="0" t="0" r="r" b="b"/>
                <a:pathLst>
                  <a:path w="653" h="857">
                    <a:moveTo>
                      <a:pt x="0" y="666"/>
                    </a:moveTo>
                    <a:cubicBezTo>
                      <a:pt x="0" y="771"/>
                      <a:pt x="142" y="857"/>
                      <a:pt x="318" y="857"/>
                    </a:cubicBezTo>
                    <a:cubicBezTo>
                      <a:pt x="494" y="857"/>
                      <a:pt x="641" y="771"/>
                      <a:pt x="637" y="666"/>
                    </a:cubicBezTo>
                    <a:cubicBezTo>
                      <a:pt x="632" y="552"/>
                      <a:pt x="653" y="431"/>
                      <a:pt x="475" y="216"/>
                    </a:cubicBezTo>
                    <a:cubicBezTo>
                      <a:pt x="298" y="0"/>
                      <a:pt x="0" y="666"/>
                      <a:pt x="0" y="666"/>
                    </a:cubicBez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70">
                <a:extLst>
                  <a:ext uri="{FF2B5EF4-FFF2-40B4-BE49-F238E27FC236}">
                    <a16:creationId xmlns:a16="http://schemas.microsoft.com/office/drawing/2014/main" xmlns="" id="{FA316638-B446-48E6-849D-DC09E0FA6FC0}"/>
                  </a:ext>
                </a:extLst>
              </p:cNvPr>
              <p:cNvSpPr>
                <a:spLocks/>
              </p:cNvSpPr>
              <p:nvPr/>
            </p:nvSpPr>
            <p:spPr bwMode="auto">
              <a:xfrm>
                <a:off x="1911596" y="2303463"/>
                <a:ext cx="525463" cy="1204913"/>
              </a:xfrm>
              <a:custGeom>
                <a:avLst/>
                <a:gdLst>
                  <a:gd name="T0" fmla="*/ 30 w 1079"/>
                  <a:gd name="T1" fmla="*/ 2273 h 2463"/>
                  <a:gd name="T2" fmla="*/ 348 w 1079"/>
                  <a:gd name="T3" fmla="*/ 2463 h 2463"/>
                  <a:gd name="T4" fmla="*/ 667 w 1079"/>
                  <a:gd name="T5" fmla="*/ 2273 h 2463"/>
                  <a:gd name="T6" fmla="*/ 1024 w 1079"/>
                  <a:gd name="T7" fmla="*/ 1210 h 2463"/>
                  <a:gd name="T8" fmla="*/ 922 w 1079"/>
                  <a:gd name="T9" fmla="*/ 295 h 2463"/>
                  <a:gd name="T10" fmla="*/ 806 w 1079"/>
                  <a:gd name="T11" fmla="*/ 369 h 2463"/>
                  <a:gd name="T12" fmla="*/ 0 w 1079"/>
                  <a:gd name="T13" fmla="*/ 2152 h 2463"/>
                  <a:gd name="T14" fmla="*/ 30 w 1079"/>
                  <a:gd name="T15" fmla="*/ 2273 h 2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9" h="2463">
                    <a:moveTo>
                      <a:pt x="30" y="2273"/>
                    </a:moveTo>
                    <a:cubicBezTo>
                      <a:pt x="30" y="2378"/>
                      <a:pt x="172" y="2463"/>
                      <a:pt x="348" y="2463"/>
                    </a:cubicBezTo>
                    <a:cubicBezTo>
                      <a:pt x="524" y="2463"/>
                      <a:pt x="627" y="2371"/>
                      <a:pt x="667" y="2273"/>
                    </a:cubicBezTo>
                    <a:cubicBezTo>
                      <a:pt x="765" y="2031"/>
                      <a:pt x="983" y="1533"/>
                      <a:pt x="1024" y="1210"/>
                    </a:cubicBezTo>
                    <a:cubicBezTo>
                      <a:pt x="1065" y="887"/>
                      <a:pt x="1079" y="591"/>
                      <a:pt x="922" y="295"/>
                    </a:cubicBezTo>
                    <a:cubicBezTo>
                      <a:pt x="765" y="0"/>
                      <a:pt x="806" y="369"/>
                      <a:pt x="806" y="369"/>
                    </a:cubicBezTo>
                    <a:lnTo>
                      <a:pt x="0" y="2152"/>
                    </a:lnTo>
                    <a:lnTo>
                      <a:pt x="30" y="2273"/>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71">
                <a:extLst>
                  <a:ext uri="{FF2B5EF4-FFF2-40B4-BE49-F238E27FC236}">
                    <a16:creationId xmlns:a16="http://schemas.microsoft.com/office/drawing/2014/main" xmlns="" id="{0C9976B7-4065-4365-8CE1-D544B9D0AA0B}"/>
                  </a:ext>
                </a:extLst>
              </p:cNvPr>
              <p:cNvSpPr>
                <a:spLocks/>
              </p:cNvSpPr>
              <p:nvPr/>
            </p:nvSpPr>
            <p:spPr bwMode="auto">
              <a:xfrm>
                <a:off x="1911596" y="2303463"/>
                <a:ext cx="525463" cy="1204913"/>
              </a:xfrm>
              <a:custGeom>
                <a:avLst/>
                <a:gdLst>
                  <a:gd name="T0" fmla="*/ 30 w 1079"/>
                  <a:gd name="T1" fmla="*/ 2273 h 2463"/>
                  <a:gd name="T2" fmla="*/ 348 w 1079"/>
                  <a:gd name="T3" fmla="*/ 2463 h 2463"/>
                  <a:gd name="T4" fmla="*/ 667 w 1079"/>
                  <a:gd name="T5" fmla="*/ 2273 h 2463"/>
                  <a:gd name="T6" fmla="*/ 1024 w 1079"/>
                  <a:gd name="T7" fmla="*/ 1210 h 2463"/>
                  <a:gd name="T8" fmla="*/ 922 w 1079"/>
                  <a:gd name="T9" fmla="*/ 295 h 2463"/>
                  <a:gd name="T10" fmla="*/ 806 w 1079"/>
                  <a:gd name="T11" fmla="*/ 369 h 2463"/>
                  <a:gd name="T12" fmla="*/ 0 w 1079"/>
                  <a:gd name="T13" fmla="*/ 2152 h 2463"/>
                  <a:gd name="T14" fmla="*/ 30 w 1079"/>
                  <a:gd name="T15" fmla="*/ 2273 h 2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9" h="2463">
                    <a:moveTo>
                      <a:pt x="30" y="2273"/>
                    </a:moveTo>
                    <a:cubicBezTo>
                      <a:pt x="30" y="2378"/>
                      <a:pt x="172" y="2463"/>
                      <a:pt x="348" y="2463"/>
                    </a:cubicBezTo>
                    <a:cubicBezTo>
                      <a:pt x="524" y="2463"/>
                      <a:pt x="627" y="2371"/>
                      <a:pt x="667" y="2273"/>
                    </a:cubicBezTo>
                    <a:cubicBezTo>
                      <a:pt x="765" y="2031"/>
                      <a:pt x="983" y="1533"/>
                      <a:pt x="1024" y="1210"/>
                    </a:cubicBezTo>
                    <a:cubicBezTo>
                      <a:pt x="1065" y="887"/>
                      <a:pt x="1079" y="591"/>
                      <a:pt x="922" y="295"/>
                    </a:cubicBezTo>
                    <a:cubicBezTo>
                      <a:pt x="765" y="0"/>
                      <a:pt x="806" y="369"/>
                      <a:pt x="806" y="369"/>
                    </a:cubicBezTo>
                    <a:lnTo>
                      <a:pt x="0" y="2152"/>
                    </a:lnTo>
                    <a:lnTo>
                      <a:pt x="30" y="2273"/>
                    </a:ln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72">
                <a:extLst>
                  <a:ext uri="{FF2B5EF4-FFF2-40B4-BE49-F238E27FC236}">
                    <a16:creationId xmlns:a16="http://schemas.microsoft.com/office/drawing/2014/main" xmlns="" id="{839A8766-5939-4BDB-BFAD-0E1239D14BEA}"/>
                  </a:ext>
                </a:extLst>
              </p:cNvPr>
              <p:cNvSpPr>
                <a:spLocks/>
              </p:cNvSpPr>
              <p:nvPr/>
            </p:nvSpPr>
            <p:spPr bwMode="auto">
              <a:xfrm>
                <a:off x="1417884" y="2198688"/>
                <a:ext cx="863600" cy="1162050"/>
              </a:xfrm>
              <a:custGeom>
                <a:avLst/>
                <a:gdLst>
                  <a:gd name="T0" fmla="*/ 642 w 1768"/>
                  <a:gd name="T1" fmla="*/ 2186 h 2377"/>
                  <a:gd name="T2" fmla="*/ 324 w 1768"/>
                  <a:gd name="T3" fmla="*/ 2377 h 2377"/>
                  <a:gd name="T4" fmla="*/ 5 w 1768"/>
                  <a:gd name="T5" fmla="*/ 2186 h 2377"/>
                  <a:gd name="T6" fmla="*/ 170 w 1768"/>
                  <a:gd name="T7" fmla="*/ 1628 h 2377"/>
                  <a:gd name="T8" fmla="*/ 764 w 1768"/>
                  <a:gd name="T9" fmla="*/ 478 h 2377"/>
                  <a:gd name="T10" fmla="*/ 1040 w 1768"/>
                  <a:gd name="T11" fmla="*/ 0 h 2377"/>
                  <a:gd name="T12" fmla="*/ 1768 w 1768"/>
                  <a:gd name="T13" fmla="*/ 0 h 2377"/>
                  <a:gd name="T14" fmla="*/ 642 w 1768"/>
                  <a:gd name="T15" fmla="*/ 2186 h 2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8" h="2377">
                    <a:moveTo>
                      <a:pt x="642" y="2186"/>
                    </a:moveTo>
                    <a:cubicBezTo>
                      <a:pt x="642" y="2291"/>
                      <a:pt x="500" y="2377"/>
                      <a:pt x="324" y="2377"/>
                    </a:cubicBezTo>
                    <a:cubicBezTo>
                      <a:pt x="148" y="2377"/>
                      <a:pt x="0" y="2291"/>
                      <a:pt x="5" y="2186"/>
                    </a:cubicBezTo>
                    <a:cubicBezTo>
                      <a:pt x="13" y="2011"/>
                      <a:pt x="61" y="1884"/>
                      <a:pt x="170" y="1628"/>
                    </a:cubicBezTo>
                    <a:cubicBezTo>
                      <a:pt x="279" y="1372"/>
                      <a:pt x="580" y="774"/>
                      <a:pt x="764" y="478"/>
                    </a:cubicBezTo>
                    <a:cubicBezTo>
                      <a:pt x="949" y="182"/>
                      <a:pt x="1040" y="0"/>
                      <a:pt x="1040" y="0"/>
                    </a:cubicBezTo>
                    <a:lnTo>
                      <a:pt x="1768" y="0"/>
                    </a:lnTo>
                    <a:lnTo>
                      <a:pt x="642" y="2186"/>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73">
                <a:extLst>
                  <a:ext uri="{FF2B5EF4-FFF2-40B4-BE49-F238E27FC236}">
                    <a16:creationId xmlns:a16="http://schemas.microsoft.com/office/drawing/2014/main" xmlns="" id="{0D8E55D9-FEE6-420F-ACD4-A1A472B8E757}"/>
                  </a:ext>
                </a:extLst>
              </p:cNvPr>
              <p:cNvSpPr>
                <a:spLocks/>
              </p:cNvSpPr>
              <p:nvPr/>
            </p:nvSpPr>
            <p:spPr bwMode="auto">
              <a:xfrm>
                <a:off x="1417884" y="2198688"/>
                <a:ext cx="863600" cy="1162050"/>
              </a:xfrm>
              <a:custGeom>
                <a:avLst/>
                <a:gdLst>
                  <a:gd name="T0" fmla="*/ 642 w 1768"/>
                  <a:gd name="T1" fmla="*/ 2186 h 2377"/>
                  <a:gd name="T2" fmla="*/ 324 w 1768"/>
                  <a:gd name="T3" fmla="*/ 2377 h 2377"/>
                  <a:gd name="T4" fmla="*/ 5 w 1768"/>
                  <a:gd name="T5" fmla="*/ 2186 h 2377"/>
                  <a:gd name="T6" fmla="*/ 170 w 1768"/>
                  <a:gd name="T7" fmla="*/ 1628 h 2377"/>
                  <a:gd name="T8" fmla="*/ 764 w 1768"/>
                  <a:gd name="T9" fmla="*/ 478 h 2377"/>
                  <a:gd name="T10" fmla="*/ 1040 w 1768"/>
                  <a:gd name="T11" fmla="*/ 0 h 2377"/>
                  <a:gd name="T12" fmla="*/ 1768 w 1768"/>
                  <a:gd name="T13" fmla="*/ 0 h 2377"/>
                  <a:gd name="T14" fmla="*/ 642 w 1768"/>
                  <a:gd name="T15" fmla="*/ 2186 h 2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8" h="2377">
                    <a:moveTo>
                      <a:pt x="642" y="2186"/>
                    </a:moveTo>
                    <a:cubicBezTo>
                      <a:pt x="642" y="2291"/>
                      <a:pt x="500" y="2377"/>
                      <a:pt x="324" y="2377"/>
                    </a:cubicBezTo>
                    <a:cubicBezTo>
                      <a:pt x="148" y="2377"/>
                      <a:pt x="0" y="2291"/>
                      <a:pt x="5" y="2186"/>
                    </a:cubicBezTo>
                    <a:cubicBezTo>
                      <a:pt x="13" y="2011"/>
                      <a:pt x="61" y="1884"/>
                      <a:pt x="170" y="1628"/>
                    </a:cubicBezTo>
                    <a:cubicBezTo>
                      <a:pt x="279" y="1372"/>
                      <a:pt x="580" y="774"/>
                      <a:pt x="764" y="478"/>
                    </a:cubicBezTo>
                    <a:cubicBezTo>
                      <a:pt x="949" y="182"/>
                      <a:pt x="1040" y="0"/>
                      <a:pt x="1040" y="0"/>
                    </a:cubicBezTo>
                    <a:lnTo>
                      <a:pt x="1768" y="0"/>
                    </a:lnTo>
                    <a:lnTo>
                      <a:pt x="642" y="2186"/>
                    </a:ln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74">
                <a:extLst>
                  <a:ext uri="{FF2B5EF4-FFF2-40B4-BE49-F238E27FC236}">
                    <a16:creationId xmlns:a16="http://schemas.microsoft.com/office/drawing/2014/main" xmlns="" id="{90AC9EA1-A150-4112-AD68-9BB2DEECC62D}"/>
                  </a:ext>
                </a:extLst>
              </p:cNvPr>
              <p:cNvSpPr>
                <a:spLocks/>
              </p:cNvSpPr>
              <p:nvPr/>
            </p:nvSpPr>
            <p:spPr bwMode="auto">
              <a:xfrm>
                <a:off x="1594096" y="2051051"/>
                <a:ext cx="857250" cy="1457325"/>
              </a:xfrm>
              <a:custGeom>
                <a:avLst/>
                <a:gdLst>
                  <a:gd name="T0" fmla="*/ 683 w 1755"/>
                  <a:gd name="T1" fmla="*/ 2748 h 2981"/>
                  <a:gd name="T2" fmla="*/ 710 w 1755"/>
                  <a:gd name="T3" fmla="*/ 2677 h 2981"/>
                  <a:gd name="T4" fmla="*/ 1045 w 1755"/>
                  <a:gd name="T5" fmla="*/ 2085 h 2981"/>
                  <a:gd name="T6" fmla="*/ 1612 w 1755"/>
                  <a:gd name="T7" fmla="*/ 793 h 2981"/>
                  <a:gd name="T8" fmla="*/ 1705 w 1755"/>
                  <a:gd name="T9" fmla="*/ 0 h 2981"/>
                  <a:gd name="T10" fmla="*/ 1325 w 1755"/>
                  <a:gd name="T11" fmla="*/ 33 h 2981"/>
                  <a:gd name="T12" fmla="*/ 1141 w 1755"/>
                  <a:gd name="T13" fmla="*/ 255 h 2981"/>
                  <a:gd name="T14" fmla="*/ 1318 w 1755"/>
                  <a:gd name="T15" fmla="*/ 322 h 2981"/>
                  <a:gd name="T16" fmla="*/ 670 w 1755"/>
                  <a:gd name="T17" fmla="*/ 1486 h 2981"/>
                  <a:gd name="T18" fmla="*/ 69 w 1755"/>
                  <a:gd name="T19" fmla="*/ 2569 h 2981"/>
                  <a:gd name="T20" fmla="*/ 33 w 1755"/>
                  <a:gd name="T21" fmla="*/ 2791 h 2981"/>
                  <a:gd name="T22" fmla="*/ 352 w 1755"/>
                  <a:gd name="T23" fmla="*/ 2981 h 2981"/>
                  <a:gd name="T24" fmla="*/ 668 w 1755"/>
                  <a:gd name="T25" fmla="*/ 2813 h 2981"/>
                  <a:gd name="T26" fmla="*/ 683 w 1755"/>
                  <a:gd name="T27" fmla="*/ 2748 h 2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5" h="2981">
                    <a:moveTo>
                      <a:pt x="683" y="2748"/>
                    </a:moveTo>
                    <a:cubicBezTo>
                      <a:pt x="690" y="2730"/>
                      <a:pt x="699" y="2706"/>
                      <a:pt x="710" y="2677"/>
                    </a:cubicBezTo>
                    <a:cubicBezTo>
                      <a:pt x="792" y="2461"/>
                      <a:pt x="854" y="2428"/>
                      <a:pt x="1045" y="2085"/>
                    </a:cubicBezTo>
                    <a:cubicBezTo>
                      <a:pt x="1236" y="1742"/>
                      <a:pt x="1468" y="1264"/>
                      <a:pt x="1612" y="793"/>
                    </a:cubicBezTo>
                    <a:cubicBezTo>
                      <a:pt x="1755" y="322"/>
                      <a:pt x="1705" y="0"/>
                      <a:pt x="1705" y="0"/>
                    </a:cubicBezTo>
                    <a:lnTo>
                      <a:pt x="1325" y="33"/>
                    </a:lnTo>
                    <a:lnTo>
                      <a:pt x="1141" y="255"/>
                    </a:lnTo>
                    <a:cubicBezTo>
                      <a:pt x="1141" y="255"/>
                      <a:pt x="1366" y="161"/>
                      <a:pt x="1318" y="322"/>
                    </a:cubicBezTo>
                    <a:cubicBezTo>
                      <a:pt x="1270" y="484"/>
                      <a:pt x="1011" y="935"/>
                      <a:pt x="670" y="1486"/>
                    </a:cubicBezTo>
                    <a:cubicBezTo>
                      <a:pt x="328" y="2038"/>
                      <a:pt x="137" y="2428"/>
                      <a:pt x="69" y="2569"/>
                    </a:cubicBezTo>
                    <a:cubicBezTo>
                      <a:pt x="0" y="2710"/>
                      <a:pt x="21" y="2697"/>
                      <a:pt x="33" y="2791"/>
                    </a:cubicBezTo>
                    <a:cubicBezTo>
                      <a:pt x="47" y="2895"/>
                      <a:pt x="176" y="2981"/>
                      <a:pt x="352" y="2981"/>
                    </a:cubicBezTo>
                    <a:cubicBezTo>
                      <a:pt x="515" y="2981"/>
                      <a:pt x="648" y="2907"/>
                      <a:pt x="668" y="2813"/>
                    </a:cubicBezTo>
                    <a:cubicBezTo>
                      <a:pt x="680" y="2759"/>
                      <a:pt x="683" y="2748"/>
                      <a:pt x="683" y="2748"/>
                    </a:cubicBezTo>
                    <a:close/>
                  </a:path>
                </a:pathLst>
              </a:cu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Oval 75">
                <a:extLst>
                  <a:ext uri="{FF2B5EF4-FFF2-40B4-BE49-F238E27FC236}">
                    <a16:creationId xmlns:a16="http://schemas.microsoft.com/office/drawing/2014/main" xmlns="" id="{829DFC62-B9C9-4B5C-B889-5B996BC96F75}"/>
                  </a:ext>
                </a:extLst>
              </p:cNvPr>
              <p:cNvSpPr>
                <a:spLocks noChangeArrowheads="1"/>
              </p:cNvSpPr>
              <p:nvPr/>
            </p:nvSpPr>
            <p:spPr bwMode="auto">
              <a:xfrm>
                <a:off x="2114796" y="1957388"/>
                <a:ext cx="311150" cy="1857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Oval 76">
                <a:extLst>
                  <a:ext uri="{FF2B5EF4-FFF2-40B4-BE49-F238E27FC236}">
                    <a16:creationId xmlns:a16="http://schemas.microsoft.com/office/drawing/2014/main" xmlns="" id="{32DFC2BF-663D-4422-A668-B67FDC707BFE}"/>
                  </a:ext>
                </a:extLst>
              </p:cNvPr>
              <p:cNvSpPr>
                <a:spLocks noChangeArrowheads="1"/>
              </p:cNvSpPr>
              <p:nvPr/>
            </p:nvSpPr>
            <p:spPr bwMode="auto">
              <a:xfrm>
                <a:off x="2114796" y="1957388"/>
                <a:ext cx="311150" cy="185738"/>
              </a:xfrm>
              <a:prstGeom prst="ellipse">
                <a:avLst/>
              </a:pr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Oval 77">
                <a:extLst>
                  <a:ext uri="{FF2B5EF4-FFF2-40B4-BE49-F238E27FC236}">
                    <a16:creationId xmlns:a16="http://schemas.microsoft.com/office/drawing/2014/main" xmlns="" id="{EF09D169-4FB5-46A9-B8EE-D13E773056B7}"/>
                  </a:ext>
                </a:extLst>
              </p:cNvPr>
              <p:cNvSpPr>
                <a:spLocks noChangeArrowheads="1"/>
              </p:cNvSpPr>
              <p:nvPr/>
            </p:nvSpPr>
            <p:spPr bwMode="auto">
              <a:xfrm>
                <a:off x="1925884" y="2105026"/>
                <a:ext cx="311150" cy="187325"/>
              </a:xfrm>
              <a:prstGeom prst="ellipse">
                <a:avLst/>
              </a:pr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Oval 78">
                <a:extLst>
                  <a:ext uri="{FF2B5EF4-FFF2-40B4-BE49-F238E27FC236}">
                    <a16:creationId xmlns:a16="http://schemas.microsoft.com/office/drawing/2014/main" xmlns="" id="{E200BAAB-FDFD-420A-83EE-CA71A281D4CC}"/>
                  </a:ext>
                </a:extLst>
              </p:cNvPr>
              <p:cNvSpPr>
                <a:spLocks noChangeArrowheads="1"/>
              </p:cNvSpPr>
              <p:nvPr/>
            </p:nvSpPr>
            <p:spPr bwMode="auto">
              <a:xfrm>
                <a:off x="1925884" y="1809751"/>
                <a:ext cx="311150" cy="185738"/>
              </a:xfrm>
              <a:prstGeom prst="ellipse">
                <a:avLst/>
              </a:pr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Down Arrow 83">
              <a:extLst>
                <a:ext uri="{FF2B5EF4-FFF2-40B4-BE49-F238E27FC236}">
                  <a16:creationId xmlns:a16="http://schemas.microsoft.com/office/drawing/2014/main" xmlns="" id="{C133F329-ECC3-44B6-8AF6-A7D4683CCCA8}"/>
                </a:ext>
              </a:extLst>
            </p:cNvPr>
            <p:cNvSpPr/>
            <p:nvPr/>
          </p:nvSpPr>
          <p:spPr>
            <a:xfrm>
              <a:off x="2580166" y="5390228"/>
              <a:ext cx="194002" cy="26686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85">
              <a:extLst>
                <a:ext uri="{FF2B5EF4-FFF2-40B4-BE49-F238E27FC236}">
                  <a16:creationId xmlns:a16="http://schemas.microsoft.com/office/drawing/2014/main" xmlns="" id="{1817F74A-5B5F-4383-9C4E-5824BBBDA239}"/>
                </a:ext>
              </a:extLst>
            </p:cNvPr>
            <p:cNvSpPr/>
            <p:nvPr/>
          </p:nvSpPr>
          <p:spPr>
            <a:xfrm flipH="1">
              <a:off x="2275580" y="4769405"/>
              <a:ext cx="329681" cy="361379"/>
            </a:xfrm>
            <a:custGeom>
              <a:avLst/>
              <a:gdLst>
                <a:gd name="connsiteX0" fmla="*/ 0 w 821683"/>
                <a:gd name="connsiteY0" fmla="*/ 0 h 1089660"/>
                <a:gd name="connsiteX1" fmla="*/ 815340 w 821683"/>
                <a:gd name="connsiteY1" fmla="*/ 297180 h 1089660"/>
                <a:gd name="connsiteX2" fmla="*/ 312420 w 821683"/>
                <a:gd name="connsiteY2" fmla="*/ 1089660 h 1089660"/>
                <a:gd name="connsiteX0" fmla="*/ 0 w 312420"/>
                <a:gd name="connsiteY0" fmla="*/ 0 h 1089660"/>
                <a:gd name="connsiteX1" fmla="*/ 312420 w 312420"/>
                <a:gd name="connsiteY1" fmla="*/ 1089660 h 1089660"/>
                <a:gd name="connsiteX0" fmla="*/ 0 w 700377"/>
                <a:gd name="connsiteY0" fmla="*/ 0 h 1089660"/>
                <a:gd name="connsiteX1" fmla="*/ 312420 w 700377"/>
                <a:gd name="connsiteY1" fmla="*/ 1089660 h 1089660"/>
                <a:gd name="connsiteX0" fmla="*/ 0 w 891149"/>
                <a:gd name="connsiteY0" fmla="*/ 0 h 1089660"/>
                <a:gd name="connsiteX1" fmla="*/ 312420 w 891149"/>
                <a:gd name="connsiteY1" fmla="*/ 1089660 h 1089660"/>
                <a:gd name="connsiteX0" fmla="*/ 0 w 855885"/>
                <a:gd name="connsiteY0" fmla="*/ 0 h 1089660"/>
                <a:gd name="connsiteX1" fmla="*/ 312420 w 855885"/>
                <a:gd name="connsiteY1" fmla="*/ 1089660 h 1089660"/>
                <a:gd name="connsiteX0" fmla="*/ 0 w 897120"/>
                <a:gd name="connsiteY0" fmla="*/ 0 h 1089660"/>
                <a:gd name="connsiteX1" fmla="*/ 312420 w 897120"/>
                <a:gd name="connsiteY1" fmla="*/ 1089660 h 1089660"/>
                <a:gd name="connsiteX0" fmla="*/ 0 w 875974"/>
                <a:gd name="connsiteY0" fmla="*/ 0 h 1057910"/>
                <a:gd name="connsiteX1" fmla="*/ 267970 w 875974"/>
                <a:gd name="connsiteY1" fmla="*/ 1057910 h 1057910"/>
                <a:gd name="connsiteX0" fmla="*/ 0 w 895906"/>
                <a:gd name="connsiteY0" fmla="*/ 0 h 1057910"/>
                <a:gd name="connsiteX1" fmla="*/ 267970 w 895906"/>
                <a:gd name="connsiteY1" fmla="*/ 1057910 h 1057910"/>
                <a:gd name="connsiteX0" fmla="*/ 0 w 853717"/>
                <a:gd name="connsiteY0" fmla="*/ 0 h 918210"/>
                <a:gd name="connsiteX1" fmla="*/ 172720 w 853717"/>
                <a:gd name="connsiteY1" fmla="*/ 918210 h 918210"/>
                <a:gd name="connsiteX0" fmla="*/ 0 w 892743"/>
                <a:gd name="connsiteY0" fmla="*/ 0 h 918210"/>
                <a:gd name="connsiteX1" fmla="*/ 172720 w 892743"/>
                <a:gd name="connsiteY1" fmla="*/ 918210 h 918210"/>
                <a:gd name="connsiteX0" fmla="*/ 436880 w 1110234"/>
                <a:gd name="connsiteY0" fmla="*/ 0 h 811373"/>
                <a:gd name="connsiteX1" fmla="*/ 0 w 1110234"/>
                <a:gd name="connsiteY1" fmla="*/ 811373 h 811373"/>
                <a:gd name="connsiteX0" fmla="*/ 436880 w 791908"/>
                <a:gd name="connsiteY0" fmla="*/ 0 h 811373"/>
                <a:gd name="connsiteX1" fmla="*/ 0 w 791908"/>
                <a:gd name="connsiteY1" fmla="*/ 811373 h 811373"/>
              </a:gdLst>
              <a:ahLst/>
              <a:cxnLst>
                <a:cxn ang="0">
                  <a:pos x="connsiteX0" y="connsiteY0"/>
                </a:cxn>
                <a:cxn ang="0">
                  <a:pos x="connsiteX1" y="connsiteY1"/>
                </a:cxn>
              </a:cxnLst>
              <a:rect l="l" t="t" r="r" b="b"/>
              <a:pathLst>
                <a:path w="791908" h="811373">
                  <a:moveTo>
                    <a:pt x="436880" y="0"/>
                  </a:moveTo>
                  <a:cubicBezTo>
                    <a:pt x="1110933" y="75572"/>
                    <a:pt x="746760" y="772003"/>
                    <a:pt x="0" y="811373"/>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86">
              <a:extLst>
                <a:ext uri="{FF2B5EF4-FFF2-40B4-BE49-F238E27FC236}">
                  <a16:creationId xmlns:a16="http://schemas.microsoft.com/office/drawing/2014/main" xmlns="" id="{3A33462F-6804-4CC6-B214-DCD17E03905C}"/>
                </a:ext>
              </a:extLst>
            </p:cNvPr>
            <p:cNvSpPr/>
            <p:nvPr/>
          </p:nvSpPr>
          <p:spPr>
            <a:xfrm rot="10800000">
              <a:off x="2578666" y="4211053"/>
              <a:ext cx="194002" cy="26686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a:extLst>
              <a:ext uri="{FF2B5EF4-FFF2-40B4-BE49-F238E27FC236}">
                <a16:creationId xmlns:a16="http://schemas.microsoft.com/office/drawing/2014/main" xmlns="" id="{1763A855-3D4D-4A7E-9EB6-38D5DEA941B9}"/>
              </a:ext>
            </a:extLst>
          </p:cNvPr>
          <p:cNvGrpSpPr/>
          <p:nvPr/>
        </p:nvGrpSpPr>
        <p:grpSpPr>
          <a:xfrm>
            <a:off x="500194" y="3465565"/>
            <a:ext cx="670590" cy="1446041"/>
            <a:chOff x="306224" y="3451710"/>
            <a:chExt cx="670590" cy="1446041"/>
          </a:xfrm>
        </p:grpSpPr>
        <p:sp>
          <p:nvSpPr>
            <p:cNvPr id="55" name="Down Arrow 83">
              <a:extLst>
                <a:ext uri="{FF2B5EF4-FFF2-40B4-BE49-F238E27FC236}">
                  <a16:creationId xmlns:a16="http://schemas.microsoft.com/office/drawing/2014/main" xmlns="" id="{5518FD79-3846-4559-B6B9-20FE4BF1F39D}"/>
                </a:ext>
              </a:extLst>
            </p:cNvPr>
            <p:cNvSpPr/>
            <p:nvPr/>
          </p:nvSpPr>
          <p:spPr>
            <a:xfrm flipH="1" flipV="1">
              <a:off x="474573" y="4630885"/>
              <a:ext cx="194002" cy="26686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57" name="Down Arrow 86">
              <a:extLst>
                <a:ext uri="{FF2B5EF4-FFF2-40B4-BE49-F238E27FC236}">
                  <a16:creationId xmlns:a16="http://schemas.microsoft.com/office/drawing/2014/main" xmlns="" id="{4826F801-DF3D-4F17-B8C6-789D23E9CB84}"/>
                </a:ext>
              </a:extLst>
            </p:cNvPr>
            <p:cNvSpPr/>
            <p:nvPr/>
          </p:nvSpPr>
          <p:spPr>
            <a:xfrm rot="10800000" flipH="1" flipV="1">
              <a:off x="474573" y="3451710"/>
              <a:ext cx="194002" cy="26686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a:p>
          </p:txBody>
        </p:sp>
        <p:grpSp>
          <p:nvGrpSpPr>
            <p:cNvPr id="86" name="Group 85">
              <a:extLst>
                <a:ext uri="{FF2B5EF4-FFF2-40B4-BE49-F238E27FC236}">
                  <a16:creationId xmlns:a16="http://schemas.microsoft.com/office/drawing/2014/main" xmlns="" id="{4925A19A-14C6-4B0D-BA92-3239B4D0EDB6}"/>
                </a:ext>
              </a:extLst>
            </p:cNvPr>
            <p:cNvGrpSpPr>
              <a:grpSpLocks noChangeAspect="1"/>
            </p:cNvGrpSpPr>
            <p:nvPr/>
          </p:nvGrpSpPr>
          <p:grpSpPr>
            <a:xfrm>
              <a:off x="306224" y="3749162"/>
              <a:ext cx="530700" cy="857778"/>
              <a:chOff x="1400421" y="1809751"/>
              <a:chExt cx="1050925" cy="1698625"/>
            </a:xfrm>
          </p:grpSpPr>
          <p:sp>
            <p:nvSpPr>
              <p:cNvPr id="90" name="Oval 59">
                <a:extLst>
                  <a:ext uri="{FF2B5EF4-FFF2-40B4-BE49-F238E27FC236}">
                    <a16:creationId xmlns:a16="http://schemas.microsoft.com/office/drawing/2014/main" xmlns="" id="{15EF1B27-3FBC-4466-BE9B-EAEEC2D64F4F}"/>
                  </a:ext>
                </a:extLst>
              </p:cNvPr>
              <p:cNvSpPr>
                <a:spLocks noChangeArrowheads="1"/>
              </p:cNvSpPr>
              <p:nvPr/>
            </p:nvSpPr>
            <p:spPr bwMode="auto">
              <a:xfrm>
                <a:off x="1624259" y="1905001"/>
                <a:ext cx="593725" cy="298450"/>
              </a:xfrm>
              <a:prstGeom prst="ellipse">
                <a:avLst/>
              </a:prstGeom>
              <a:solidFill>
                <a:schemeClr val="bg1">
                  <a:lumMod val="8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60">
                <a:extLst>
                  <a:ext uri="{FF2B5EF4-FFF2-40B4-BE49-F238E27FC236}">
                    <a16:creationId xmlns:a16="http://schemas.microsoft.com/office/drawing/2014/main" xmlns="" id="{A40A88C9-6310-414C-8E08-0020013C309D}"/>
                  </a:ext>
                </a:extLst>
              </p:cNvPr>
              <p:cNvSpPr>
                <a:spLocks/>
              </p:cNvSpPr>
              <p:nvPr/>
            </p:nvSpPr>
            <p:spPr bwMode="auto">
              <a:xfrm>
                <a:off x="1417884" y="2051051"/>
                <a:ext cx="266700" cy="534988"/>
              </a:xfrm>
              <a:custGeom>
                <a:avLst/>
                <a:gdLst>
                  <a:gd name="T0" fmla="*/ 5 w 546"/>
                  <a:gd name="T1" fmla="*/ 0 h 1096"/>
                  <a:gd name="T2" fmla="*/ 204 w 546"/>
                  <a:gd name="T3" fmla="*/ 827 h 1096"/>
                  <a:gd name="T4" fmla="*/ 546 w 546"/>
                  <a:gd name="T5" fmla="*/ 188 h 1096"/>
                  <a:gd name="T6" fmla="*/ 382 w 546"/>
                  <a:gd name="T7" fmla="*/ 27 h 1096"/>
                  <a:gd name="T8" fmla="*/ 5 w 546"/>
                  <a:gd name="T9" fmla="*/ 0 h 1096"/>
                </a:gdLst>
                <a:ahLst/>
                <a:cxnLst>
                  <a:cxn ang="0">
                    <a:pos x="T0" y="T1"/>
                  </a:cxn>
                  <a:cxn ang="0">
                    <a:pos x="T2" y="T3"/>
                  </a:cxn>
                  <a:cxn ang="0">
                    <a:pos x="T4" y="T5"/>
                  </a:cxn>
                  <a:cxn ang="0">
                    <a:pos x="T6" y="T7"/>
                  </a:cxn>
                  <a:cxn ang="0">
                    <a:pos x="T8" y="T9"/>
                  </a:cxn>
                </a:cxnLst>
                <a:rect l="0" t="0" r="r" b="b"/>
                <a:pathLst>
                  <a:path w="546" h="1096">
                    <a:moveTo>
                      <a:pt x="5" y="0"/>
                    </a:moveTo>
                    <a:cubicBezTo>
                      <a:pt x="0" y="410"/>
                      <a:pt x="34" y="558"/>
                      <a:pt x="204" y="827"/>
                    </a:cubicBezTo>
                    <a:cubicBezTo>
                      <a:pt x="375" y="1096"/>
                      <a:pt x="546" y="188"/>
                      <a:pt x="546" y="188"/>
                    </a:cubicBezTo>
                    <a:lnTo>
                      <a:pt x="382" y="27"/>
                    </a:lnTo>
                    <a:lnTo>
                      <a:pt x="5" y="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61">
                <a:extLst>
                  <a:ext uri="{FF2B5EF4-FFF2-40B4-BE49-F238E27FC236}">
                    <a16:creationId xmlns:a16="http://schemas.microsoft.com/office/drawing/2014/main" xmlns="" id="{AAA220E4-E717-4B57-9CAC-2A1E683C9695}"/>
                  </a:ext>
                </a:extLst>
              </p:cNvPr>
              <p:cNvSpPr>
                <a:spLocks/>
              </p:cNvSpPr>
              <p:nvPr/>
            </p:nvSpPr>
            <p:spPr bwMode="auto">
              <a:xfrm>
                <a:off x="1417884" y="2051051"/>
                <a:ext cx="266700" cy="534988"/>
              </a:xfrm>
              <a:custGeom>
                <a:avLst/>
                <a:gdLst>
                  <a:gd name="T0" fmla="*/ 5 w 546"/>
                  <a:gd name="T1" fmla="*/ 0 h 1096"/>
                  <a:gd name="T2" fmla="*/ 204 w 546"/>
                  <a:gd name="T3" fmla="*/ 827 h 1096"/>
                  <a:gd name="T4" fmla="*/ 546 w 546"/>
                  <a:gd name="T5" fmla="*/ 188 h 1096"/>
                  <a:gd name="T6" fmla="*/ 382 w 546"/>
                  <a:gd name="T7" fmla="*/ 27 h 1096"/>
                  <a:gd name="T8" fmla="*/ 5 w 546"/>
                  <a:gd name="T9" fmla="*/ 0 h 1096"/>
                </a:gdLst>
                <a:ahLst/>
                <a:cxnLst>
                  <a:cxn ang="0">
                    <a:pos x="T0" y="T1"/>
                  </a:cxn>
                  <a:cxn ang="0">
                    <a:pos x="T2" y="T3"/>
                  </a:cxn>
                  <a:cxn ang="0">
                    <a:pos x="T4" y="T5"/>
                  </a:cxn>
                  <a:cxn ang="0">
                    <a:pos x="T6" y="T7"/>
                  </a:cxn>
                  <a:cxn ang="0">
                    <a:pos x="T8" y="T9"/>
                  </a:cxn>
                </a:cxnLst>
                <a:rect l="0" t="0" r="r" b="b"/>
                <a:pathLst>
                  <a:path w="546" h="1096">
                    <a:moveTo>
                      <a:pt x="5" y="0"/>
                    </a:moveTo>
                    <a:cubicBezTo>
                      <a:pt x="0" y="410"/>
                      <a:pt x="34" y="558"/>
                      <a:pt x="204" y="827"/>
                    </a:cubicBezTo>
                    <a:cubicBezTo>
                      <a:pt x="375" y="1096"/>
                      <a:pt x="546" y="188"/>
                      <a:pt x="546" y="188"/>
                    </a:cubicBezTo>
                    <a:lnTo>
                      <a:pt x="382" y="27"/>
                    </a:lnTo>
                    <a:lnTo>
                      <a:pt x="5" y="0"/>
                    </a:ln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62">
                <a:extLst>
                  <a:ext uri="{FF2B5EF4-FFF2-40B4-BE49-F238E27FC236}">
                    <a16:creationId xmlns:a16="http://schemas.microsoft.com/office/drawing/2014/main" xmlns="" id="{FDF0652D-4600-4E9E-9E10-9B8D971F41B3}"/>
                  </a:ext>
                </a:extLst>
              </p:cNvPr>
              <p:cNvSpPr>
                <a:spLocks/>
              </p:cNvSpPr>
              <p:nvPr/>
            </p:nvSpPr>
            <p:spPr bwMode="auto">
              <a:xfrm>
                <a:off x="1400421" y="2155826"/>
                <a:ext cx="587375" cy="1084263"/>
              </a:xfrm>
              <a:custGeom>
                <a:avLst/>
                <a:gdLst>
                  <a:gd name="T0" fmla="*/ 465 w 1202"/>
                  <a:gd name="T1" fmla="*/ 0 h 2219"/>
                  <a:gd name="T2" fmla="*/ 41 w 1202"/>
                  <a:gd name="T3" fmla="*/ 1036 h 2219"/>
                  <a:gd name="T4" fmla="*/ 178 w 1202"/>
                  <a:gd name="T5" fmla="*/ 1984 h 2219"/>
                  <a:gd name="T6" fmla="*/ 1202 w 1202"/>
                  <a:gd name="T7" fmla="*/ 107 h 2219"/>
                  <a:gd name="T8" fmla="*/ 465 w 1202"/>
                  <a:gd name="T9" fmla="*/ 0 h 2219"/>
                </a:gdLst>
                <a:ahLst/>
                <a:cxnLst>
                  <a:cxn ang="0">
                    <a:pos x="T0" y="T1"/>
                  </a:cxn>
                  <a:cxn ang="0">
                    <a:pos x="T2" y="T3"/>
                  </a:cxn>
                  <a:cxn ang="0">
                    <a:pos x="T4" y="T5"/>
                  </a:cxn>
                  <a:cxn ang="0">
                    <a:pos x="T6" y="T7"/>
                  </a:cxn>
                  <a:cxn ang="0">
                    <a:pos x="T8" y="T9"/>
                  </a:cxn>
                </a:cxnLst>
                <a:rect l="0" t="0" r="r" b="b"/>
                <a:pathLst>
                  <a:path w="1202" h="2219">
                    <a:moveTo>
                      <a:pt x="465" y="0"/>
                    </a:moveTo>
                    <a:cubicBezTo>
                      <a:pt x="294" y="269"/>
                      <a:pt x="82" y="699"/>
                      <a:pt x="41" y="1036"/>
                    </a:cubicBezTo>
                    <a:cubicBezTo>
                      <a:pt x="0" y="1372"/>
                      <a:pt x="14" y="1749"/>
                      <a:pt x="178" y="1984"/>
                    </a:cubicBezTo>
                    <a:cubicBezTo>
                      <a:pt x="342" y="2219"/>
                      <a:pt x="1202" y="107"/>
                      <a:pt x="1202" y="107"/>
                    </a:cubicBezTo>
                    <a:lnTo>
                      <a:pt x="465" y="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63">
                <a:extLst>
                  <a:ext uri="{FF2B5EF4-FFF2-40B4-BE49-F238E27FC236}">
                    <a16:creationId xmlns:a16="http://schemas.microsoft.com/office/drawing/2014/main" xmlns="" id="{90D1D9AF-011C-438B-8891-16A3922E31DF}"/>
                  </a:ext>
                </a:extLst>
              </p:cNvPr>
              <p:cNvSpPr>
                <a:spLocks/>
              </p:cNvSpPr>
              <p:nvPr/>
            </p:nvSpPr>
            <p:spPr bwMode="auto">
              <a:xfrm>
                <a:off x="1400421" y="2155826"/>
                <a:ext cx="587375" cy="1084263"/>
              </a:xfrm>
              <a:custGeom>
                <a:avLst/>
                <a:gdLst>
                  <a:gd name="T0" fmla="*/ 465 w 1202"/>
                  <a:gd name="T1" fmla="*/ 0 h 2219"/>
                  <a:gd name="T2" fmla="*/ 41 w 1202"/>
                  <a:gd name="T3" fmla="*/ 1036 h 2219"/>
                  <a:gd name="T4" fmla="*/ 178 w 1202"/>
                  <a:gd name="T5" fmla="*/ 1984 h 2219"/>
                  <a:gd name="T6" fmla="*/ 1202 w 1202"/>
                  <a:gd name="T7" fmla="*/ 107 h 2219"/>
                  <a:gd name="T8" fmla="*/ 465 w 1202"/>
                  <a:gd name="T9" fmla="*/ 0 h 2219"/>
                </a:gdLst>
                <a:ahLst/>
                <a:cxnLst>
                  <a:cxn ang="0">
                    <a:pos x="T0" y="T1"/>
                  </a:cxn>
                  <a:cxn ang="0">
                    <a:pos x="T2" y="T3"/>
                  </a:cxn>
                  <a:cxn ang="0">
                    <a:pos x="T4" y="T5"/>
                  </a:cxn>
                  <a:cxn ang="0">
                    <a:pos x="T6" y="T7"/>
                  </a:cxn>
                  <a:cxn ang="0">
                    <a:pos x="T8" y="T9"/>
                  </a:cxn>
                </a:cxnLst>
                <a:rect l="0" t="0" r="r" b="b"/>
                <a:pathLst>
                  <a:path w="1202" h="2219">
                    <a:moveTo>
                      <a:pt x="465" y="0"/>
                    </a:moveTo>
                    <a:cubicBezTo>
                      <a:pt x="294" y="269"/>
                      <a:pt x="82" y="699"/>
                      <a:pt x="41" y="1036"/>
                    </a:cubicBezTo>
                    <a:cubicBezTo>
                      <a:pt x="0" y="1372"/>
                      <a:pt x="14" y="1749"/>
                      <a:pt x="178" y="1984"/>
                    </a:cubicBezTo>
                    <a:cubicBezTo>
                      <a:pt x="342" y="2219"/>
                      <a:pt x="1202" y="107"/>
                      <a:pt x="1202" y="107"/>
                    </a:cubicBezTo>
                    <a:lnTo>
                      <a:pt x="465" y="0"/>
                    </a:ln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Oval 64">
                <a:extLst>
                  <a:ext uri="{FF2B5EF4-FFF2-40B4-BE49-F238E27FC236}">
                    <a16:creationId xmlns:a16="http://schemas.microsoft.com/office/drawing/2014/main" xmlns="" id="{B9058FB4-2869-4276-825A-0F18F1B62D32}"/>
                  </a:ext>
                </a:extLst>
              </p:cNvPr>
              <p:cNvSpPr>
                <a:spLocks noChangeArrowheads="1"/>
              </p:cNvSpPr>
              <p:nvPr/>
            </p:nvSpPr>
            <p:spPr bwMode="auto">
              <a:xfrm>
                <a:off x="1421059" y="1957388"/>
                <a:ext cx="309563" cy="1857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Oval 65">
                <a:extLst>
                  <a:ext uri="{FF2B5EF4-FFF2-40B4-BE49-F238E27FC236}">
                    <a16:creationId xmlns:a16="http://schemas.microsoft.com/office/drawing/2014/main" xmlns="" id="{7335BF9E-2AE4-4370-ADBA-7B80D7E6A736}"/>
                  </a:ext>
                </a:extLst>
              </p:cNvPr>
              <p:cNvSpPr>
                <a:spLocks noChangeArrowheads="1"/>
              </p:cNvSpPr>
              <p:nvPr/>
            </p:nvSpPr>
            <p:spPr bwMode="auto">
              <a:xfrm>
                <a:off x="1421059" y="1957388"/>
                <a:ext cx="309563" cy="185738"/>
              </a:xfrm>
              <a:prstGeom prst="ellipse">
                <a:avLst/>
              </a:pr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Oval 66">
                <a:extLst>
                  <a:ext uri="{FF2B5EF4-FFF2-40B4-BE49-F238E27FC236}">
                    <a16:creationId xmlns:a16="http://schemas.microsoft.com/office/drawing/2014/main" xmlns="" id="{7CD1AC67-3FB7-4CAA-BFE7-CB0E34A10324}"/>
                  </a:ext>
                </a:extLst>
              </p:cNvPr>
              <p:cNvSpPr>
                <a:spLocks noChangeArrowheads="1"/>
              </p:cNvSpPr>
              <p:nvPr/>
            </p:nvSpPr>
            <p:spPr bwMode="auto">
              <a:xfrm>
                <a:off x="1609971" y="2105026"/>
                <a:ext cx="311150" cy="187325"/>
              </a:xfrm>
              <a:prstGeom prst="ellipse">
                <a:avLst/>
              </a:pr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8" name="Oval 67">
                <a:extLst>
                  <a:ext uri="{FF2B5EF4-FFF2-40B4-BE49-F238E27FC236}">
                    <a16:creationId xmlns:a16="http://schemas.microsoft.com/office/drawing/2014/main" xmlns="" id="{D9534E85-07B2-4074-8CA6-71FF97F37531}"/>
                  </a:ext>
                </a:extLst>
              </p:cNvPr>
              <p:cNvSpPr>
                <a:spLocks noChangeArrowheads="1"/>
              </p:cNvSpPr>
              <p:nvPr/>
            </p:nvSpPr>
            <p:spPr bwMode="auto">
              <a:xfrm>
                <a:off x="1609971" y="1809751"/>
                <a:ext cx="311150" cy="185738"/>
              </a:xfrm>
              <a:prstGeom prst="ellipse">
                <a:avLst/>
              </a:pr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68">
                <a:extLst>
                  <a:ext uri="{FF2B5EF4-FFF2-40B4-BE49-F238E27FC236}">
                    <a16:creationId xmlns:a16="http://schemas.microsoft.com/office/drawing/2014/main" xmlns="" id="{CC585BA3-A253-409F-92E1-F57A9176594A}"/>
                  </a:ext>
                </a:extLst>
              </p:cNvPr>
              <p:cNvSpPr>
                <a:spLocks/>
              </p:cNvSpPr>
              <p:nvPr/>
            </p:nvSpPr>
            <p:spPr bwMode="auto">
              <a:xfrm>
                <a:off x="2114796" y="2941638"/>
                <a:ext cx="319088" cy="419100"/>
              </a:xfrm>
              <a:custGeom>
                <a:avLst/>
                <a:gdLst>
                  <a:gd name="T0" fmla="*/ 0 w 653"/>
                  <a:gd name="T1" fmla="*/ 666 h 857"/>
                  <a:gd name="T2" fmla="*/ 318 w 653"/>
                  <a:gd name="T3" fmla="*/ 857 h 857"/>
                  <a:gd name="T4" fmla="*/ 637 w 653"/>
                  <a:gd name="T5" fmla="*/ 666 h 857"/>
                  <a:gd name="T6" fmla="*/ 475 w 653"/>
                  <a:gd name="T7" fmla="*/ 216 h 857"/>
                  <a:gd name="T8" fmla="*/ 0 w 653"/>
                  <a:gd name="T9" fmla="*/ 666 h 857"/>
                </a:gdLst>
                <a:ahLst/>
                <a:cxnLst>
                  <a:cxn ang="0">
                    <a:pos x="T0" y="T1"/>
                  </a:cxn>
                  <a:cxn ang="0">
                    <a:pos x="T2" y="T3"/>
                  </a:cxn>
                  <a:cxn ang="0">
                    <a:pos x="T4" y="T5"/>
                  </a:cxn>
                  <a:cxn ang="0">
                    <a:pos x="T6" y="T7"/>
                  </a:cxn>
                  <a:cxn ang="0">
                    <a:pos x="T8" y="T9"/>
                  </a:cxn>
                </a:cxnLst>
                <a:rect l="0" t="0" r="r" b="b"/>
                <a:pathLst>
                  <a:path w="653" h="857">
                    <a:moveTo>
                      <a:pt x="0" y="666"/>
                    </a:moveTo>
                    <a:cubicBezTo>
                      <a:pt x="0" y="771"/>
                      <a:pt x="142" y="857"/>
                      <a:pt x="318" y="857"/>
                    </a:cubicBezTo>
                    <a:cubicBezTo>
                      <a:pt x="494" y="857"/>
                      <a:pt x="641" y="771"/>
                      <a:pt x="637" y="666"/>
                    </a:cubicBezTo>
                    <a:cubicBezTo>
                      <a:pt x="632" y="552"/>
                      <a:pt x="653" y="431"/>
                      <a:pt x="475" y="216"/>
                    </a:cubicBezTo>
                    <a:cubicBezTo>
                      <a:pt x="298" y="0"/>
                      <a:pt x="0" y="666"/>
                      <a:pt x="0" y="666"/>
                    </a:cubicBez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69">
                <a:extLst>
                  <a:ext uri="{FF2B5EF4-FFF2-40B4-BE49-F238E27FC236}">
                    <a16:creationId xmlns:a16="http://schemas.microsoft.com/office/drawing/2014/main" xmlns="" id="{7BA83B3C-79BA-489B-9AC2-DC1156EF173C}"/>
                  </a:ext>
                </a:extLst>
              </p:cNvPr>
              <p:cNvSpPr>
                <a:spLocks/>
              </p:cNvSpPr>
              <p:nvPr/>
            </p:nvSpPr>
            <p:spPr bwMode="auto">
              <a:xfrm>
                <a:off x="2114796" y="2941638"/>
                <a:ext cx="319088" cy="419100"/>
              </a:xfrm>
              <a:custGeom>
                <a:avLst/>
                <a:gdLst>
                  <a:gd name="T0" fmla="*/ 0 w 653"/>
                  <a:gd name="T1" fmla="*/ 666 h 857"/>
                  <a:gd name="T2" fmla="*/ 318 w 653"/>
                  <a:gd name="T3" fmla="*/ 857 h 857"/>
                  <a:gd name="T4" fmla="*/ 637 w 653"/>
                  <a:gd name="T5" fmla="*/ 666 h 857"/>
                  <a:gd name="T6" fmla="*/ 475 w 653"/>
                  <a:gd name="T7" fmla="*/ 216 h 857"/>
                  <a:gd name="T8" fmla="*/ 0 w 653"/>
                  <a:gd name="T9" fmla="*/ 666 h 857"/>
                </a:gdLst>
                <a:ahLst/>
                <a:cxnLst>
                  <a:cxn ang="0">
                    <a:pos x="T0" y="T1"/>
                  </a:cxn>
                  <a:cxn ang="0">
                    <a:pos x="T2" y="T3"/>
                  </a:cxn>
                  <a:cxn ang="0">
                    <a:pos x="T4" y="T5"/>
                  </a:cxn>
                  <a:cxn ang="0">
                    <a:pos x="T6" y="T7"/>
                  </a:cxn>
                  <a:cxn ang="0">
                    <a:pos x="T8" y="T9"/>
                  </a:cxn>
                </a:cxnLst>
                <a:rect l="0" t="0" r="r" b="b"/>
                <a:pathLst>
                  <a:path w="653" h="857">
                    <a:moveTo>
                      <a:pt x="0" y="666"/>
                    </a:moveTo>
                    <a:cubicBezTo>
                      <a:pt x="0" y="771"/>
                      <a:pt x="142" y="857"/>
                      <a:pt x="318" y="857"/>
                    </a:cubicBezTo>
                    <a:cubicBezTo>
                      <a:pt x="494" y="857"/>
                      <a:pt x="641" y="771"/>
                      <a:pt x="637" y="666"/>
                    </a:cubicBezTo>
                    <a:cubicBezTo>
                      <a:pt x="632" y="552"/>
                      <a:pt x="653" y="431"/>
                      <a:pt x="475" y="216"/>
                    </a:cubicBezTo>
                    <a:cubicBezTo>
                      <a:pt x="298" y="0"/>
                      <a:pt x="0" y="666"/>
                      <a:pt x="0" y="666"/>
                    </a:cubicBez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Freeform 70">
                <a:extLst>
                  <a:ext uri="{FF2B5EF4-FFF2-40B4-BE49-F238E27FC236}">
                    <a16:creationId xmlns:a16="http://schemas.microsoft.com/office/drawing/2014/main" xmlns="" id="{CA5D8474-A4BC-4324-8BCC-67EE59567358}"/>
                  </a:ext>
                </a:extLst>
              </p:cNvPr>
              <p:cNvSpPr>
                <a:spLocks/>
              </p:cNvSpPr>
              <p:nvPr/>
            </p:nvSpPr>
            <p:spPr bwMode="auto">
              <a:xfrm>
                <a:off x="1911596" y="2303463"/>
                <a:ext cx="525463" cy="1204913"/>
              </a:xfrm>
              <a:custGeom>
                <a:avLst/>
                <a:gdLst>
                  <a:gd name="T0" fmla="*/ 30 w 1079"/>
                  <a:gd name="T1" fmla="*/ 2273 h 2463"/>
                  <a:gd name="T2" fmla="*/ 348 w 1079"/>
                  <a:gd name="T3" fmla="*/ 2463 h 2463"/>
                  <a:gd name="T4" fmla="*/ 667 w 1079"/>
                  <a:gd name="T5" fmla="*/ 2273 h 2463"/>
                  <a:gd name="T6" fmla="*/ 1024 w 1079"/>
                  <a:gd name="T7" fmla="*/ 1210 h 2463"/>
                  <a:gd name="T8" fmla="*/ 922 w 1079"/>
                  <a:gd name="T9" fmla="*/ 295 h 2463"/>
                  <a:gd name="T10" fmla="*/ 806 w 1079"/>
                  <a:gd name="T11" fmla="*/ 369 h 2463"/>
                  <a:gd name="T12" fmla="*/ 0 w 1079"/>
                  <a:gd name="T13" fmla="*/ 2152 h 2463"/>
                  <a:gd name="T14" fmla="*/ 30 w 1079"/>
                  <a:gd name="T15" fmla="*/ 2273 h 2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9" h="2463">
                    <a:moveTo>
                      <a:pt x="30" y="2273"/>
                    </a:moveTo>
                    <a:cubicBezTo>
                      <a:pt x="30" y="2378"/>
                      <a:pt x="172" y="2463"/>
                      <a:pt x="348" y="2463"/>
                    </a:cubicBezTo>
                    <a:cubicBezTo>
                      <a:pt x="524" y="2463"/>
                      <a:pt x="627" y="2371"/>
                      <a:pt x="667" y="2273"/>
                    </a:cubicBezTo>
                    <a:cubicBezTo>
                      <a:pt x="765" y="2031"/>
                      <a:pt x="983" y="1533"/>
                      <a:pt x="1024" y="1210"/>
                    </a:cubicBezTo>
                    <a:cubicBezTo>
                      <a:pt x="1065" y="887"/>
                      <a:pt x="1079" y="591"/>
                      <a:pt x="922" y="295"/>
                    </a:cubicBezTo>
                    <a:cubicBezTo>
                      <a:pt x="765" y="0"/>
                      <a:pt x="806" y="369"/>
                      <a:pt x="806" y="369"/>
                    </a:cubicBezTo>
                    <a:lnTo>
                      <a:pt x="0" y="2152"/>
                    </a:lnTo>
                    <a:lnTo>
                      <a:pt x="30" y="2273"/>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71">
                <a:extLst>
                  <a:ext uri="{FF2B5EF4-FFF2-40B4-BE49-F238E27FC236}">
                    <a16:creationId xmlns:a16="http://schemas.microsoft.com/office/drawing/2014/main" xmlns="" id="{9A120A47-18E3-440B-8D1A-114B7AE3130C}"/>
                  </a:ext>
                </a:extLst>
              </p:cNvPr>
              <p:cNvSpPr>
                <a:spLocks/>
              </p:cNvSpPr>
              <p:nvPr/>
            </p:nvSpPr>
            <p:spPr bwMode="auto">
              <a:xfrm>
                <a:off x="1911596" y="2303463"/>
                <a:ext cx="525463" cy="1204913"/>
              </a:xfrm>
              <a:custGeom>
                <a:avLst/>
                <a:gdLst>
                  <a:gd name="T0" fmla="*/ 30 w 1079"/>
                  <a:gd name="T1" fmla="*/ 2273 h 2463"/>
                  <a:gd name="T2" fmla="*/ 348 w 1079"/>
                  <a:gd name="T3" fmla="*/ 2463 h 2463"/>
                  <a:gd name="T4" fmla="*/ 667 w 1079"/>
                  <a:gd name="T5" fmla="*/ 2273 h 2463"/>
                  <a:gd name="T6" fmla="*/ 1024 w 1079"/>
                  <a:gd name="T7" fmla="*/ 1210 h 2463"/>
                  <a:gd name="T8" fmla="*/ 922 w 1079"/>
                  <a:gd name="T9" fmla="*/ 295 h 2463"/>
                  <a:gd name="T10" fmla="*/ 806 w 1079"/>
                  <a:gd name="T11" fmla="*/ 369 h 2463"/>
                  <a:gd name="T12" fmla="*/ 0 w 1079"/>
                  <a:gd name="T13" fmla="*/ 2152 h 2463"/>
                  <a:gd name="T14" fmla="*/ 30 w 1079"/>
                  <a:gd name="T15" fmla="*/ 2273 h 2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9" h="2463">
                    <a:moveTo>
                      <a:pt x="30" y="2273"/>
                    </a:moveTo>
                    <a:cubicBezTo>
                      <a:pt x="30" y="2378"/>
                      <a:pt x="172" y="2463"/>
                      <a:pt x="348" y="2463"/>
                    </a:cubicBezTo>
                    <a:cubicBezTo>
                      <a:pt x="524" y="2463"/>
                      <a:pt x="627" y="2371"/>
                      <a:pt x="667" y="2273"/>
                    </a:cubicBezTo>
                    <a:cubicBezTo>
                      <a:pt x="765" y="2031"/>
                      <a:pt x="983" y="1533"/>
                      <a:pt x="1024" y="1210"/>
                    </a:cubicBezTo>
                    <a:cubicBezTo>
                      <a:pt x="1065" y="887"/>
                      <a:pt x="1079" y="591"/>
                      <a:pt x="922" y="295"/>
                    </a:cubicBezTo>
                    <a:cubicBezTo>
                      <a:pt x="765" y="0"/>
                      <a:pt x="806" y="369"/>
                      <a:pt x="806" y="369"/>
                    </a:cubicBezTo>
                    <a:lnTo>
                      <a:pt x="0" y="2152"/>
                    </a:lnTo>
                    <a:lnTo>
                      <a:pt x="30" y="2273"/>
                    </a:ln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Freeform 72">
                <a:extLst>
                  <a:ext uri="{FF2B5EF4-FFF2-40B4-BE49-F238E27FC236}">
                    <a16:creationId xmlns:a16="http://schemas.microsoft.com/office/drawing/2014/main" xmlns="" id="{B0778681-B475-44BE-9F6F-4611B40663C2}"/>
                  </a:ext>
                </a:extLst>
              </p:cNvPr>
              <p:cNvSpPr>
                <a:spLocks/>
              </p:cNvSpPr>
              <p:nvPr/>
            </p:nvSpPr>
            <p:spPr bwMode="auto">
              <a:xfrm>
                <a:off x="1417884" y="2198688"/>
                <a:ext cx="863600" cy="1162050"/>
              </a:xfrm>
              <a:custGeom>
                <a:avLst/>
                <a:gdLst>
                  <a:gd name="T0" fmla="*/ 642 w 1768"/>
                  <a:gd name="T1" fmla="*/ 2186 h 2377"/>
                  <a:gd name="T2" fmla="*/ 324 w 1768"/>
                  <a:gd name="T3" fmla="*/ 2377 h 2377"/>
                  <a:gd name="T4" fmla="*/ 5 w 1768"/>
                  <a:gd name="T5" fmla="*/ 2186 h 2377"/>
                  <a:gd name="T6" fmla="*/ 170 w 1768"/>
                  <a:gd name="T7" fmla="*/ 1628 h 2377"/>
                  <a:gd name="T8" fmla="*/ 764 w 1768"/>
                  <a:gd name="T9" fmla="*/ 478 h 2377"/>
                  <a:gd name="T10" fmla="*/ 1040 w 1768"/>
                  <a:gd name="T11" fmla="*/ 0 h 2377"/>
                  <a:gd name="T12" fmla="*/ 1768 w 1768"/>
                  <a:gd name="T13" fmla="*/ 0 h 2377"/>
                  <a:gd name="T14" fmla="*/ 642 w 1768"/>
                  <a:gd name="T15" fmla="*/ 2186 h 2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8" h="2377">
                    <a:moveTo>
                      <a:pt x="642" y="2186"/>
                    </a:moveTo>
                    <a:cubicBezTo>
                      <a:pt x="642" y="2291"/>
                      <a:pt x="500" y="2377"/>
                      <a:pt x="324" y="2377"/>
                    </a:cubicBezTo>
                    <a:cubicBezTo>
                      <a:pt x="148" y="2377"/>
                      <a:pt x="0" y="2291"/>
                      <a:pt x="5" y="2186"/>
                    </a:cubicBezTo>
                    <a:cubicBezTo>
                      <a:pt x="13" y="2011"/>
                      <a:pt x="61" y="1884"/>
                      <a:pt x="170" y="1628"/>
                    </a:cubicBezTo>
                    <a:cubicBezTo>
                      <a:pt x="279" y="1372"/>
                      <a:pt x="580" y="774"/>
                      <a:pt x="764" y="478"/>
                    </a:cubicBezTo>
                    <a:cubicBezTo>
                      <a:pt x="949" y="182"/>
                      <a:pt x="1040" y="0"/>
                      <a:pt x="1040" y="0"/>
                    </a:cubicBezTo>
                    <a:lnTo>
                      <a:pt x="1768" y="0"/>
                    </a:lnTo>
                    <a:lnTo>
                      <a:pt x="642" y="2186"/>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73">
                <a:extLst>
                  <a:ext uri="{FF2B5EF4-FFF2-40B4-BE49-F238E27FC236}">
                    <a16:creationId xmlns:a16="http://schemas.microsoft.com/office/drawing/2014/main" xmlns="" id="{86684518-2CD7-4906-9F04-8876370C9851}"/>
                  </a:ext>
                </a:extLst>
              </p:cNvPr>
              <p:cNvSpPr>
                <a:spLocks/>
              </p:cNvSpPr>
              <p:nvPr/>
            </p:nvSpPr>
            <p:spPr bwMode="auto">
              <a:xfrm>
                <a:off x="1417884" y="2198688"/>
                <a:ext cx="863600" cy="1162050"/>
              </a:xfrm>
              <a:custGeom>
                <a:avLst/>
                <a:gdLst>
                  <a:gd name="T0" fmla="*/ 642 w 1768"/>
                  <a:gd name="T1" fmla="*/ 2186 h 2377"/>
                  <a:gd name="T2" fmla="*/ 324 w 1768"/>
                  <a:gd name="T3" fmla="*/ 2377 h 2377"/>
                  <a:gd name="T4" fmla="*/ 5 w 1768"/>
                  <a:gd name="T5" fmla="*/ 2186 h 2377"/>
                  <a:gd name="T6" fmla="*/ 170 w 1768"/>
                  <a:gd name="T7" fmla="*/ 1628 h 2377"/>
                  <a:gd name="T8" fmla="*/ 764 w 1768"/>
                  <a:gd name="T9" fmla="*/ 478 h 2377"/>
                  <a:gd name="T10" fmla="*/ 1040 w 1768"/>
                  <a:gd name="T11" fmla="*/ 0 h 2377"/>
                  <a:gd name="T12" fmla="*/ 1768 w 1768"/>
                  <a:gd name="T13" fmla="*/ 0 h 2377"/>
                  <a:gd name="T14" fmla="*/ 642 w 1768"/>
                  <a:gd name="T15" fmla="*/ 2186 h 2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8" h="2377">
                    <a:moveTo>
                      <a:pt x="642" y="2186"/>
                    </a:moveTo>
                    <a:cubicBezTo>
                      <a:pt x="642" y="2291"/>
                      <a:pt x="500" y="2377"/>
                      <a:pt x="324" y="2377"/>
                    </a:cubicBezTo>
                    <a:cubicBezTo>
                      <a:pt x="148" y="2377"/>
                      <a:pt x="0" y="2291"/>
                      <a:pt x="5" y="2186"/>
                    </a:cubicBezTo>
                    <a:cubicBezTo>
                      <a:pt x="13" y="2011"/>
                      <a:pt x="61" y="1884"/>
                      <a:pt x="170" y="1628"/>
                    </a:cubicBezTo>
                    <a:cubicBezTo>
                      <a:pt x="279" y="1372"/>
                      <a:pt x="580" y="774"/>
                      <a:pt x="764" y="478"/>
                    </a:cubicBezTo>
                    <a:cubicBezTo>
                      <a:pt x="949" y="182"/>
                      <a:pt x="1040" y="0"/>
                      <a:pt x="1040" y="0"/>
                    </a:cubicBezTo>
                    <a:lnTo>
                      <a:pt x="1768" y="0"/>
                    </a:lnTo>
                    <a:lnTo>
                      <a:pt x="642" y="2186"/>
                    </a:ln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Freeform 74">
                <a:extLst>
                  <a:ext uri="{FF2B5EF4-FFF2-40B4-BE49-F238E27FC236}">
                    <a16:creationId xmlns:a16="http://schemas.microsoft.com/office/drawing/2014/main" xmlns="" id="{E3641BDF-36E4-4FC9-A889-4FA13C02F047}"/>
                  </a:ext>
                </a:extLst>
              </p:cNvPr>
              <p:cNvSpPr>
                <a:spLocks/>
              </p:cNvSpPr>
              <p:nvPr/>
            </p:nvSpPr>
            <p:spPr bwMode="auto">
              <a:xfrm>
                <a:off x="1594096" y="2051051"/>
                <a:ext cx="857250" cy="1457325"/>
              </a:xfrm>
              <a:custGeom>
                <a:avLst/>
                <a:gdLst>
                  <a:gd name="T0" fmla="*/ 683 w 1755"/>
                  <a:gd name="T1" fmla="*/ 2748 h 2981"/>
                  <a:gd name="T2" fmla="*/ 710 w 1755"/>
                  <a:gd name="T3" fmla="*/ 2677 h 2981"/>
                  <a:gd name="T4" fmla="*/ 1045 w 1755"/>
                  <a:gd name="T5" fmla="*/ 2085 h 2981"/>
                  <a:gd name="T6" fmla="*/ 1612 w 1755"/>
                  <a:gd name="T7" fmla="*/ 793 h 2981"/>
                  <a:gd name="T8" fmla="*/ 1705 w 1755"/>
                  <a:gd name="T9" fmla="*/ 0 h 2981"/>
                  <a:gd name="T10" fmla="*/ 1325 w 1755"/>
                  <a:gd name="T11" fmla="*/ 33 h 2981"/>
                  <a:gd name="T12" fmla="*/ 1141 w 1755"/>
                  <a:gd name="T13" fmla="*/ 255 h 2981"/>
                  <a:gd name="T14" fmla="*/ 1318 w 1755"/>
                  <a:gd name="T15" fmla="*/ 322 h 2981"/>
                  <a:gd name="T16" fmla="*/ 670 w 1755"/>
                  <a:gd name="T17" fmla="*/ 1486 h 2981"/>
                  <a:gd name="T18" fmla="*/ 69 w 1755"/>
                  <a:gd name="T19" fmla="*/ 2569 h 2981"/>
                  <a:gd name="T20" fmla="*/ 33 w 1755"/>
                  <a:gd name="T21" fmla="*/ 2791 h 2981"/>
                  <a:gd name="T22" fmla="*/ 352 w 1755"/>
                  <a:gd name="T23" fmla="*/ 2981 h 2981"/>
                  <a:gd name="T24" fmla="*/ 668 w 1755"/>
                  <a:gd name="T25" fmla="*/ 2813 h 2981"/>
                  <a:gd name="T26" fmla="*/ 683 w 1755"/>
                  <a:gd name="T27" fmla="*/ 2748 h 2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5" h="2981">
                    <a:moveTo>
                      <a:pt x="683" y="2748"/>
                    </a:moveTo>
                    <a:cubicBezTo>
                      <a:pt x="690" y="2730"/>
                      <a:pt x="699" y="2706"/>
                      <a:pt x="710" y="2677"/>
                    </a:cubicBezTo>
                    <a:cubicBezTo>
                      <a:pt x="792" y="2461"/>
                      <a:pt x="854" y="2428"/>
                      <a:pt x="1045" y="2085"/>
                    </a:cubicBezTo>
                    <a:cubicBezTo>
                      <a:pt x="1236" y="1742"/>
                      <a:pt x="1468" y="1264"/>
                      <a:pt x="1612" y="793"/>
                    </a:cubicBezTo>
                    <a:cubicBezTo>
                      <a:pt x="1755" y="322"/>
                      <a:pt x="1705" y="0"/>
                      <a:pt x="1705" y="0"/>
                    </a:cubicBezTo>
                    <a:lnTo>
                      <a:pt x="1325" y="33"/>
                    </a:lnTo>
                    <a:lnTo>
                      <a:pt x="1141" y="255"/>
                    </a:lnTo>
                    <a:cubicBezTo>
                      <a:pt x="1141" y="255"/>
                      <a:pt x="1366" y="161"/>
                      <a:pt x="1318" y="322"/>
                    </a:cubicBezTo>
                    <a:cubicBezTo>
                      <a:pt x="1270" y="484"/>
                      <a:pt x="1011" y="935"/>
                      <a:pt x="670" y="1486"/>
                    </a:cubicBezTo>
                    <a:cubicBezTo>
                      <a:pt x="328" y="2038"/>
                      <a:pt x="137" y="2428"/>
                      <a:pt x="69" y="2569"/>
                    </a:cubicBezTo>
                    <a:cubicBezTo>
                      <a:pt x="0" y="2710"/>
                      <a:pt x="21" y="2697"/>
                      <a:pt x="33" y="2791"/>
                    </a:cubicBezTo>
                    <a:cubicBezTo>
                      <a:pt x="47" y="2895"/>
                      <a:pt x="176" y="2981"/>
                      <a:pt x="352" y="2981"/>
                    </a:cubicBezTo>
                    <a:cubicBezTo>
                      <a:pt x="515" y="2981"/>
                      <a:pt x="648" y="2907"/>
                      <a:pt x="668" y="2813"/>
                    </a:cubicBezTo>
                    <a:cubicBezTo>
                      <a:pt x="680" y="2759"/>
                      <a:pt x="683" y="2748"/>
                      <a:pt x="683" y="2748"/>
                    </a:cubicBezTo>
                    <a:close/>
                  </a:path>
                </a:pathLst>
              </a:cu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6" name="Oval 75">
                <a:extLst>
                  <a:ext uri="{FF2B5EF4-FFF2-40B4-BE49-F238E27FC236}">
                    <a16:creationId xmlns:a16="http://schemas.microsoft.com/office/drawing/2014/main" xmlns="" id="{198AF84D-84DF-4802-BB1D-8577A0665056}"/>
                  </a:ext>
                </a:extLst>
              </p:cNvPr>
              <p:cNvSpPr>
                <a:spLocks noChangeArrowheads="1"/>
              </p:cNvSpPr>
              <p:nvPr/>
            </p:nvSpPr>
            <p:spPr bwMode="auto">
              <a:xfrm>
                <a:off x="2114796" y="1957388"/>
                <a:ext cx="311150" cy="1857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Oval 76">
                <a:extLst>
                  <a:ext uri="{FF2B5EF4-FFF2-40B4-BE49-F238E27FC236}">
                    <a16:creationId xmlns:a16="http://schemas.microsoft.com/office/drawing/2014/main" xmlns="" id="{54D05ED2-BFB6-4105-BEAA-E881BE839B47}"/>
                  </a:ext>
                </a:extLst>
              </p:cNvPr>
              <p:cNvSpPr>
                <a:spLocks noChangeArrowheads="1"/>
              </p:cNvSpPr>
              <p:nvPr/>
            </p:nvSpPr>
            <p:spPr bwMode="auto">
              <a:xfrm>
                <a:off x="2114796" y="1957388"/>
                <a:ext cx="311150" cy="185738"/>
              </a:xfrm>
              <a:prstGeom prst="ellipse">
                <a:avLst/>
              </a:pr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Oval 77">
                <a:extLst>
                  <a:ext uri="{FF2B5EF4-FFF2-40B4-BE49-F238E27FC236}">
                    <a16:creationId xmlns:a16="http://schemas.microsoft.com/office/drawing/2014/main" xmlns="" id="{F6C4C89D-711E-41BA-863B-41D133ACBEAA}"/>
                  </a:ext>
                </a:extLst>
              </p:cNvPr>
              <p:cNvSpPr>
                <a:spLocks noChangeArrowheads="1"/>
              </p:cNvSpPr>
              <p:nvPr/>
            </p:nvSpPr>
            <p:spPr bwMode="auto">
              <a:xfrm>
                <a:off x="1925884" y="2105026"/>
                <a:ext cx="311150" cy="187325"/>
              </a:xfrm>
              <a:prstGeom prst="ellipse">
                <a:avLst/>
              </a:pr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9" name="Oval 78">
                <a:extLst>
                  <a:ext uri="{FF2B5EF4-FFF2-40B4-BE49-F238E27FC236}">
                    <a16:creationId xmlns:a16="http://schemas.microsoft.com/office/drawing/2014/main" xmlns="" id="{4A8F50BA-8425-4DC0-9871-60E0D0163713}"/>
                  </a:ext>
                </a:extLst>
              </p:cNvPr>
              <p:cNvSpPr>
                <a:spLocks noChangeArrowheads="1"/>
              </p:cNvSpPr>
              <p:nvPr/>
            </p:nvSpPr>
            <p:spPr bwMode="auto">
              <a:xfrm>
                <a:off x="1925884" y="1809751"/>
                <a:ext cx="311150" cy="185738"/>
              </a:xfrm>
              <a:prstGeom prst="ellipse">
                <a:avLst/>
              </a:prstGeom>
              <a:solidFill>
                <a:srgbClr val="FFFFFF"/>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85">
              <a:extLst>
                <a:ext uri="{FF2B5EF4-FFF2-40B4-BE49-F238E27FC236}">
                  <a16:creationId xmlns:a16="http://schemas.microsoft.com/office/drawing/2014/main" xmlns="" id="{0A22F5B3-7F68-448A-B0F8-D88271FE0412}"/>
                </a:ext>
              </a:extLst>
            </p:cNvPr>
            <p:cNvSpPr/>
            <p:nvPr/>
          </p:nvSpPr>
          <p:spPr>
            <a:xfrm>
              <a:off x="647133" y="4010062"/>
              <a:ext cx="329681" cy="361379"/>
            </a:xfrm>
            <a:custGeom>
              <a:avLst/>
              <a:gdLst>
                <a:gd name="connsiteX0" fmla="*/ 0 w 821683"/>
                <a:gd name="connsiteY0" fmla="*/ 0 h 1089660"/>
                <a:gd name="connsiteX1" fmla="*/ 815340 w 821683"/>
                <a:gd name="connsiteY1" fmla="*/ 297180 h 1089660"/>
                <a:gd name="connsiteX2" fmla="*/ 312420 w 821683"/>
                <a:gd name="connsiteY2" fmla="*/ 1089660 h 1089660"/>
                <a:gd name="connsiteX0" fmla="*/ 0 w 312420"/>
                <a:gd name="connsiteY0" fmla="*/ 0 h 1089660"/>
                <a:gd name="connsiteX1" fmla="*/ 312420 w 312420"/>
                <a:gd name="connsiteY1" fmla="*/ 1089660 h 1089660"/>
                <a:gd name="connsiteX0" fmla="*/ 0 w 700377"/>
                <a:gd name="connsiteY0" fmla="*/ 0 h 1089660"/>
                <a:gd name="connsiteX1" fmla="*/ 312420 w 700377"/>
                <a:gd name="connsiteY1" fmla="*/ 1089660 h 1089660"/>
                <a:gd name="connsiteX0" fmla="*/ 0 w 891149"/>
                <a:gd name="connsiteY0" fmla="*/ 0 h 1089660"/>
                <a:gd name="connsiteX1" fmla="*/ 312420 w 891149"/>
                <a:gd name="connsiteY1" fmla="*/ 1089660 h 1089660"/>
                <a:gd name="connsiteX0" fmla="*/ 0 w 855885"/>
                <a:gd name="connsiteY0" fmla="*/ 0 h 1089660"/>
                <a:gd name="connsiteX1" fmla="*/ 312420 w 855885"/>
                <a:gd name="connsiteY1" fmla="*/ 1089660 h 1089660"/>
                <a:gd name="connsiteX0" fmla="*/ 0 w 897120"/>
                <a:gd name="connsiteY0" fmla="*/ 0 h 1089660"/>
                <a:gd name="connsiteX1" fmla="*/ 312420 w 897120"/>
                <a:gd name="connsiteY1" fmla="*/ 1089660 h 1089660"/>
                <a:gd name="connsiteX0" fmla="*/ 0 w 875974"/>
                <a:gd name="connsiteY0" fmla="*/ 0 h 1057910"/>
                <a:gd name="connsiteX1" fmla="*/ 267970 w 875974"/>
                <a:gd name="connsiteY1" fmla="*/ 1057910 h 1057910"/>
                <a:gd name="connsiteX0" fmla="*/ 0 w 895906"/>
                <a:gd name="connsiteY0" fmla="*/ 0 h 1057910"/>
                <a:gd name="connsiteX1" fmla="*/ 267970 w 895906"/>
                <a:gd name="connsiteY1" fmla="*/ 1057910 h 1057910"/>
                <a:gd name="connsiteX0" fmla="*/ 0 w 853717"/>
                <a:gd name="connsiteY0" fmla="*/ 0 h 918210"/>
                <a:gd name="connsiteX1" fmla="*/ 172720 w 853717"/>
                <a:gd name="connsiteY1" fmla="*/ 918210 h 918210"/>
                <a:gd name="connsiteX0" fmla="*/ 0 w 892743"/>
                <a:gd name="connsiteY0" fmla="*/ 0 h 918210"/>
                <a:gd name="connsiteX1" fmla="*/ 172720 w 892743"/>
                <a:gd name="connsiteY1" fmla="*/ 918210 h 918210"/>
                <a:gd name="connsiteX0" fmla="*/ 436880 w 1110234"/>
                <a:gd name="connsiteY0" fmla="*/ 0 h 811373"/>
                <a:gd name="connsiteX1" fmla="*/ 0 w 1110234"/>
                <a:gd name="connsiteY1" fmla="*/ 811373 h 811373"/>
                <a:gd name="connsiteX0" fmla="*/ 436880 w 791908"/>
                <a:gd name="connsiteY0" fmla="*/ 0 h 811373"/>
                <a:gd name="connsiteX1" fmla="*/ 0 w 791908"/>
                <a:gd name="connsiteY1" fmla="*/ 811373 h 811373"/>
              </a:gdLst>
              <a:ahLst/>
              <a:cxnLst>
                <a:cxn ang="0">
                  <a:pos x="connsiteX0" y="connsiteY0"/>
                </a:cxn>
                <a:cxn ang="0">
                  <a:pos x="connsiteX1" y="connsiteY1"/>
                </a:cxn>
              </a:cxnLst>
              <a:rect l="l" t="t" r="r" b="b"/>
              <a:pathLst>
                <a:path w="791908" h="811373">
                  <a:moveTo>
                    <a:pt x="436880" y="0"/>
                  </a:moveTo>
                  <a:cubicBezTo>
                    <a:pt x="1110933" y="75572"/>
                    <a:pt x="746760" y="772003"/>
                    <a:pt x="0" y="811373"/>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a:p>
          </p:txBody>
        </p:sp>
      </p:grpSp>
    </p:spTree>
    <p:extLst>
      <p:ext uri="{BB962C8B-B14F-4D97-AF65-F5344CB8AC3E}">
        <p14:creationId xmlns:p14="http://schemas.microsoft.com/office/powerpoint/2010/main" val="3763415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0"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0"/>
                                        </p:tgtEl>
                                      </p:cBhvr>
                                    </p:cmd>
                                  </p:childTnLst>
                                </p:cTn>
                              </p:par>
                            </p:childTnLst>
                          </p:cTn>
                        </p:par>
                      </p:childTnLst>
                    </p:cTn>
                  </p:par>
                </p:childTnLst>
              </p:cTn>
              <p:nextCondLst>
                <p:cond evt="onClick" delay="0">
                  <p:tgtEl>
                    <p:spTgt spid="30"/>
                  </p:tgtEl>
                </p:cond>
              </p:nextCondLst>
            </p:seq>
            <p:video>
              <p:cMediaNode vol="80000">
                <p:cTn id="24" repeatCount="indefinite" fill="hold" display="0">
                  <p:stCondLst>
                    <p:cond delay="indefinite"/>
                  </p:stCondLst>
                </p:cTn>
                <p:tgtEl>
                  <p:spTgt spid="3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off!</a:t>
            </a:r>
          </a:p>
        </p:txBody>
      </p:sp>
      <p:sp>
        <p:nvSpPr>
          <p:cNvPr id="3" name="Content Placeholder 2"/>
          <p:cNvSpPr>
            <a:spLocks noGrp="1"/>
          </p:cNvSpPr>
          <p:nvPr>
            <p:ph idx="1"/>
          </p:nvPr>
        </p:nvSpPr>
        <p:spPr>
          <a:xfrm>
            <a:off x="431320" y="1067181"/>
            <a:ext cx="4862575" cy="4723638"/>
          </a:xfrm>
        </p:spPr>
        <p:txBody>
          <a:bodyPr>
            <a:normAutofit/>
          </a:bodyPr>
          <a:lstStyle/>
          <a:p>
            <a:pPr marL="0" indent="0">
              <a:buNone/>
            </a:pPr>
            <a:r>
              <a:rPr lang="en-GB" b="1" dirty="0">
                <a:solidFill>
                  <a:srgbClr val="FF0000"/>
                </a:solidFill>
              </a:rPr>
              <a:t>What happened?</a:t>
            </a:r>
            <a:endParaRPr lang="en-GB" b="1" dirty="0"/>
          </a:p>
          <a:p>
            <a:pPr>
              <a:buClr>
                <a:srgbClr val="FF0000"/>
              </a:buClr>
            </a:pPr>
            <a:r>
              <a:rPr lang="en-GB" sz="2400" dirty="0"/>
              <a:t>The </a:t>
            </a:r>
            <a:r>
              <a:rPr lang="en-GB" sz="2400" dirty="0" err="1"/>
              <a:t>tugger</a:t>
            </a:r>
            <a:r>
              <a:rPr lang="en-GB" sz="2400" dirty="0"/>
              <a:t> operator attempted to lift the riser when the supervisor was holding the wire</a:t>
            </a:r>
          </a:p>
          <a:p>
            <a:pPr>
              <a:buClr>
                <a:srgbClr val="FF0000"/>
              </a:buClr>
            </a:pPr>
            <a:r>
              <a:rPr lang="en-GB" sz="2400" dirty="0"/>
              <a:t>The wire rotated rapidly, snagging the supervisor’s gloved hand</a:t>
            </a:r>
          </a:p>
          <a:p>
            <a:pPr>
              <a:buClr>
                <a:srgbClr val="FF0000"/>
              </a:buClr>
            </a:pPr>
            <a:r>
              <a:rPr lang="en-GB" sz="2400" dirty="0"/>
              <a:t>The supervisor lost a finger</a:t>
            </a:r>
          </a:p>
        </p:txBody>
      </p:sp>
      <p:sp>
        <p:nvSpPr>
          <p:cNvPr id="4" name="Rectangle 3">
            <a:extLst>
              <a:ext uri="{FF2B5EF4-FFF2-40B4-BE49-F238E27FC236}">
                <a16:creationId xmlns:a16="http://schemas.microsoft.com/office/drawing/2014/main" xmlns="" id="{C6EB1F79-C6D8-40EE-BD08-8E30D9C5AAFE}"/>
              </a:ext>
            </a:extLst>
          </p:cNvPr>
          <p:cNvSpPr/>
          <p:nvPr/>
        </p:nvSpPr>
        <p:spPr>
          <a:xfrm>
            <a:off x="353115" y="4775156"/>
            <a:ext cx="4754292" cy="1015663"/>
          </a:xfrm>
          <a:prstGeom prst="rect">
            <a:avLst/>
          </a:prstGeom>
        </p:spPr>
        <p:txBody>
          <a:bodyPr wrap="square">
            <a:spAutoFit/>
          </a:bodyPr>
          <a:lstStyle/>
          <a:p>
            <a:r>
              <a:rPr lang="en-GB" sz="2000" dirty="0"/>
              <a:t>Note: Wire rotation is a known issue, hence why a swivel was used in the lifting assembly</a:t>
            </a:r>
          </a:p>
        </p:txBody>
      </p:sp>
      <p:grpSp>
        <p:nvGrpSpPr>
          <p:cNvPr id="9" name="Group 8">
            <a:extLst>
              <a:ext uri="{FF2B5EF4-FFF2-40B4-BE49-F238E27FC236}">
                <a16:creationId xmlns:a16="http://schemas.microsoft.com/office/drawing/2014/main" xmlns="" id="{C149980D-D6A4-45C4-9BBF-739A26AA7B2F}"/>
              </a:ext>
            </a:extLst>
          </p:cNvPr>
          <p:cNvGrpSpPr/>
          <p:nvPr/>
        </p:nvGrpSpPr>
        <p:grpSpPr>
          <a:xfrm>
            <a:off x="5029201" y="946246"/>
            <a:ext cx="3731607" cy="4510977"/>
            <a:chOff x="721896" y="1054527"/>
            <a:chExt cx="3847404" cy="4650959"/>
          </a:xfrm>
        </p:grpSpPr>
        <p:pic>
          <p:nvPicPr>
            <p:cNvPr id="10" name="Picture 9">
              <a:extLst>
                <a:ext uri="{FF2B5EF4-FFF2-40B4-BE49-F238E27FC236}">
                  <a16:creationId xmlns:a16="http://schemas.microsoft.com/office/drawing/2014/main" xmlns="" id="{43FE359E-19EA-4BA0-A9BD-BC5A0629CFA7}"/>
                </a:ext>
              </a:extLst>
            </p:cNvPr>
            <p:cNvPicPr>
              <a:picLocks noChangeAspect="1"/>
            </p:cNvPicPr>
            <p:nvPr/>
          </p:nvPicPr>
          <p:blipFill>
            <a:blip r:embed="rId3"/>
            <a:stretch>
              <a:fillRect/>
            </a:stretch>
          </p:blipFill>
          <p:spPr>
            <a:xfrm>
              <a:off x="721896" y="1054527"/>
              <a:ext cx="3847404" cy="4650959"/>
            </a:xfrm>
            <a:prstGeom prst="rect">
              <a:avLst/>
            </a:prstGeom>
          </p:spPr>
        </p:pic>
        <p:sp>
          <p:nvSpPr>
            <p:cNvPr id="11" name="Rectangle 10">
              <a:extLst>
                <a:ext uri="{FF2B5EF4-FFF2-40B4-BE49-F238E27FC236}">
                  <a16:creationId xmlns:a16="http://schemas.microsoft.com/office/drawing/2014/main" xmlns="" id="{98BB619B-4B66-4D80-BB22-F9E382E659F9}"/>
                </a:ext>
              </a:extLst>
            </p:cNvPr>
            <p:cNvSpPr/>
            <p:nvPr/>
          </p:nvSpPr>
          <p:spPr>
            <a:xfrm>
              <a:off x="721896" y="1054527"/>
              <a:ext cx="1058779" cy="8705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8391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84E04-B441-4007-9863-3AFF30F06BDF}"/>
              </a:ext>
            </a:extLst>
          </p:cNvPr>
          <p:cNvSpPr>
            <a:spLocks noGrp="1"/>
          </p:cNvSpPr>
          <p:nvPr>
            <p:ph type="title"/>
          </p:nvPr>
        </p:nvSpPr>
        <p:spPr/>
        <p:txBody>
          <a:bodyPr/>
          <a:lstStyle/>
          <a:p>
            <a:r>
              <a:rPr lang="en-GB" dirty="0"/>
              <a:t>Hands off!</a:t>
            </a:r>
          </a:p>
        </p:txBody>
      </p:sp>
      <p:sp>
        <p:nvSpPr>
          <p:cNvPr id="5" name="TextBox 4">
            <a:extLst>
              <a:ext uri="{FF2B5EF4-FFF2-40B4-BE49-F238E27FC236}">
                <a16:creationId xmlns:a16="http://schemas.microsoft.com/office/drawing/2014/main" xmlns="" id="{E5D95BA8-6B09-4218-8006-3934A6A587E7}"/>
              </a:ext>
            </a:extLst>
          </p:cNvPr>
          <p:cNvSpPr txBox="1"/>
          <p:nvPr/>
        </p:nvSpPr>
        <p:spPr>
          <a:xfrm>
            <a:off x="483099" y="2015057"/>
            <a:ext cx="7890882" cy="4154984"/>
          </a:xfrm>
          <a:prstGeom prst="rect">
            <a:avLst/>
          </a:prstGeom>
          <a:noFill/>
        </p:spPr>
        <p:txBody>
          <a:bodyPr wrap="square" rtlCol="0">
            <a:spAutoFit/>
          </a:bodyPr>
          <a:lstStyle/>
          <a:p>
            <a:pPr marL="342900" indent="-342900">
              <a:buClr>
                <a:srgbClr val="FF0000"/>
              </a:buClr>
              <a:buFont typeface="Arial" panose="020B0604020202020204" pitchFamily="34" charset="0"/>
              <a:buChar char="•"/>
            </a:pPr>
            <a:r>
              <a:rPr lang="en-GB" sz="2400" b="1" dirty="0"/>
              <a:t>Toolbox talk</a:t>
            </a:r>
            <a:r>
              <a:rPr lang="en-GB" sz="2400" dirty="0"/>
              <a:t>: the risks of the rotating wire hazard was not raised – </a:t>
            </a:r>
            <a:r>
              <a:rPr lang="en-GB" sz="2400" i="1" dirty="0">
                <a:solidFill>
                  <a:srgbClr val="FF0000"/>
                </a:solidFill>
              </a:rPr>
              <a:t>how could your toolbox talks be improved?</a:t>
            </a:r>
          </a:p>
          <a:p>
            <a:pPr marL="342900" indent="-342900">
              <a:buClr>
                <a:srgbClr val="FF0000"/>
              </a:buClr>
              <a:buFont typeface="Arial" panose="020B0604020202020204" pitchFamily="34" charset="0"/>
              <a:buChar char="•"/>
            </a:pPr>
            <a:r>
              <a:rPr lang="en-GB" sz="2400" b="1" dirty="0"/>
              <a:t>Normalisation of risk</a:t>
            </a:r>
            <a:r>
              <a:rPr lang="en-GB" sz="2400" dirty="0"/>
              <a:t>: the supervisor put himself in the line of fire – </a:t>
            </a:r>
            <a:r>
              <a:rPr lang="en-GB" sz="2400" i="1" dirty="0">
                <a:solidFill>
                  <a:srgbClr val="FF0000"/>
                </a:solidFill>
              </a:rPr>
              <a:t>what do you do to keep out of the line of fire?</a:t>
            </a:r>
          </a:p>
          <a:p>
            <a:pPr marL="342900" indent="-342900">
              <a:buClr>
                <a:srgbClr val="FF0000"/>
              </a:buClr>
              <a:buFont typeface="Arial" panose="020B0604020202020204" pitchFamily="34" charset="0"/>
              <a:buChar char="•"/>
            </a:pPr>
            <a:r>
              <a:rPr lang="en-GB" sz="2400" b="1" dirty="0"/>
              <a:t>Communication failure</a:t>
            </a:r>
            <a:r>
              <a:rPr lang="en-GB" sz="2400" dirty="0"/>
              <a:t>: a lift was attempted whilst the supervisor was in the line of fire – </a:t>
            </a:r>
            <a:r>
              <a:rPr lang="en-GB" sz="2400" i="1" dirty="0">
                <a:solidFill>
                  <a:srgbClr val="FF0000"/>
                </a:solidFill>
              </a:rPr>
              <a:t>how could you stop this happening?</a:t>
            </a:r>
          </a:p>
          <a:p>
            <a:pPr marL="342900" indent="-342900">
              <a:buClr>
                <a:srgbClr val="FF0000"/>
              </a:buClr>
              <a:buFont typeface="Arial" panose="020B0604020202020204" pitchFamily="34" charset="0"/>
              <a:buChar char="•"/>
            </a:pPr>
            <a:r>
              <a:rPr lang="en-GB" sz="2400" b="1" dirty="0"/>
              <a:t>No dynamic risk assessment</a:t>
            </a:r>
            <a:r>
              <a:rPr lang="en-GB" sz="2400" dirty="0"/>
              <a:t>: no-one stopped the job, even after two unsuccessful lifts – </a:t>
            </a:r>
            <a:r>
              <a:rPr lang="en-GB" sz="2400" i="1" dirty="0">
                <a:solidFill>
                  <a:srgbClr val="FF0000"/>
                </a:solidFill>
              </a:rPr>
              <a:t>why do you think this happened?</a:t>
            </a:r>
          </a:p>
          <a:p>
            <a:endParaRPr lang="en-GB" sz="2400" dirty="0"/>
          </a:p>
        </p:txBody>
      </p:sp>
      <p:sp>
        <p:nvSpPr>
          <p:cNvPr id="3" name="TextBox 2">
            <a:extLst>
              <a:ext uri="{FF2B5EF4-FFF2-40B4-BE49-F238E27FC236}">
                <a16:creationId xmlns:a16="http://schemas.microsoft.com/office/drawing/2014/main" xmlns="" id="{06619A18-F1E1-47C3-8061-ED6655C99E50}"/>
              </a:ext>
            </a:extLst>
          </p:cNvPr>
          <p:cNvSpPr txBox="1"/>
          <p:nvPr/>
        </p:nvSpPr>
        <p:spPr>
          <a:xfrm>
            <a:off x="770019" y="1371596"/>
            <a:ext cx="4571380" cy="523220"/>
          </a:xfrm>
          <a:prstGeom prst="rect">
            <a:avLst/>
          </a:prstGeom>
          <a:noFill/>
        </p:spPr>
        <p:txBody>
          <a:bodyPr wrap="none" rtlCol="0">
            <a:spAutoFit/>
          </a:bodyPr>
          <a:lstStyle/>
          <a:p>
            <a:r>
              <a:rPr lang="en-GB" sz="2800" b="1" dirty="0">
                <a:solidFill>
                  <a:srgbClr val="FF0000"/>
                </a:solidFill>
              </a:rPr>
              <a:t>What led to this happening?</a:t>
            </a:r>
          </a:p>
        </p:txBody>
      </p:sp>
    </p:spTree>
    <p:extLst>
      <p:ext uri="{BB962C8B-B14F-4D97-AF65-F5344CB8AC3E}">
        <p14:creationId xmlns:p14="http://schemas.microsoft.com/office/powerpoint/2010/main" val="205215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300677" y="1084687"/>
            <a:ext cx="8447538" cy="554109"/>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Which of the 7Cs are involved in this safety </a:t>
            </a:r>
            <a:r>
              <a:rPr lang="en-GB" sz="2800" dirty="0">
                <a:solidFill>
                  <a:srgbClr val="ED1D24"/>
                </a:solidFill>
                <a:latin typeface="+mn-lt"/>
              </a:rPr>
              <a:t>moment</a:t>
            </a: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a:t>
            </a:r>
          </a:p>
        </p:txBody>
      </p:sp>
      <p:sp>
        <p:nvSpPr>
          <p:cNvPr id="10" name="Content Placeholder 2"/>
          <p:cNvSpPr>
            <a:spLocks noGrp="1"/>
          </p:cNvSpPr>
          <p:nvPr/>
        </p:nvSpPr>
        <p:spPr bwMode="auto">
          <a:xfrm>
            <a:off x="322710" y="1662463"/>
            <a:ext cx="8229600" cy="3124266"/>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Change management</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Communication</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Complacency</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Control of work</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Competence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Culture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Commitment</a:t>
            </a:r>
          </a:p>
        </p:txBody>
      </p:sp>
      <p:sp>
        <p:nvSpPr>
          <p:cNvPr id="11" name="Title 1"/>
          <p:cNvSpPr txBox="1">
            <a:spLocks/>
          </p:cNvSpPr>
          <p:nvPr/>
        </p:nvSpPr>
        <p:spPr bwMode="auto">
          <a:xfrm>
            <a:off x="314325" y="4816333"/>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D1D24"/>
                </a:solidFill>
                <a:effectLst/>
                <a:uLnTx/>
                <a:uFillTx/>
                <a:latin typeface="+mn-lt"/>
                <a:ea typeface="ヒラギノ角ゴ Pro W3" pitchFamily="-1" charset="-128"/>
                <a:cs typeface="ヒラギノ角ゴ Pro W3" pitchFamily="-1" charset="-128"/>
              </a:rPr>
              <a:t>Did this presentation result in discussion that could lead to creating another alert to share with industry? Please contact :</a:t>
            </a:r>
            <a:r>
              <a:rPr kumimoji="0" lang="en-GB" sz="2000" b="1"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 </a:t>
            </a:r>
            <a:r>
              <a:rPr kumimoji="0" lang="en-GB" sz="2000" b="0"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info@stepchangeinsafety.net</a:t>
            </a:r>
          </a:p>
        </p:txBody>
      </p:sp>
      <p:sp>
        <p:nvSpPr>
          <p:cNvPr id="13" name="Title 1">
            <a:extLst>
              <a:ext uri="{FF2B5EF4-FFF2-40B4-BE49-F238E27FC236}">
                <a16:creationId xmlns:a16="http://schemas.microsoft.com/office/drawing/2014/main" xmlns="" id="{7E9232F6-B3EC-4237-AF61-4CF4C858C1D7}"/>
              </a:ext>
            </a:extLst>
          </p:cNvPr>
          <p:cNvSpPr>
            <a:spLocks noGrp="1"/>
          </p:cNvSpPr>
          <p:nvPr>
            <p:ph type="title"/>
          </p:nvPr>
        </p:nvSpPr>
        <p:spPr/>
        <p:txBody>
          <a:bodyPr/>
          <a:lstStyle/>
          <a:p>
            <a:r>
              <a:rPr lang="en-GB" dirty="0"/>
              <a:t>Hands off!</a:t>
            </a:r>
          </a:p>
        </p:txBody>
      </p:sp>
    </p:spTree>
    <p:extLst>
      <p:ext uri="{BB962C8B-B14F-4D97-AF65-F5344CB8AC3E}">
        <p14:creationId xmlns:p14="http://schemas.microsoft.com/office/powerpoint/2010/main" val="213234861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6197</TotalTime>
  <Words>496</Words>
  <Application>Microsoft Macintosh PowerPoint</Application>
  <PresentationFormat>On-screen Show (4:3)</PresentationFormat>
  <Paragraphs>42</Paragraphs>
  <Slides>6</Slides>
  <Notes>3</Notes>
  <HiddenSlides>0</HiddenSlides>
  <MMClips>2</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PowerPoint Presentation</vt:lpstr>
      <vt:lpstr>Hands off!</vt:lpstr>
      <vt:lpstr>Hands off!</vt:lpstr>
      <vt:lpstr>Hands off!</vt:lpstr>
      <vt:lpstr>Hands off!</vt:lpstr>
      <vt:lpstr>Hands off!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Simpson</dc:creator>
  <cp:lastModifiedBy>Freya Cookson</cp:lastModifiedBy>
  <cp:revision>220</cp:revision>
  <dcterms:created xsi:type="dcterms:W3CDTF">2016-10-17T14:47:47Z</dcterms:created>
  <dcterms:modified xsi:type="dcterms:W3CDTF">2020-03-11T11:24:08Z</dcterms:modified>
</cp:coreProperties>
</file>