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0"/>
  </p:notesMasterIdLst>
  <p:handoutMasterIdLst>
    <p:handoutMasterId r:id="rId11"/>
  </p:handoutMasterIdLst>
  <p:sldIdLst>
    <p:sldId id="271" r:id="rId2"/>
    <p:sldId id="296" r:id="rId3"/>
    <p:sldId id="298" r:id="rId4"/>
    <p:sldId id="299" r:id="rId5"/>
    <p:sldId id="294" r:id="rId6"/>
    <p:sldId id="295" r:id="rId7"/>
    <p:sldId id="292" r:id="rId8"/>
    <p:sldId id="276"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09" autoAdjust="0"/>
    <p:restoredTop sz="87616" autoAdjust="0"/>
  </p:normalViewPr>
  <p:slideViewPr>
    <p:cSldViewPr snapToGrid="0">
      <p:cViewPr varScale="1">
        <p:scale>
          <a:sx n="94" d="100"/>
          <a:sy n="94" d="100"/>
        </p:scale>
        <p:origin x="-2336"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7A1CD349-091C-4AF8-855D-85918F0B9783}" type="datetimeFigureOut">
              <a:rPr lang="en-GB" smtClean="0"/>
              <a:t>11/03/20</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2B67666-F897-491E-87B4-25D91549C9DC}" type="slidenum">
              <a:rPr lang="en-GB" smtClean="0"/>
              <a:t>‹#›</a:t>
            </a:fld>
            <a:endParaRPr lang="en-GB"/>
          </a:p>
        </p:txBody>
      </p:sp>
    </p:spTree>
    <p:extLst>
      <p:ext uri="{BB962C8B-B14F-4D97-AF65-F5344CB8AC3E}">
        <p14:creationId xmlns:p14="http://schemas.microsoft.com/office/powerpoint/2010/main" val="37512165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6AAEE1A-339D-4598-9458-96C63C67B297}" type="datetimeFigureOut">
              <a:rPr lang="en-GB" smtClean="0"/>
              <a:t>11/03/20</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94E5EA9-66EA-4371-AC8B-7034EE56E56D}" type="slidenum">
              <a:rPr lang="en-GB" smtClean="0"/>
              <a:t>‹#›</a:t>
            </a:fld>
            <a:endParaRPr lang="en-GB"/>
          </a:p>
        </p:txBody>
      </p:sp>
    </p:spTree>
    <p:extLst>
      <p:ext uri="{BB962C8B-B14F-4D97-AF65-F5344CB8AC3E}">
        <p14:creationId xmlns:p14="http://schemas.microsoft.com/office/powerpoint/2010/main" val="1872393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safety moment is adapted from a case study published in ‘Human Factor - First Steps’</a:t>
            </a:r>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26897899-EB9A-42CC-AB28-5EF82478CDEF}"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442639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Clr>
                <a:srgbClr val="FF0000"/>
              </a:buClr>
              <a:buFont typeface="Arial" panose="020B0604020202020204" pitchFamily="34" charset="0"/>
              <a:buChar char="•"/>
            </a:pPr>
            <a:r>
              <a:rPr lang="en-GB" sz="1200" dirty="0"/>
              <a:t>There was a stand of drill pipe clamped in the slips, raised and manually held on the brake. </a:t>
            </a:r>
          </a:p>
          <a:p>
            <a:pPr marL="342900" indent="-342900">
              <a:buClr>
                <a:srgbClr val="FF0000"/>
              </a:buClr>
              <a:buFont typeface="Arial" panose="020B0604020202020204" pitchFamily="34" charset="0"/>
              <a:buChar char="•"/>
            </a:pPr>
            <a:r>
              <a:rPr lang="en-GB" sz="1200" dirty="0"/>
              <a:t>A roughneck stepped into the hazardous area of the rig floor. </a:t>
            </a:r>
          </a:p>
          <a:p>
            <a:pPr marL="342900" indent="-342900">
              <a:buClr>
                <a:srgbClr val="FF0000"/>
              </a:buClr>
              <a:buFont typeface="Arial" panose="020B0604020202020204" pitchFamily="34" charset="0"/>
              <a:buChar char="•"/>
            </a:pPr>
            <a:r>
              <a:rPr lang="en-GB" sz="1200" dirty="0"/>
              <a:t>The driller reached for the microphone to alert the roughneck. </a:t>
            </a:r>
          </a:p>
          <a:p>
            <a:pPr marL="342900" indent="-342900">
              <a:buClr>
                <a:srgbClr val="FF0000"/>
              </a:buClr>
              <a:buFont typeface="Arial" panose="020B0604020202020204" pitchFamily="34" charset="0"/>
              <a:buChar char="•"/>
            </a:pPr>
            <a:r>
              <a:rPr lang="en-GB" sz="1200" dirty="0"/>
              <a:t>What could go wrong?</a:t>
            </a:r>
          </a:p>
          <a:p>
            <a:endParaRPr lang="en-GB" dirty="0"/>
          </a:p>
        </p:txBody>
      </p:sp>
      <p:sp>
        <p:nvSpPr>
          <p:cNvPr id="4" name="Slide Number Placeholder 3"/>
          <p:cNvSpPr>
            <a:spLocks noGrp="1"/>
          </p:cNvSpPr>
          <p:nvPr>
            <p:ph type="sldNum" sz="quarter" idx="5"/>
          </p:nvPr>
        </p:nvSpPr>
        <p:spPr/>
        <p:txBody>
          <a:bodyPr/>
          <a:lstStyle/>
          <a:p>
            <a:fld id="{A94E5EA9-66EA-4371-AC8B-7034EE56E56D}" type="slidenum">
              <a:rPr lang="en-GB" smtClean="0"/>
              <a:t>2</a:t>
            </a:fld>
            <a:endParaRPr lang="en-GB"/>
          </a:p>
        </p:txBody>
      </p:sp>
    </p:spTree>
    <p:extLst>
      <p:ext uri="{BB962C8B-B14F-4D97-AF65-F5344CB8AC3E}">
        <p14:creationId xmlns:p14="http://schemas.microsoft.com/office/powerpoint/2010/main" val="4000921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rgbClr val="FF0000"/>
              </a:buClr>
              <a:buFont typeface="Arial" panose="020B0604020202020204" pitchFamily="34" charset="0"/>
              <a:buNone/>
            </a:pPr>
            <a:r>
              <a:rPr lang="en-GB" sz="1200" dirty="0"/>
              <a:t>The driller was simultaneously holding the drill pipe in position whilst using the microphone to alert the roughneck on the drill floor</a:t>
            </a:r>
          </a:p>
          <a:p>
            <a:endParaRPr lang="en-GB" dirty="0"/>
          </a:p>
        </p:txBody>
      </p:sp>
      <p:sp>
        <p:nvSpPr>
          <p:cNvPr id="4" name="Slide Number Placeholder 3"/>
          <p:cNvSpPr>
            <a:spLocks noGrp="1"/>
          </p:cNvSpPr>
          <p:nvPr>
            <p:ph type="sldNum" sz="quarter" idx="5"/>
          </p:nvPr>
        </p:nvSpPr>
        <p:spPr/>
        <p:txBody>
          <a:bodyPr/>
          <a:lstStyle/>
          <a:p>
            <a:fld id="{A94E5EA9-66EA-4371-AC8B-7034EE56E56D}" type="slidenum">
              <a:rPr lang="en-GB" smtClean="0"/>
              <a:t>3</a:t>
            </a:fld>
            <a:endParaRPr lang="en-GB"/>
          </a:p>
        </p:txBody>
      </p:sp>
    </p:spTree>
    <p:extLst>
      <p:ext uri="{BB962C8B-B14F-4D97-AF65-F5344CB8AC3E}">
        <p14:creationId xmlns:p14="http://schemas.microsoft.com/office/powerpoint/2010/main" val="3207369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FF0000"/>
              </a:buClr>
            </a:pPr>
            <a:r>
              <a:rPr lang="en-GB" sz="1200" dirty="0"/>
              <a:t>As he reached for the microphone, he slightly released pressure on the brake</a:t>
            </a:r>
          </a:p>
          <a:p>
            <a:pPr>
              <a:buClr>
                <a:srgbClr val="FF0000"/>
              </a:buClr>
            </a:pPr>
            <a:r>
              <a:rPr lang="en-GB" sz="1200" dirty="0"/>
              <a:t>The top drive descended, bending the drill pipe which fortunately did not spring out </a:t>
            </a:r>
          </a:p>
          <a:p>
            <a:pPr>
              <a:buClr>
                <a:srgbClr val="FF0000"/>
              </a:buClr>
            </a:pPr>
            <a:r>
              <a:rPr lang="en-GB" sz="1200" dirty="0"/>
              <a:t>A 27kg pipe-guide fell 90 feet to the floor, narrowly avoiding the roughneck</a:t>
            </a:r>
          </a:p>
          <a:p>
            <a:r>
              <a:rPr lang="en-GB" dirty="0"/>
              <a:t>If the brake-control had been entirely released, the brake would have applied automatically. Unfortunately, a small release in hand-pressure was enough to remove the brake.</a:t>
            </a:r>
          </a:p>
          <a:p>
            <a:r>
              <a:rPr lang="en-GB" dirty="0"/>
              <a:t>Keeping your arm steady during a task requires concentration and balance. Changing your position affects this fine-control. The movement towards the microphone reduced pressure on the brake and the top drive descended.</a:t>
            </a:r>
          </a:p>
          <a:p>
            <a:endParaRPr lang="en-GB" dirty="0"/>
          </a:p>
        </p:txBody>
      </p:sp>
      <p:sp>
        <p:nvSpPr>
          <p:cNvPr id="4" name="Slide Number Placeholder 3"/>
          <p:cNvSpPr>
            <a:spLocks noGrp="1"/>
          </p:cNvSpPr>
          <p:nvPr>
            <p:ph type="sldNum" sz="quarter" idx="5"/>
          </p:nvPr>
        </p:nvSpPr>
        <p:spPr/>
        <p:txBody>
          <a:bodyPr/>
          <a:lstStyle/>
          <a:p>
            <a:fld id="{A94E5EA9-66EA-4371-AC8B-7034EE56E56D}" type="slidenum">
              <a:rPr lang="en-GB" smtClean="0"/>
              <a:t>4</a:t>
            </a:fld>
            <a:endParaRPr lang="en-GB"/>
          </a:p>
        </p:txBody>
      </p:sp>
    </p:spTree>
    <p:extLst>
      <p:ext uri="{BB962C8B-B14F-4D97-AF65-F5344CB8AC3E}">
        <p14:creationId xmlns:p14="http://schemas.microsoft.com/office/powerpoint/2010/main" val="3881520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none" dirty="0"/>
              <a:t>Accepted the poor layout and controls, and got on with the job</a:t>
            </a:r>
          </a:p>
          <a:p>
            <a:endParaRPr lang="en-GB" dirty="0"/>
          </a:p>
        </p:txBody>
      </p:sp>
      <p:sp>
        <p:nvSpPr>
          <p:cNvPr id="4" name="Slide Number Placeholder 3"/>
          <p:cNvSpPr>
            <a:spLocks noGrp="1"/>
          </p:cNvSpPr>
          <p:nvPr>
            <p:ph type="sldNum" sz="quarter" idx="5"/>
          </p:nvPr>
        </p:nvSpPr>
        <p:spPr/>
        <p:txBody>
          <a:bodyPr/>
          <a:lstStyle/>
          <a:p>
            <a:fld id="{A94E5EA9-66EA-4371-AC8B-7034EE56E56D}" type="slidenum">
              <a:rPr lang="en-GB" smtClean="0"/>
              <a:t>5</a:t>
            </a:fld>
            <a:endParaRPr lang="en-GB"/>
          </a:p>
        </p:txBody>
      </p:sp>
    </p:spTree>
    <p:extLst>
      <p:ext uri="{BB962C8B-B14F-4D97-AF65-F5344CB8AC3E}">
        <p14:creationId xmlns:p14="http://schemas.microsoft.com/office/powerpoint/2010/main" val="1684231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defRPr sz="6000"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3099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80158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1709739"/>
            <a:ext cx="7886700" cy="2852737"/>
          </a:xfrm>
        </p:spPr>
        <p:txBody>
          <a:bodyPr anchor="b"/>
          <a:lstStyle>
            <a:lvl1pPr>
              <a:defRPr sz="6000" b="1"/>
            </a:lvl1pPr>
          </a:lstStyle>
          <a:p>
            <a:r>
              <a:rPr lang="en-US" dirty="0"/>
              <a:t>CLICK TO EDIT MASTER TITLE STYLE</a:t>
            </a:r>
          </a:p>
        </p:txBody>
      </p:sp>
      <p:sp>
        <p:nvSpPr>
          <p:cNvPr id="3" name="Text Placeholder 2"/>
          <p:cNvSpPr>
            <a:spLocks noGrp="1"/>
          </p:cNvSpPr>
          <p:nvPr>
            <p:ph type="body" idx="1"/>
          </p:nvPr>
        </p:nvSpPr>
        <p:spPr>
          <a:xfrm>
            <a:off x="623888" y="4589465"/>
            <a:ext cx="7886700" cy="1233366"/>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96363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a:lvl1pPr>
          </a:lstStyle>
          <a:p>
            <a:r>
              <a:rPr lang="en-US" dirty="0"/>
              <a:t>CLICK TO EDIT MASTER TITLE STYLE</a:t>
            </a:r>
          </a:p>
        </p:txBody>
      </p:sp>
      <p:sp>
        <p:nvSpPr>
          <p:cNvPr id="3" name="Content Placeholder 2"/>
          <p:cNvSpPr>
            <a:spLocks noGrp="1"/>
          </p:cNvSpPr>
          <p:nvPr>
            <p:ph sz="half" idx="1"/>
          </p:nvPr>
        </p:nvSpPr>
        <p:spPr>
          <a:xfrm>
            <a:off x="431320" y="1085613"/>
            <a:ext cx="3886200" cy="47477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2667" y="1092379"/>
            <a:ext cx="3886200" cy="47477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165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31320" y="1068687"/>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31320" y="1892598"/>
            <a:ext cx="3868340" cy="392160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7172" y="1068687"/>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67172" y="1892598"/>
            <a:ext cx="3887391" cy="392160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title" hasCustomPrompt="1"/>
          </p:nvPr>
        </p:nvSpPr>
        <p:spPr>
          <a:xfrm>
            <a:off x="431320" y="193192"/>
            <a:ext cx="3027872" cy="376152"/>
          </a:xfrm>
        </p:spPr>
        <p:txBody>
          <a:bodyPr/>
          <a:lstStyle>
            <a:lvl1pPr>
              <a:defRPr b="1"/>
            </a:lvl1pPr>
          </a:lstStyle>
          <a:p>
            <a:r>
              <a:rPr lang="en-US" dirty="0"/>
              <a:t>CLICK TO EDIT MASTER TITLE STYLE</a:t>
            </a:r>
          </a:p>
        </p:txBody>
      </p:sp>
    </p:spTree>
    <p:extLst>
      <p:ext uri="{BB962C8B-B14F-4D97-AF65-F5344CB8AC3E}">
        <p14:creationId xmlns:p14="http://schemas.microsoft.com/office/powerpoint/2010/main" val="343308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461470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987426"/>
            <a:ext cx="2949178" cy="48815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8" name="Title 1"/>
          <p:cNvSpPr txBox="1">
            <a:spLocks/>
          </p:cNvSpPr>
          <p:nvPr userDrawn="1"/>
        </p:nvSpPr>
        <p:spPr>
          <a:xfrm>
            <a:off x="431320" y="193192"/>
            <a:ext cx="3027872" cy="37615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b="1" kern="1200">
                <a:solidFill>
                  <a:schemeClr val="bg2">
                    <a:lumMod val="75000"/>
                  </a:schemeClr>
                </a:solidFill>
                <a:latin typeface="+mj-lt"/>
                <a:ea typeface="+mj-ea"/>
                <a:cs typeface="+mj-cs"/>
              </a:defRPr>
            </a:lvl1pPr>
          </a:lstStyle>
          <a:p>
            <a:r>
              <a:rPr lang="en-US" dirty="0"/>
              <a:t>CLICK TO EDIT MASTER TITLE STYLE</a:t>
            </a:r>
          </a:p>
        </p:txBody>
      </p:sp>
    </p:spTree>
    <p:extLst>
      <p:ext uri="{BB962C8B-B14F-4D97-AF65-F5344CB8AC3E}">
        <p14:creationId xmlns:p14="http://schemas.microsoft.com/office/powerpoint/2010/main" val="23030011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9"/>
          <a:stretch>
            <a:fillRect/>
          </a:stretch>
        </p:blipFill>
        <p:spPr>
          <a:xfrm>
            <a:off x="-397" y="0"/>
            <a:ext cx="9144793" cy="6907367"/>
          </a:xfrm>
          <a:prstGeom prst="rect">
            <a:avLst/>
          </a:prstGeom>
        </p:spPr>
      </p:pic>
      <p:sp>
        <p:nvSpPr>
          <p:cNvPr id="2" name="Title Placeholder 1"/>
          <p:cNvSpPr>
            <a:spLocks noGrp="1"/>
          </p:cNvSpPr>
          <p:nvPr>
            <p:ph type="title"/>
          </p:nvPr>
        </p:nvSpPr>
        <p:spPr>
          <a:xfrm>
            <a:off x="431320" y="193192"/>
            <a:ext cx="3027872" cy="376152"/>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31321" y="983411"/>
            <a:ext cx="8281358" cy="487392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096355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Lst>
  <p:txStyles>
    <p:titleStyle>
      <a:lvl1pPr algn="l" defTabSz="914400" rtl="0" eaLnBrk="1" latinLnBrk="0" hangingPunct="1">
        <a:lnSpc>
          <a:spcPct val="90000"/>
        </a:lnSpc>
        <a:spcBef>
          <a:spcPct val="0"/>
        </a:spcBef>
        <a:buNone/>
        <a:defRPr sz="2400" b="1" kern="1200">
          <a:solidFill>
            <a:schemeClr val="bg2">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hyperlink" Target="https://humanfactors.atlasknowledge.com/assessment/10"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3941" y="5197284"/>
            <a:ext cx="6974078"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ysClr val="windowText" lastClr="000000"/>
                </a:solidFill>
                <a:effectLst/>
                <a:uLnTx/>
                <a:uFillTx/>
              </a:rPr>
              <a:t>Disclaimer: </a:t>
            </a:r>
            <a:r>
              <a:rPr kumimoji="0" lang="en-GB" sz="1200" b="0" i="0" u="none" strike="noStrike" kern="0" cap="none" spc="0" normalizeH="0" baseline="0" noProof="0" dirty="0">
                <a:ln>
                  <a:noFill/>
                </a:ln>
                <a:solidFill>
                  <a:sysClr val="windowText" lastClr="000000"/>
                </a:solidFill>
                <a:effectLst/>
                <a:uLnTx/>
                <a:uFillTx/>
              </a:rPr>
              <a:t>this safety moment is designed to prevent similar incidents occurring.  All guidance herein is provided in good faith and Step Change in Safety nor its member companies accept responsibility for any inaccuracies or omissions contained within this safety moment.</a:t>
            </a:r>
          </a:p>
        </p:txBody>
      </p:sp>
      <p:sp>
        <p:nvSpPr>
          <p:cNvPr id="5" name="Title 1"/>
          <p:cNvSpPr txBox="1">
            <a:spLocks/>
          </p:cNvSpPr>
          <p:nvPr/>
        </p:nvSpPr>
        <p:spPr>
          <a:xfrm>
            <a:off x="1007608" y="675455"/>
            <a:ext cx="7128783" cy="146035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b="1" kern="1200">
                <a:solidFill>
                  <a:schemeClr val="bg2">
                    <a:lumMod val="75000"/>
                  </a:schemeClr>
                </a:solidFill>
                <a:latin typeface="+mj-lt"/>
                <a:ea typeface="+mj-ea"/>
                <a:cs typeface="+mj-cs"/>
              </a:defRPr>
            </a:lvl1pPr>
          </a:lstStyle>
          <a:p>
            <a:pPr algn="ctr"/>
            <a:r>
              <a:rPr lang="en-GB" sz="4800" dirty="0">
                <a:solidFill>
                  <a:schemeClr val="tx1"/>
                </a:solidFill>
                <a:latin typeface="+mn-lt"/>
              </a:rPr>
              <a:t>The risks of multi-tasking</a:t>
            </a:r>
          </a:p>
        </p:txBody>
      </p:sp>
      <p:pic>
        <p:nvPicPr>
          <p:cNvPr id="6" name="Picture 2" descr="Related image">
            <a:extLst>
              <a:ext uri="{FF2B5EF4-FFF2-40B4-BE49-F238E27FC236}">
                <a16:creationId xmlns:a16="http://schemas.microsoft.com/office/drawing/2014/main" xmlns="" id="{61C928B5-587A-40F3-A78F-1A7B5956A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5399" y="1777912"/>
            <a:ext cx="5133200" cy="3419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0108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CB34BEF8-4A01-4334-BC7D-94ACA43DD498}"/>
              </a:ext>
            </a:extLst>
          </p:cNvPr>
          <p:cNvSpPr>
            <a:spLocks noGrp="1"/>
          </p:cNvSpPr>
          <p:nvPr>
            <p:ph type="title"/>
          </p:nvPr>
        </p:nvSpPr>
        <p:spPr/>
        <p:txBody>
          <a:bodyPr/>
          <a:lstStyle/>
          <a:p>
            <a:r>
              <a:rPr lang="en-GB" sz="2000" dirty="0"/>
              <a:t>Human factors in design</a:t>
            </a:r>
          </a:p>
        </p:txBody>
      </p:sp>
      <p:pic>
        <p:nvPicPr>
          <p:cNvPr id="8" name="Picture 7">
            <a:extLst>
              <a:ext uri="{FF2B5EF4-FFF2-40B4-BE49-F238E27FC236}">
                <a16:creationId xmlns:a16="http://schemas.microsoft.com/office/drawing/2014/main" xmlns="" id="{F328F931-CA95-491D-B5DA-7D99C514C9D9}"/>
              </a:ext>
            </a:extLst>
          </p:cNvPr>
          <p:cNvPicPr>
            <a:picLocks noChangeAspect="1"/>
          </p:cNvPicPr>
          <p:nvPr/>
        </p:nvPicPr>
        <p:blipFill rotWithShape="1">
          <a:blip r:embed="rId3"/>
          <a:srcRect l="3974" r="7678"/>
          <a:stretch/>
        </p:blipFill>
        <p:spPr>
          <a:xfrm>
            <a:off x="4601029" y="1335443"/>
            <a:ext cx="3802744" cy="4243712"/>
          </a:xfrm>
          <a:prstGeom prst="rect">
            <a:avLst/>
          </a:prstGeom>
        </p:spPr>
      </p:pic>
      <p:sp>
        <p:nvSpPr>
          <p:cNvPr id="11" name="Content Placeholder 2">
            <a:extLst>
              <a:ext uri="{FF2B5EF4-FFF2-40B4-BE49-F238E27FC236}">
                <a16:creationId xmlns:a16="http://schemas.microsoft.com/office/drawing/2014/main" xmlns="" id="{94F20656-F0D6-4C1F-9F05-01A405B81E06}"/>
              </a:ext>
            </a:extLst>
          </p:cNvPr>
          <p:cNvSpPr txBox="1">
            <a:spLocks/>
          </p:cNvSpPr>
          <p:nvPr/>
        </p:nvSpPr>
        <p:spPr>
          <a:xfrm>
            <a:off x="431320" y="920101"/>
            <a:ext cx="3705251" cy="3200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FF0000"/>
                </a:solidFill>
              </a:rPr>
              <a:t>What was happening?</a:t>
            </a:r>
          </a:p>
          <a:p>
            <a:pPr>
              <a:lnSpc>
                <a:spcPct val="110000"/>
              </a:lnSpc>
              <a:buClr>
                <a:srgbClr val="FF0000"/>
              </a:buClr>
            </a:pPr>
            <a:r>
              <a:rPr lang="en-GB" sz="2000" dirty="0"/>
              <a:t>Routine drilling operations</a:t>
            </a:r>
          </a:p>
          <a:p>
            <a:pPr>
              <a:lnSpc>
                <a:spcPct val="110000"/>
              </a:lnSpc>
              <a:buClr>
                <a:srgbClr val="FF0000"/>
              </a:buClr>
            </a:pPr>
            <a:r>
              <a:rPr lang="en-GB" sz="2000" dirty="0"/>
              <a:t>A stand of drill pipe was clamped in the slips, raised and manually held on the brake</a:t>
            </a:r>
          </a:p>
          <a:p>
            <a:pPr>
              <a:lnSpc>
                <a:spcPct val="110000"/>
              </a:lnSpc>
              <a:buClr>
                <a:srgbClr val="FF0000"/>
              </a:buClr>
            </a:pPr>
            <a:r>
              <a:rPr lang="en-GB" sz="2000" dirty="0"/>
              <a:t>A roughneck stepped into the hazardous area of the rig floor</a:t>
            </a:r>
          </a:p>
        </p:txBody>
      </p:sp>
    </p:spTree>
    <p:extLst>
      <p:ext uri="{BB962C8B-B14F-4D97-AF65-F5344CB8AC3E}">
        <p14:creationId xmlns:p14="http://schemas.microsoft.com/office/powerpoint/2010/main" val="4011938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CB34BEF8-4A01-4334-BC7D-94ACA43DD498}"/>
              </a:ext>
            </a:extLst>
          </p:cNvPr>
          <p:cNvSpPr>
            <a:spLocks noGrp="1"/>
          </p:cNvSpPr>
          <p:nvPr>
            <p:ph type="title"/>
          </p:nvPr>
        </p:nvSpPr>
        <p:spPr/>
        <p:txBody>
          <a:bodyPr/>
          <a:lstStyle/>
          <a:p>
            <a:r>
              <a:rPr lang="en-GB" sz="2000" dirty="0"/>
              <a:t>Human factors in design</a:t>
            </a:r>
          </a:p>
        </p:txBody>
      </p:sp>
      <p:pic>
        <p:nvPicPr>
          <p:cNvPr id="8" name="Picture 7">
            <a:extLst>
              <a:ext uri="{FF2B5EF4-FFF2-40B4-BE49-F238E27FC236}">
                <a16:creationId xmlns:a16="http://schemas.microsoft.com/office/drawing/2014/main" xmlns="" id="{F328F931-CA95-491D-B5DA-7D99C514C9D9}"/>
              </a:ext>
            </a:extLst>
          </p:cNvPr>
          <p:cNvPicPr>
            <a:picLocks noChangeAspect="1"/>
          </p:cNvPicPr>
          <p:nvPr/>
        </p:nvPicPr>
        <p:blipFill rotWithShape="1">
          <a:blip r:embed="rId3"/>
          <a:srcRect l="3974" r="7678"/>
          <a:stretch/>
        </p:blipFill>
        <p:spPr>
          <a:xfrm>
            <a:off x="4601029" y="1335443"/>
            <a:ext cx="3802744" cy="4243712"/>
          </a:xfrm>
          <a:prstGeom prst="rect">
            <a:avLst/>
          </a:prstGeom>
        </p:spPr>
      </p:pic>
      <p:sp>
        <p:nvSpPr>
          <p:cNvPr id="7" name="Speech Bubble: Rectangle 6">
            <a:extLst>
              <a:ext uri="{FF2B5EF4-FFF2-40B4-BE49-F238E27FC236}">
                <a16:creationId xmlns:a16="http://schemas.microsoft.com/office/drawing/2014/main" xmlns="" id="{A11E57FB-80AD-40AF-8A79-1EB77376506D}"/>
              </a:ext>
            </a:extLst>
          </p:cNvPr>
          <p:cNvSpPr/>
          <p:nvPr/>
        </p:nvSpPr>
        <p:spPr>
          <a:xfrm>
            <a:off x="7089134" y="4591646"/>
            <a:ext cx="1683561" cy="830997"/>
          </a:xfrm>
          <a:prstGeom prst="wedgeRectCallout">
            <a:avLst>
              <a:gd name="adj1" fmla="val -77238"/>
              <a:gd name="adj2" fmla="val 64795"/>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Stepping on the manual  brake</a:t>
            </a:r>
          </a:p>
        </p:txBody>
      </p:sp>
      <p:sp>
        <p:nvSpPr>
          <p:cNvPr id="9" name="Speech Bubble: Rectangle 8">
            <a:extLst>
              <a:ext uri="{FF2B5EF4-FFF2-40B4-BE49-F238E27FC236}">
                <a16:creationId xmlns:a16="http://schemas.microsoft.com/office/drawing/2014/main" xmlns="" id="{00B66B72-6466-46B8-B0C8-E5B6C89D9B1D}"/>
              </a:ext>
            </a:extLst>
          </p:cNvPr>
          <p:cNvSpPr/>
          <p:nvPr/>
        </p:nvSpPr>
        <p:spPr>
          <a:xfrm>
            <a:off x="7035276" y="810917"/>
            <a:ext cx="1683561" cy="718251"/>
          </a:xfrm>
          <a:prstGeom prst="wedgeRectCallout">
            <a:avLst>
              <a:gd name="adj1" fmla="val -11067"/>
              <a:gd name="adj2" fmla="val 430138"/>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Holding the  hydraulic brake</a:t>
            </a:r>
          </a:p>
        </p:txBody>
      </p:sp>
      <p:sp>
        <p:nvSpPr>
          <p:cNvPr id="10" name="Speech Bubble: Rectangle 9">
            <a:extLst>
              <a:ext uri="{FF2B5EF4-FFF2-40B4-BE49-F238E27FC236}">
                <a16:creationId xmlns:a16="http://schemas.microsoft.com/office/drawing/2014/main" xmlns="" id="{A99D3571-C70C-4611-9E9A-4617B56B80F9}"/>
              </a:ext>
            </a:extLst>
          </p:cNvPr>
          <p:cNvSpPr/>
          <p:nvPr/>
        </p:nvSpPr>
        <p:spPr>
          <a:xfrm>
            <a:off x="3801216" y="4714397"/>
            <a:ext cx="1660493" cy="1128139"/>
          </a:xfrm>
          <a:prstGeom prst="wedgeRectCallout">
            <a:avLst>
              <a:gd name="adj1" fmla="val 66930"/>
              <a:gd name="adj2" fmla="val -70642"/>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Pushing the microphone button with knee</a:t>
            </a:r>
          </a:p>
        </p:txBody>
      </p:sp>
      <p:sp>
        <p:nvSpPr>
          <p:cNvPr id="13" name="Speech Bubble: Rectangle 12">
            <a:extLst>
              <a:ext uri="{FF2B5EF4-FFF2-40B4-BE49-F238E27FC236}">
                <a16:creationId xmlns:a16="http://schemas.microsoft.com/office/drawing/2014/main" xmlns="" id="{F13CBB97-AB78-4991-A286-9AC9BF784978}"/>
              </a:ext>
            </a:extLst>
          </p:cNvPr>
          <p:cNvSpPr/>
          <p:nvPr/>
        </p:nvSpPr>
        <p:spPr>
          <a:xfrm>
            <a:off x="4042363" y="987018"/>
            <a:ext cx="1543560" cy="839783"/>
          </a:xfrm>
          <a:prstGeom prst="wedgeRectCallout">
            <a:avLst>
              <a:gd name="adj1" fmla="val 32933"/>
              <a:gd name="adj2" fmla="val 130437"/>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Speaking on microphone</a:t>
            </a:r>
          </a:p>
        </p:txBody>
      </p:sp>
      <p:sp>
        <p:nvSpPr>
          <p:cNvPr id="11" name="Content Placeholder 2">
            <a:extLst>
              <a:ext uri="{FF2B5EF4-FFF2-40B4-BE49-F238E27FC236}">
                <a16:creationId xmlns:a16="http://schemas.microsoft.com/office/drawing/2014/main" xmlns="" id="{94F20656-F0D6-4C1F-9F05-01A405B81E06}"/>
              </a:ext>
            </a:extLst>
          </p:cNvPr>
          <p:cNvSpPr txBox="1">
            <a:spLocks/>
          </p:cNvSpPr>
          <p:nvPr/>
        </p:nvSpPr>
        <p:spPr>
          <a:xfrm>
            <a:off x="431320" y="810917"/>
            <a:ext cx="3611043" cy="3200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FF0000"/>
                </a:solidFill>
              </a:rPr>
              <a:t>The driller was…</a:t>
            </a:r>
          </a:p>
        </p:txBody>
      </p:sp>
      <p:sp>
        <p:nvSpPr>
          <p:cNvPr id="12" name="TextBox 11">
            <a:extLst>
              <a:ext uri="{FF2B5EF4-FFF2-40B4-BE49-F238E27FC236}">
                <a16:creationId xmlns:a16="http://schemas.microsoft.com/office/drawing/2014/main" xmlns="" id="{46DF6FC9-AA0C-4861-8F4E-B11B5D99C842}"/>
              </a:ext>
            </a:extLst>
          </p:cNvPr>
          <p:cNvSpPr txBox="1"/>
          <p:nvPr/>
        </p:nvSpPr>
        <p:spPr>
          <a:xfrm>
            <a:off x="658339" y="3110462"/>
            <a:ext cx="3384024" cy="1077218"/>
          </a:xfrm>
          <a:prstGeom prst="rect">
            <a:avLst/>
          </a:prstGeom>
          <a:solidFill>
            <a:schemeClr val="bg1"/>
          </a:solidFill>
          <a:ln w="28575">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200" b="1" dirty="0">
                <a:solidFill>
                  <a:srgbClr val="FF0000"/>
                </a:solidFill>
              </a:rPr>
              <a:t>What could go wrong?</a:t>
            </a:r>
          </a:p>
        </p:txBody>
      </p:sp>
    </p:spTree>
    <p:extLst>
      <p:ext uri="{BB962C8B-B14F-4D97-AF65-F5344CB8AC3E}">
        <p14:creationId xmlns:p14="http://schemas.microsoft.com/office/powerpoint/2010/main" val="31221880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3"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CB34BEF8-4A01-4334-BC7D-94ACA43DD498}"/>
              </a:ext>
            </a:extLst>
          </p:cNvPr>
          <p:cNvSpPr>
            <a:spLocks noGrp="1"/>
          </p:cNvSpPr>
          <p:nvPr>
            <p:ph type="title"/>
          </p:nvPr>
        </p:nvSpPr>
        <p:spPr/>
        <p:txBody>
          <a:bodyPr/>
          <a:lstStyle/>
          <a:p>
            <a:r>
              <a:rPr lang="en-GB" sz="2000" dirty="0"/>
              <a:t>Human factors in design</a:t>
            </a:r>
          </a:p>
        </p:txBody>
      </p:sp>
      <p:pic>
        <p:nvPicPr>
          <p:cNvPr id="8" name="Picture 7">
            <a:extLst>
              <a:ext uri="{FF2B5EF4-FFF2-40B4-BE49-F238E27FC236}">
                <a16:creationId xmlns:a16="http://schemas.microsoft.com/office/drawing/2014/main" xmlns="" id="{F328F931-CA95-491D-B5DA-7D99C514C9D9}"/>
              </a:ext>
            </a:extLst>
          </p:cNvPr>
          <p:cNvPicPr>
            <a:picLocks noChangeAspect="1"/>
          </p:cNvPicPr>
          <p:nvPr/>
        </p:nvPicPr>
        <p:blipFill rotWithShape="1">
          <a:blip r:embed="rId3"/>
          <a:srcRect l="3974" r="7678"/>
          <a:stretch/>
        </p:blipFill>
        <p:spPr>
          <a:xfrm>
            <a:off x="4601029" y="1335443"/>
            <a:ext cx="3802744" cy="4243712"/>
          </a:xfrm>
          <a:prstGeom prst="rect">
            <a:avLst/>
          </a:prstGeom>
        </p:spPr>
      </p:pic>
      <p:sp>
        <p:nvSpPr>
          <p:cNvPr id="11" name="Content Placeholder 2">
            <a:extLst>
              <a:ext uri="{FF2B5EF4-FFF2-40B4-BE49-F238E27FC236}">
                <a16:creationId xmlns:a16="http://schemas.microsoft.com/office/drawing/2014/main" xmlns="" id="{94F20656-F0D6-4C1F-9F05-01A405B81E06}"/>
              </a:ext>
            </a:extLst>
          </p:cNvPr>
          <p:cNvSpPr txBox="1">
            <a:spLocks/>
          </p:cNvSpPr>
          <p:nvPr/>
        </p:nvSpPr>
        <p:spPr>
          <a:xfrm>
            <a:off x="431320" y="810917"/>
            <a:ext cx="4169709" cy="3200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FF0000"/>
                </a:solidFill>
              </a:rPr>
              <a:t>What Happened?</a:t>
            </a:r>
          </a:p>
          <a:p>
            <a:pPr>
              <a:lnSpc>
                <a:spcPct val="110000"/>
              </a:lnSpc>
              <a:buClr>
                <a:srgbClr val="FF0000"/>
              </a:buClr>
            </a:pPr>
            <a:r>
              <a:rPr lang="en-GB" sz="2000" dirty="0"/>
              <a:t>As he reached for the microphone, he slightly released pressure on the brake</a:t>
            </a:r>
          </a:p>
          <a:p>
            <a:pPr>
              <a:lnSpc>
                <a:spcPct val="110000"/>
              </a:lnSpc>
              <a:buClr>
                <a:srgbClr val="FF0000"/>
              </a:buClr>
            </a:pPr>
            <a:r>
              <a:rPr lang="en-GB" sz="2000" dirty="0"/>
              <a:t>The top drive descended, bending the drill pipe, which fortunately did not spring out </a:t>
            </a:r>
          </a:p>
          <a:p>
            <a:pPr>
              <a:lnSpc>
                <a:spcPct val="110000"/>
              </a:lnSpc>
              <a:buClr>
                <a:srgbClr val="FF0000"/>
              </a:buClr>
            </a:pPr>
            <a:r>
              <a:rPr lang="en-GB" sz="2000" dirty="0"/>
              <a:t>A 27kg pipe-guide fell 90 feet to the floor, narrowly missing the roughneck</a:t>
            </a:r>
          </a:p>
          <a:p>
            <a:pPr marL="0" indent="0">
              <a:lnSpc>
                <a:spcPct val="110000"/>
              </a:lnSpc>
              <a:buClr>
                <a:srgbClr val="FF0000"/>
              </a:buClr>
              <a:buNone/>
            </a:pPr>
            <a:endParaRPr lang="en-GB" sz="2000" dirty="0"/>
          </a:p>
        </p:txBody>
      </p:sp>
      <p:sp>
        <p:nvSpPr>
          <p:cNvPr id="12" name="Speech Bubble: Rectangle 6">
            <a:extLst>
              <a:ext uri="{FF2B5EF4-FFF2-40B4-BE49-F238E27FC236}">
                <a16:creationId xmlns:a16="http://schemas.microsoft.com/office/drawing/2014/main" xmlns="" id="{A11E57FB-80AD-40AF-8A79-1EB77376506D}"/>
              </a:ext>
            </a:extLst>
          </p:cNvPr>
          <p:cNvSpPr/>
          <p:nvPr/>
        </p:nvSpPr>
        <p:spPr>
          <a:xfrm>
            <a:off x="6772860" y="1108186"/>
            <a:ext cx="2032311" cy="940162"/>
          </a:xfrm>
          <a:prstGeom prst="wedgeRectCallout">
            <a:avLst>
              <a:gd name="adj1" fmla="val 1476"/>
              <a:gd name="adj2" fmla="val 256916"/>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t>Pressure released from brake and top drive descended</a:t>
            </a:r>
          </a:p>
        </p:txBody>
      </p:sp>
      <p:sp>
        <p:nvSpPr>
          <p:cNvPr id="14" name="Arrow: Left 8">
            <a:extLst>
              <a:ext uri="{FF2B5EF4-FFF2-40B4-BE49-F238E27FC236}">
                <a16:creationId xmlns:a16="http://schemas.microsoft.com/office/drawing/2014/main" xmlns="" id="{00B66B72-6466-46B8-B0C8-E5B6C89D9B1D}"/>
              </a:ext>
            </a:extLst>
          </p:cNvPr>
          <p:cNvSpPr/>
          <p:nvPr/>
        </p:nvSpPr>
        <p:spPr>
          <a:xfrm>
            <a:off x="4601029" y="1346426"/>
            <a:ext cx="2100737" cy="463682"/>
          </a:xfrm>
          <a:prstGeom prst="leftArrow">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Leaned Left</a:t>
            </a:r>
          </a:p>
        </p:txBody>
      </p:sp>
      <p:sp>
        <p:nvSpPr>
          <p:cNvPr id="21" name="Content Placeholder 2">
            <a:extLst>
              <a:ext uri="{FF2B5EF4-FFF2-40B4-BE49-F238E27FC236}">
                <a16:creationId xmlns:a16="http://schemas.microsoft.com/office/drawing/2014/main" xmlns="" id="{94F20656-F0D6-4C1F-9F05-01A405B81E06}"/>
              </a:ext>
            </a:extLst>
          </p:cNvPr>
          <p:cNvSpPr txBox="1">
            <a:spLocks/>
          </p:cNvSpPr>
          <p:nvPr/>
        </p:nvSpPr>
        <p:spPr>
          <a:xfrm>
            <a:off x="431319" y="3581979"/>
            <a:ext cx="3963259" cy="3200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Clr>
                <a:srgbClr val="FF0000"/>
              </a:buClr>
              <a:buNone/>
            </a:pPr>
            <a:endParaRPr lang="en-GB" sz="2000" dirty="0"/>
          </a:p>
        </p:txBody>
      </p:sp>
    </p:spTree>
    <p:extLst>
      <p:ext uri="{BB962C8B-B14F-4D97-AF65-F5344CB8AC3E}">
        <p14:creationId xmlns:p14="http://schemas.microsoft.com/office/powerpoint/2010/main" val="2401881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B1CF58-DEEB-48F0-888F-46E1512E9886}"/>
              </a:ext>
            </a:extLst>
          </p:cNvPr>
          <p:cNvSpPr>
            <a:spLocks noGrp="1"/>
          </p:cNvSpPr>
          <p:nvPr>
            <p:ph type="title"/>
          </p:nvPr>
        </p:nvSpPr>
        <p:spPr/>
        <p:txBody>
          <a:bodyPr/>
          <a:lstStyle/>
          <a:p>
            <a:r>
              <a:rPr lang="en-GB" sz="2000" dirty="0"/>
              <a:t>Human factors in design</a:t>
            </a:r>
          </a:p>
        </p:txBody>
      </p:sp>
      <p:sp>
        <p:nvSpPr>
          <p:cNvPr id="4" name="TextBox 3">
            <a:extLst>
              <a:ext uri="{FF2B5EF4-FFF2-40B4-BE49-F238E27FC236}">
                <a16:creationId xmlns:a16="http://schemas.microsoft.com/office/drawing/2014/main" xmlns="" id="{DE6564B9-B767-4917-BAF4-BB05A6720B67}"/>
              </a:ext>
            </a:extLst>
          </p:cNvPr>
          <p:cNvSpPr txBox="1"/>
          <p:nvPr/>
        </p:nvSpPr>
        <p:spPr>
          <a:xfrm>
            <a:off x="486731" y="1670097"/>
            <a:ext cx="8170538" cy="3405228"/>
          </a:xfrm>
          <a:prstGeom prst="rect">
            <a:avLst/>
          </a:prstGeom>
          <a:noFill/>
        </p:spPr>
        <p:txBody>
          <a:bodyPr wrap="square" rtlCol="0">
            <a:spAutoFit/>
          </a:bodyPr>
          <a:lstStyle/>
          <a:p>
            <a:pPr marL="288000" indent="-288000">
              <a:spcAft>
                <a:spcPts val="600"/>
              </a:spcAft>
              <a:buClr>
                <a:srgbClr val="FF0000"/>
              </a:buClr>
              <a:buFont typeface="Arial" panose="020B0604020202020204" pitchFamily="34" charset="0"/>
              <a:buChar char="•"/>
            </a:pPr>
            <a:r>
              <a:rPr lang="en-GB" sz="2400" b="1" dirty="0"/>
              <a:t>Equipment design</a:t>
            </a:r>
            <a:r>
              <a:rPr lang="en-GB" sz="2400" dirty="0"/>
              <a:t>: The system was known to be difficult to operate</a:t>
            </a:r>
          </a:p>
          <a:p>
            <a:pPr marL="288000" indent="-288000">
              <a:spcAft>
                <a:spcPts val="600"/>
              </a:spcAft>
              <a:buClr>
                <a:srgbClr val="FF0000"/>
              </a:buClr>
              <a:buFont typeface="Arial" panose="020B0604020202020204" pitchFamily="34" charset="0"/>
              <a:buChar char="•"/>
            </a:pPr>
            <a:r>
              <a:rPr lang="en-GB" sz="2400" b="1" dirty="0"/>
              <a:t>Management of small changes</a:t>
            </a:r>
            <a:r>
              <a:rPr lang="en-GB" sz="2400" dirty="0"/>
              <a:t>: Over time, more equipment had been added and controls were placed wherever they could fit without considering how they would be operated </a:t>
            </a:r>
          </a:p>
          <a:p>
            <a:pPr marL="288000" indent="-288000">
              <a:spcAft>
                <a:spcPts val="600"/>
              </a:spcAft>
              <a:buClr>
                <a:srgbClr val="FF0000"/>
              </a:buClr>
              <a:buFont typeface="Arial" panose="020B0604020202020204" pitchFamily="34" charset="0"/>
              <a:buChar char="•"/>
            </a:pPr>
            <a:r>
              <a:rPr lang="en-GB" sz="2400" b="1" dirty="0"/>
              <a:t>Recognising risk and raising concerns</a:t>
            </a:r>
            <a:r>
              <a:rPr lang="en-GB" sz="2400" dirty="0"/>
              <a:t>: People accepted the poor layout and controls, and got on with the job</a:t>
            </a:r>
          </a:p>
          <a:p>
            <a:pPr marL="342900" indent="-342900">
              <a:lnSpc>
                <a:spcPct val="150000"/>
              </a:lnSpc>
              <a:buClr>
                <a:srgbClr val="FF0000"/>
              </a:buClr>
              <a:buFont typeface="Arial" panose="020B0604020202020204" pitchFamily="34" charset="0"/>
              <a:buChar char="•"/>
            </a:pPr>
            <a:endParaRPr lang="en-GB" sz="2400" dirty="0"/>
          </a:p>
        </p:txBody>
      </p:sp>
      <p:sp>
        <p:nvSpPr>
          <p:cNvPr id="5" name="TextBox 4">
            <a:extLst>
              <a:ext uri="{FF2B5EF4-FFF2-40B4-BE49-F238E27FC236}">
                <a16:creationId xmlns:a16="http://schemas.microsoft.com/office/drawing/2014/main" xmlns="" id="{29416D17-A5E2-4BF7-9E4D-2AFA73BCF2AA}"/>
              </a:ext>
            </a:extLst>
          </p:cNvPr>
          <p:cNvSpPr txBox="1"/>
          <p:nvPr/>
        </p:nvSpPr>
        <p:spPr>
          <a:xfrm>
            <a:off x="486731" y="1028141"/>
            <a:ext cx="3795141" cy="461665"/>
          </a:xfrm>
          <a:prstGeom prst="rect">
            <a:avLst/>
          </a:prstGeom>
          <a:noFill/>
        </p:spPr>
        <p:txBody>
          <a:bodyPr wrap="none" rtlCol="0">
            <a:spAutoFit/>
          </a:bodyPr>
          <a:lstStyle/>
          <a:p>
            <a:r>
              <a:rPr lang="en-GB" sz="2400" b="1" dirty="0">
                <a:solidFill>
                  <a:srgbClr val="FF0000"/>
                </a:solidFill>
              </a:rPr>
              <a:t>What led to this happening?</a:t>
            </a:r>
          </a:p>
        </p:txBody>
      </p:sp>
      <p:sp>
        <p:nvSpPr>
          <p:cNvPr id="6" name="TextBox 5">
            <a:extLst>
              <a:ext uri="{FF2B5EF4-FFF2-40B4-BE49-F238E27FC236}">
                <a16:creationId xmlns:a16="http://schemas.microsoft.com/office/drawing/2014/main" xmlns="" id="{01998584-758B-4BFF-8132-F2ADC5A398BE}"/>
              </a:ext>
            </a:extLst>
          </p:cNvPr>
          <p:cNvSpPr txBox="1"/>
          <p:nvPr/>
        </p:nvSpPr>
        <p:spPr>
          <a:xfrm>
            <a:off x="1877955" y="4772404"/>
            <a:ext cx="5388089" cy="830997"/>
          </a:xfrm>
          <a:prstGeom prst="rect">
            <a:avLst/>
          </a:prstGeom>
          <a:noFill/>
          <a:ln w="28575">
            <a:solidFill>
              <a:schemeClr val="tx1">
                <a:lumMod val="50000"/>
                <a:lumOff val="50000"/>
              </a:schemeClr>
            </a:solidFill>
          </a:ln>
          <a:effectLst/>
        </p:spPr>
        <p:txBody>
          <a:bodyPr wrap="square" rtlCol="0">
            <a:spAutoFit/>
          </a:bodyPr>
          <a:lstStyle/>
          <a:p>
            <a:pPr algn="ctr"/>
            <a:r>
              <a:rPr lang="en-GB" sz="2400" b="1" dirty="0">
                <a:solidFill>
                  <a:srgbClr val="FF0000"/>
                </a:solidFill>
              </a:rPr>
              <a:t>Everyone has the ability to manage at least one of these barriers</a:t>
            </a:r>
          </a:p>
        </p:txBody>
      </p:sp>
    </p:spTree>
    <p:extLst>
      <p:ext uri="{BB962C8B-B14F-4D97-AF65-F5344CB8AC3E}">
        <p14:creationId xmlns:p14="http://schemas.microsoft.com/office/powerpoint/2010/main" val="31456932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9DBCC258-2CF0-4E2B-B6C8-68DF7AA85EEB}"/>
              </a:ext>
            </a:extLst>
          </p:cNvPr>
          <p:cNvPicPr>
            <a:picLocks noChangeAspect="1"/>
          </p:cNvPicPr>
          <p:nvPr/>
        </p:nvPicPr>
        <p:blipFill rotWithShape="1">
          <a:blip r:embed="rId2"/>
          <a:srcRect l="5823" r="14298"/>
          <a:stretch/>
        </p:blipFill>
        <p:spPr>
          <a:xfrm>
            <a:off x="5559972" y="1370789"/>
            <a:ext cx="3163521" cy="3904684"/>
          </a:xfrm>
          <a:prstGeom prst="rect">
            <a:avLst/>
          </a:prstGeom>
        </p:spPr>
      </p:pic>
      <p:sp>
        <p:nvSpPr>
          <p:cNvPr id="2" name="Title 1">
            <a:extLst>
              <a:ext uri="{FF2B5EF4-FFF2-40B4-BE49-F238E27FC236}">
                <a16:creationId xmlns:a16="http://schemas.microsoft.com/office/drawing/2014/main" xmlns="" id="{920E085A-7AFB-4A14-9715-A18B9CA7D5FA}"/>
              </a:ext>
            </a:extLst>
          </p:cNvPr>
          <p:cNvSpPr>
            <a:spLocks noGrp="1"/>
          </p:cNvSpPr>
          <p:nvPr>
            <p:ph type="title"/>
          </p:nvPr>
        </p:nvSpPr>
        <p:spPr/>
        <p:txBody>
          <a:bodyPr/>
          <a:lstStyle/>
          <a:p>
            <a:r>
              <a:rPr lang="en-GB" sz="2000" dirty="0"/>
              <a:t>Human factors in design</a:t>
            </a:r>
          </a:p>
        </p:txBody>
      </p:sp>
      <p:sp>
        <p:nvSpPr>
          <p:cNvPr id="3" name="Content Placeholder 2">
            <a:extLst>
              <a:ext uri="{FF2B5EF4-FFF2-40B4-BE49-F238E27FC236}">
                <a16:creationId xmlns:a16="http://schemas.microsoft.com/office/drawing/2014/main" xmlns="" id="{B555FD12-5554-4B10-B60C-B6EE77DB84EF}"/>
              </a:ext>
            </a:extLst>
          </p:cNvPr>
          <p:cNvSpPr>
            <a:spLocks noGrp="1"/>
          </p:cNvSpPr>
          <p:nvPr>
            <p:ph idx="1"/>
          </p:nvPr>
        </p:nvSpPr>
        <p:spPr>
          <a:xfrm>
            <a:off x="431322" y="983412"/>
            <a:ext cx="5275795" cy="3827128"/>
          </a:xfrm>
        </p:spPr>
        <p:txBody>
          <a:bodyPr>
            <a:normAutofit/>
          </a:bodyPr>
          <a:lstStyle/>
          <a:p>
            <a:pPr marL="0" indent="0">
              <a:lnSpc>
                <a:spcPct val="100000"/>
              </a:lnSpc>
              <a:buNone/>
            </a:pPr>
            <a:r>
              <a:rPr lang="en-GB" sz="2400" b="1" dirty="0">
                <a:solidFill>
                  <a:srgbClr val="FF0000"/>
                </a:solidFill>
              </a:rPr>
              <a:t>What can we learn from this?</a:t>
            </a:r>
          </a:p>
          <a:p>
            <a:pPr>
              <a:buClr>
                <a:srgbClr val="FF0000"/>
              </a:buClr>
            </a:pPr>
            <a:r>
              <a:rPr lang="en-GB" sz="2400" b="1" dirty="0"/>
              <a:t>Any change can have consequences</a:t>
            </a:r>
            <a:r>
              <a:rPr lang="en-GB" sz="2400" dirty="0"/>
              <a:t>. Consider if changes in your workplace have impacted safe working</a:t>
            </a:r>
          </a:p>
          <a:p>
            <a:pPr>
              <a:buClr>
                <a:srgbClr val="FF0000"/>
              </a:buClr>
            </a:pPr>
            <a:r>
              <a:rPr lang="en-GB" sz="2400" b="1" dirty="0"/>
              <a:t>Speak up </a:t>
            </a:r>
            <a:r>
              <a:rPr lang="en-GB" sz="2400" dirty="0"/>
              <a:t>if equipment or processes are difficult to use.  Identify workarounds and don’t accept them</a:t>
            </a:r>
          </a:p>
          <a:p>
            <a:pPr>
              <a:buClr>
                <a:srgbClr val="FF0000"/>
              </a:buClr>
            </a:pPr>
            <a:r>
              <a:rPr lang="en-GB" sz="2400" b="1" dirty="0"/>
              <a:t>Routine tasks can still be hazardous </a:t>
            </a:r>
            <a:r>
              <a:rPr lang="en-GB" sz="2400" dirty="0"/>
              <a:t>and people become normalised to risks. Challenge yourself and others</a:t>
            </a:r>
          </a:p>
          <a:p>
            <a:pPr marL="0" indent="0">
              <a:buNone/>
            </a:pPr>
            <a:endParaRPr lang="en-GB" sz="2400" dirty="0"/>
          </a:p>
          <a:p>
            <a:pPr marL="0" indent="0">
              <a:buNone/>
            </a:pPr>
            <a:endParaRPr lang="en-GB" dirty="0"/>
          </a:p>
        </p:txBody>
      </p:sp>
      <p:pic>
        <p:nvPicPr>
          <p:cNvPr id="4" name="Picture 3">
            <a:extLst>
              <a:ext uri="{FF2B5EF4-FFF2-40B4-BE49-F238E27FC236}">
                <a16:creationId xmlns:a16="http://schemas.microsoft.com/office/drawing/2014/main" xmlns="" id="{887FF1CD-736D-4C44-AFFD-3B22C2AD81D7}"/>
              </a:ext>
            </a:extLst>
          </p:cNvPr>
          <p:cNvPicPr>
            <a:picLocks noChangeAspect="1"/>
          </p:cNvPicPr>
          <p:nvPr/>
        </p:nvPicPr>
        <p:blipFill>
          <a:blip r:embed="rId3"/>
          <a:stretch>
            <a:fillRect/>
          </a:stretch>
        </p:blipFill>
        <p:spPr>
          <a:xfrm rot="21135331">
            <a:off x="6501291" y="5041042"/>
            <a:ext cx="1705453" cy="688165"/>
          </a:xfrm>
          <a:prstGeom prst="rect">
            <a:avLst/>
          </a:prstGeom>
        </p:spPr>
      </p:pic>
      <p:sp>
        <p:nvSpPr>
          <p:cNvPr id="7" name="Rectangle 6">
            <a:extLst>
              <a:ext uri="{FF2B5EF4-FFF2-40B4-BE49-F238E27FC236}">
                <a16:creationId xmlns:a16="http://schemas.microsoft.com/office/drawing/2014/main" xmlns="" id="{EEEDD052-8342-4FAE-A6DA-405A869F1146}"/>
              </a:ext>
            </a:extLst>
          </p:cNvPr>
          <p:cNvSpPr/>
          <p:nvPr/>
        </p:nvSpPr>
        <p:spPr>
          <a:xfrm>
            <a:off x="1094900" y="4886872"/>
            <a:ext cx="3801495" cy="830997"/>
          </a:xfrm>
          <a:prstGeom prst="rect">
            <a:avLst/>
          </a:prstGeom>
          <a:ln>
            <a:solidFill>
              <a:schemeClr val="tx1"/>
            </a:solidFill>
          </a:ln>
          <a:effectLst>
            <a:outerShdw blurRad="50800" dist="38100" dir="2700000" algn="tl" rotWithShape="0">
              <a:prstClr val="black">
                <a:alpha val="15000"/>
              </a:prstClr>
            </a:outerShdw>
          </a:effectLst>
        </p:spPr>
        <p:txBody>
          <a:bodyPr wrap="square">
            <a:spAutoFit/>
          </a:bodyPr>
          <a:lstStyle/>
          <a:p>
            <a:pPr algn="ctr"/>
            <a:r>
              <a:rPr lang="en-GB" sz="2400" b="1" dirty="0">
                <a:solidFill>
                  <a:srgbClr val="FF0000"/>
                </a:solidFill>
              </a:rPr>
              <a:t>Do you have similar issues at your worksite?</a:t>
            </a:r>
          </a:p>
        </p:txBody>
      </p:sp>
    </p:spTree>
    <p:extLst>
      <p:ext uri="{BB962C8B-B14F-4D97-AF65-F5344CB8AC3E}">
        <p14:creationId xmlns:p14="http://schemas.microsoft.com/office/powerpoint/2010/main" val="1911478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Human factors in design</a:t>
            </a:r>
          </a:p>
        </p:txBody>
      </p:sp>
      <p:sp>
        <p:nvSpPr>
          <p:cNvPr id="3" name="Content Placeholder 2"/>
          <p:cNvSpPr>
            <a:spLocks noGrp="1"/>
          </p:cNvSpPr>
          <p:nvPr>
            <p:ph idx="1"/>
          </p:nvPr>
        </p:nvSpPr>
        <p:spPr/>
        <p:txBody>
          <a:bodyPr>
            <a:normAutofit/>
          </a:bodyPr>
          <a:lstStyle/>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Have a look at the Human Factors in Design questions in the online HF tool to find out how well you are performing</a:t>
            </a:r>
          </a:p>
          <a:p>
            <a:pPr marL="0" indent="0">
              <a:buNone/>
            </a:pPr>
            <a:r>
              <a:rPr lang="en-GB" dirty="0">
                <a:hlinkClick r:id="rId2"/>
              </a:rPr>
              <a:t>https://humanfactors.atlasknowledge.com/assessment/10</a:t>
            </a:r>
            <a:r>
              <a:rPr lang="en-GB" dirty="0"/>
              <a:t> </a:t>
            </a:r>
          </a:p>
        </p:txBody>
      </p:sp>
      <p:pic>
        <p:nvPicPr>
          <p:cNvPr id="4" name="Picture 3"/>
          <p:cNvPicPr>
            <a:picLocks noChangeAspect="1"/>
          </p:cNvPicPr>
          <p:nvPr/>
        </p:nvPicPr>
        <p:blipFill>
          <a:blip r:embed="rId3"/>
          <a:stretch>
            <a:fillRect/>
          </a:stretch>
        </p:blipFill>
        <p:spPr>
          <a:xfrm>
            <a:off x="572834" y="2487181"/>
            <a:ext cx="2507823" cy="933192"/>
          </a:xfrm>
          <a:prstGeom prst="rect">
            <a:avLst/>
          </a:prstGeom>
        </p:spPr>
      </p:pic>
      <p:pic>
        <p:nvPicPr>
          <p:cNvPr id="6" name="Picture 5">
            <a:extLst>
              <a:ext uri="{FF2B5EF4-FFF2-40B4-BE49-F238E27FC236}">
                <a16:creationId xmlns:a16="http://schemas.microsoft.com/office/drawing/2014/main" xmlns="" id="{906B9376-59CB-4CA9-9FE4-0AB9DB7A9B13}"/>
              </a:ext>
            </a:extLst>
          </p:cNvPr>
          <p:cNvPicPr>
            <a:picLocks noChangeAspect="1"/>
          </p:cNvPicPr>
          <p:nvPr/>
        </p:nvPicPr>
        <p:blipFill>
          <a:blip r:embed="rId4"/>
          <a:stretch>
            <a:fillRect/>
          </a:stretch>
        </p:blipFill>
        <p:spPr>
          <a:xfrm>
            <a:off x="431320" y="1136994"/>
            <a:ext cx="8281358" cy="1149006"/>
          </a:xfrm>
          <a:prstGeom prst="rect">
            <a:avLst/>
          </a:prstGeom>
        </p:spPr>
      </p:pic>
    </p:spTree>
    <p:extLst>
      <p:ext uri="{BB962C8B-B14F-4D97-AF65-F5344CB8AC3E}">
        <p14:creationId xmlns:p14="http://schemas.microsoft.com/office/powerpoint/2010/main" val="3735330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bwMode="auto">
          <a:xfrm>
            <a:off x="314325" y="1084687"/>
            <a:ext cx="8229600" cy="554109"/>
          </a:xfrm>
          <a:prstGeom prst="rect">
            <a:avLst/>
          </a:prstGeom>
          <a:noFill/>
          <a:ln w="9525">
            <a:noFill/>
            <a:miter lim="800000"/>
            <a:headEnd/>
            <a:tailEnd/>
          </a:ln>
        </p:spPr>
        <p:txBody>
          <a:bodyPr vert="horz" wrap="square" lIns="360000" tIns="0" rIns="91440" bIns="0" numCol="1" anchor="t" anchorCtr="0" compatLnSpc="1">
            <a:prstTxWarp prst="textNoShape">
              <a:avLst/>
            </a:prstTxWarp>
          </a:bodyPr>
          <a:lstStyle>
            <a:lvl1pPr algn="l" defTabSz="457200" rtl="0" eaLnBrk="0" fontAlgn="base" hangingPunct="0">
              <a:lnSpc>
                <a:spcPct val="90000"/>
              </a:lnSpc>
              <a:spcBef>
                <a:spcPct val="0"/>
              </a:spcBef>
              <a:spcAft>
                <a:spcPct val="0"/>
              </a:spcAft>
              <a:defRPr sz="3200" b="1" kern="1200">
                <a:solidFill>
                  <a:srgbClr val="E2001A"/>
                </a:solidFill>
                <a:latin typeface="Arial"/>
                <a:ea typeface="ヒラギノ角ゴ Pro W3" pitchFamily="-1" charset="-128"/>
                <a:cs typeface="Arial"/>
              </a:defRPr>
            </a:lvl1pPr>
            <a:lvl2pPr algn="l" defTabSz="457200" rtl="0" eaLnBrk="0" fontAlgn="base" hangingPunct="0">
              <a:spcBef>
                <a:spcPct val="0"/>
              </a:spcBef>
              <a:spcAft>
                <a:spcPct val="0"/>
              </a:spcAft>
              <a:defRPr sz="3200" b="1">
                <a:solidFill>
                  <a:srgbClr val="E85D10"/>
                </a:solidFill>
                <a:latin typeface="Arial" pitchFamily="-1" charset="0"/>
                <a:ea typeface="ヒラギノ角ゴ Pro W3" pitchFamily="-1" charset="-128"/>
                <a:cs typeface="ヒラギノ角ゴ Pro W3" pitchFamily="-1" charset="-128"/>
              </a:defRPr>
            </a:lvl2pPr>
            <a:lvl3pPr algn="l" defTabSz="457200" rtl="0" eaLnBrk="0" fontAlgn="base" hangingPunct="0">
              <a:spcBef>
                <a:spcPct val="0"/>
              </a:spcBef>
              <a:spcAft>
                <a:spcPct val="0"/>
              </a:spcAft>
              <a:defRPr sz="3200" b="1">
                <a:solidFill>
                  <a:srgbClr val="E85D10"/>
                </a:solidFill>
                <a:latin typeface="Arial" pitchFamily="-1" charset="0"/>
                <a:ea typeface="ヒラギノ角ゴ Pro W3" pitchFamily="-1" charset="-128"/>
                <a:cs typeface="ヒラギノ角ゴ Pro W3" pitchFamily="-1" charset="-128"/>
              </a:defRPr>
            </a:lvl3pPr>
            <a:lvl4pPr algn="l" defTabSz="457200" rtl="0" eaLnBrk="0" fontAlgn="base" hangingPunct="0">
              <a:spcBef>
                <a:spcPct val="0"/>
              </a:spcBef>
              <a:spcAft>
                <a:spcPct val="0"/>
              </a:spcAft>
              <a:defRPr sz="3200" b="1">
                <a:solidFill>
                  <a:srgbClr val="E85D10"/>
                </a:solidFill>
                <a:latin typeface="Arial" pitchFamily="-1" charset="0"/>
                <a:ea typeface="ヒラギノ角ゴ Pro W3" pitchFamily="-1" charset="-128"/>
                <a:cs typeface="ヒラギノ角ゴ Pro W3" pitchFamily="-1" charset="-128"/>
              </a:defRPr>
            </a:lvl4pPr>
            <a:lvl5pPr algn="l" defTabSz="457200" rtl="0" eaLnBrk="0" fontAlgn="base" hangingPunct="0">
              <a:spcBef>
                <a:spcPct val="0"/>
              </a:spcBef>
              <a:spcAft>
                <a:spcPct val="0"/>
              </a:spcAft>
              <a:defRPr sz="3200" b="1">
                <a:solidFill>
                  <a:srgbClr val="E85D10"/>
                </a:solidFill>
                <a:latin typeface="Arial" pitchFamily="-1" charset="0"/>
                <a:ea typeface="ヒラギノ角ゴ Pro W3" pitchFamily="-1" charset="-128"/>
                <a:cs typeface="ヒラギノ角ゴ Pro W3" pitchFamily="-1" charset="-128"/>
              </a:defRPr>
            </a:lvl5pPr>
            <a:lvl6pPr marL="457200" algn="ctr" defTabSz="457200" rtl="0" fontAlgn="base">
              <a:spcBef>
                <a:spcPct val="0"/>
              </a:spcBef>
              <a:spcAft>
                <a:spcPct val="0"/>
              </a:spcAft>
              <a:defRPr sz="4400">
                <a:solidFill>
                  <a:schemeClr val="tx1"/>
                </a:solidFill>
                <a:latin typeface="Calibri" pitchFamily="-1" charset="0"/>
                <a:ea typeface="ヒラギノ角ゴ Pro W3" pitchFamily="-1" charset="-128"/>
                <a:cs typeface="ヒラギノ角ゴ Pro W3" pitchFamily="-1" charset="-128"/>
              </a:defRPr>
            </a:lvl6pPr>
            <a:lvl7pPr marL="914400" algn="ctr" defTabSz="457200" rtl="0" fontAlgn="base">
              <a:spcBef>
                <a:spcPct val="0"/>
              </a:spcBef>
              <a:spcAft>
                <a:spcPct val="0"/>
              </a:spcAft>
              <a:defRPr sz="4400">
                <a:solidFill>
                  <a:schemeClr val="tx1"/>
                </a:solidFill>
                <a:latin typeface="Calibri" pitchFamily="-1" charset="0"/>
                <a:ea typeface="ヒラギノ角ゴ Pro W3" pitchFamily="-1" charset="-128"/>
                <a:cs typeface="ヒラギノ角ゴ Pro W3" pitchFamily="-1" charset="-128"/>
              </a:defRPr>
            </a:lvl7pPr>
            <a:lvl8pPr marL="1371600" algn="ctr" defTabSz="457200" rtl="0" fontAlgn="base">
              <a:spcBef>
                <a:spcPct val="0"/>
              </a:spcBef>
              <a:spcAft>
                <a:spcPct val="0"/>
              </a:spcAft>
              <a:defRPr sz="4400">
                <a:solidFill>
                  <a:schemeClr val="tx1"/>
                </a:solidFill>
                <a:latin typeface="Calibri" pitchFamily="-1" charset="0"/>
                <a:ea typeface="ヒラギノ角ゴ Pro W3" pitchFamily="-1" charset="-128"/>
                <a:cs typeface="ヒラギノ角ゴ Pro W3" pitchFamily="-1" charset="-128"/>
              </a:defRPr>
            </a:lvl8pPr>
            <a:lvl9pPr marL="1828800" algn="ctr" defTabSz="457200" rtl="0" fontAlgn="base">
              <a:spcBef>
                <a:spcPct val="0"/>
              </a:spcBef>
              <a:spcAft>
                <a:spcPct val="0"/>
              </a:spcAft>
              <a:defRPr sz="4400">
                <a:solidFill>
                  <a:schemeClr val="tx1"/>
                </a:solidFill>
                <a:latin typeface="Calibri" pitchFamily="-1" charset="0"/>
                <a:ea typeface="ヒラギノ角ゴ Pro W3" pitchFamily="-1" charset="-128"/>
                <a:cs typeface="ヒラギノ角ゴ Pro W3" pitchFamily="-1" charset="-128"/>
              </a:defRPr>
            </a:lvl9pPr>
          </a:lstStyle>
          <a:p>
            <a:pPr marL="0" marR="0" lvl="0" indent="0" algn="l" defTabSz="457200" rtl="0" eaLnBrk="0" fontAlgn="base" latinLnBrk="0" hangingPunct="0">
              <a:lnSpc>
                <a:spcPct val="9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ED1D24"/>
                </a:solidFill>
                <a:effectLst/>
                <a:uLnTx/>
                <a:uFillTx/>
                <a:latin typeface="+mn-lt"/>
                <a:ea typeface="ヒラギノ角ゴ Pro W3" pitchFamily="-1" charset="-128"/>
                <a:cs typeface="Arial"/>
              </a:rPr>
              <a:t>Which of the 7Cs are involved in this safety alert?</a:t>
            </a:r>
          </a:p>
        </p:txBody>
      </p:sp>
      <p:sp>
        <p:nvSpPr>
          <p:cNvPr id="5" name="Content Placeholder 2"/>
          <p:cNvSpPr>
            <a:spLocks noGrp="1"/>
          </p:cNvSpPr>
          <p:nvPr/>
        </p:nvSpPr>
        <p:spPr bwMode="auto">
          <a:xfrm>
            <a:off x="322710" y="1662463"/>
            <a:ext cx="8229600" cy="3124266"/>
          </a:xfrm>
          <a:prstGeom prst="rect">
            <a:avLst/>
          </a:prstGeom>
          <a:noFill/>
          <a:ln w="9525">
            <a:noFill/>
            <a:miter lim="800000"/>
            <a:headEnd/>
            <a:tailEnd/>
          </a:ln>
        </p:spPr>
        <p:txBody>
          <a:bodyPr vert="horz" wrap="square" lIns="360000" tIns="0" rIns="91440" bIns="0" numCol="1" anchor="t" anchorCtr="0" compatLnSpc="1">
            <a:prstTxWarp prst="textNoShape">
              <a:avLst/>
            </a:prstTxWarp>
          </a:bodyPr>
          <a:lstStyle>
            <a:lvl1pPr marL="271463" indent="-271463" algn="l" defTabSz="457200" rtl="0" eaLnBrk="0" fontAlgn="base" hangingPunct="0">
              <a:spcBef>
                <a:spcPct val="20000"/>
              </a:spcBef>
              <a:spcAft>
                <a:spcPts val="1200"/>
              </a:spcAft>
              <a:buClr>
                <a:srgbClr val="E2001A"/>
              </a:buClr>
              <a:buFont typeface="Arial" pitchFamily="-1" charset="0"/>
              <a:buChar char="•"/>
              <a:defRPr sz="2400" kern="1200">
                <a:solidFill>
                  <a:schemeClr val="tx1"/>
                </a:solidFill>
                <a:latin typeface="Arial"/>
                <a:ea typeface="ヒラギノ角ゴ Pro W3" pitchFamily="-1" charset="-128"/>
                <a:cs typeface="Arial"/>
              </a:defRPr>
            </a:lvl1pPr>
            <a:lvl2pPr marL="715963" indent="-352425" algn="l" defTabSz="457200" rtl="0" eaLnBrk="0" fontAlgn="base" hangingPunct="0">
              <a:spcBef>
                <a:spcPct val="20000"/>
              </a:spcBef>
              <a:spcAft>
                <a:spcPts val="1200"/>
              </a:spcAft>
              <a:buClr>
                <a:srgbClr val="E2001A"/>
              </a:buClr>
              <a:buFont typeface="Arial" pitchFamily="-1" charset="0"/>
              <a:buChar char="–"/>
              <a:defRPr sz="2000" kern="1200">
                <a:solidFill>
                  <a:schemeClr val="tx1"/>
                </a:solidFill>
                <a:latin typeface="Arial"/>
                <a:ea typeface="ヒラギノ角ゴ Pro W3" pitchFamily="-1" charset="-128"/>
                <a:cs typeface="Arial"/>
              </a:defRPr>
            </a:lvl2pPr>
            <a:lvl3pPr marL="989013" indent="-273050" algn="l" defTabSz="457200" rtl="0" eaLnBrk="0" fontAlgn="base" hangingPunct="0">
              <a:spcBef>
                <a:spcPct val="20000"/>
              </a:spcBef>
              <a:spcAft>
                <a:spcPts val="1200"/>
              </a:spcAft>
              <a:buClr>
                <a:srgbClr val="E2001A"/>
              </a:buClr>
              <a:buFont typeface="Arial" pitchFamily="-1" charset="0"/>
              <a:buChar char="•"/>
              <a:defRPr sz="1800" kern="1200">
                <a:solidFill>
                  <a:schemeClr val="tx1"/>
                </a:solidFill>
                <a:latin typeface="Arial"/>
                <a:ea typeface="ヒラギノ角ゴ Pro W3" pitchFamily="-1" charset="-128"/>
                <a:cs typeface="Arial"/>
              </a:defRPr>
            </a:lvl3pPr>
            <a:lvl4pPr marL="1252538" indent="-354013" algn="l" defTabSz="457200" rtl="0" eaLnBrk="0" fontAlgn="base" hangingPunct="0">
              <a:spcBef>
                <a:spcPct val="20000"/>
              </a:spcBef>
              <a:spcAft>
                <a:spcPts val="1200"/>
              </a:spcAft>
              <a:buClr>
                <a:srgbClr val="E2001A"/>
              </a:buClr>
              <a:buFont typeface="Arial" pitchFamily="-1" charset="0"/>
              <a:buChar char="–"/>
              <a:defRPr sz="1600" kern="1200">
                <a:solidFill>
                  <a:schemeClr val="tx1"/>
                </a:solidFill>
                <a:latin typeface="Arial"/>
                <a:ea typeface="ヒラギノ角ゴ Pro W3" pitchFamily="-1" charset="-128"/>
                <a:cs typeface="Arial"/>
              </a:defRPr>
            </a:lvl4pPr>
            <a:lvl5pPr marL="1614488" indent="-361950" algn="l" defTabSz="457200" rtl="0" eaLnBrk="0" fontAlgn="base" hangingPunct="0">
              <a:spcBef>
                <a:spcPct val="20000"/>
              </a:spcBef>
              <a:spcAft>
                <a:spcPts val="1200"/>
              </a:spcAft>
              <a:buClr>
                <a:srgbClr val="E2001A"/>
              </a:buClr>
              <a:buFont typeface="Arial" pitchFamily="-1" charset="0"/>
              <a:buChar char="»"/>
              <a:defRPr sz="1400" kern="1200">
                <a:solidFill>
                  <a:schemeClr val="tx1"/>
                </a:solidFill>
                <a:latin typeface="Arial"/>
                <a:ea typeface="ヒラギノ角ゴ Pro W3" pitchFamily="-1"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Change management</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Communication</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Complacency</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Control of work</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Competence</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Culture</a:t>
            </a:r>
          </a:p>
          <a:p>
            <a:pPr marL="271463" marR="0" lvl="0" indent="-271463" algn="l" defTabSz="457200" rtl="0" eaLnBrk="0" fontAlgn="base" latinLnBrk="0" hangingPunct="0">
              <a:lnSpc>
                <a:spcPct val="100000"/>
              </a:lnSpc>
              <a:spcBef>
                <a:spcPts val="0"/>
              </a:spcBef>
              <a:spcAft>
                <a:spcPts val="600"/>
              </a:spcAft>
              <a:buClr>
                <a:srgbClr val="E2001A"/>
              </a:buClr>
              <a:buSzTx/>
              <a:buFont typeface="Arial" pitchFamily="-1" charset="0"/>
              <a:buChar char="•"/>
              <a:tabLst/>
              <a:defRPr/>
            </a:pPr>
            <a:r>
              <a:rPr kumimoji="0" lang="en-GB" sz="2400" b="0" i="0" u="none" strike="noStrike" kern="1200" cap="none" spc="0" normalizeH="0" baseline="0" noProof="0" dirty="0">
                <a:ln>
                  <a:noFill/>
                </a:ln>
                <a:solidFill>
                  <a:schemeClr val="tx1"/>
                </a:solidFill>
                <a:effectLst/>
                <a:uLnTx/>
                <a:uFillTx/>
                <a:latin typeface="+mn-lt"/>
                <a:ea typeface="ヒラギノ角ゴ Pro W3" pitchFamily="-1" charset="-128"/>
                <a:cs typeface="Arial"/>
              </a:rPr>
              <a:t>Commitment</a:t>
            </a:r>
          </a:p>
        </p:txBody>
      </p:sp>
      <p:sp>
        <p:nvSpPr>
          <p:cNvPr id="6" name="Title 1"/>
          <p:cNvSpPr txBox="1">
            <a:spLocks/>
          </p:cNvSpPr>
          <p:nvPr/>
        </p:nvSpPr>
        <p:spPr bwMode="auto">
          <a:xfrm>
            <a:off x="314325" y="4816333"/>
            <a:ext cx="8229600" cy="916227"/>
          </a:xfrm>
          <a:prstGeom prst="rect">
            <a:avLst/>
          </a:prstGeom>
          <a:noFill/>
          <a:ln w="9525">
            <a:noFill/>
            <a:miter lim="800000"/>
            <a:headEnd/>
            <a:tailEnd/>
          </a:ln>
        </p:spPr>
        <p:txBody>
          <a:bodyPr vert="horz" wrap="square" lIns="360000" tIns="0" rIns="91440" bIns="0" numCol="1" anchor="t" anchorCtr="0" compatLnSpc="1">
            <a:prstTxWarp prst="textNoShape">
              <a:avLst/>
            </a:prstTxWarp>
          </a:bodyPr>
          <a:lstStyle>
            <a:defPPr>
              <a:defRPr lang="en-US"/>
            </a:defPPr>
            <a:lvl1pPr algn="l" defTabSz="457200" rtl="0" fontAlgn="base">
              <a:spcBef>
                <a:spcPct val="0"/>
              </a:spcBef>
              <a:spcAft>
                <a:spcPct val="0"/>
              </a:spcAft>
              <a:defRPr kern="1200">
                <a:solidFill>
                  <a:schemeClr val="tx1"/>
                </a:solidFill>
                <a:latin typeface="Arial" pitchFamily="-1" charset="0"/>
                <a:ea typeface="ヒラギノ角ゴ Pro W3" pitchFamily="-1" charset="-128"/>
                <a:cs typeface="ヒラギノ角ゴ Pro W3" pitchFamily="-1" charset="-128"/>
              </a:defRPr>
            </a:lvl1pPr>
            <a:lvl2pPr marL="457200" algn="l" defTabSz="457200" rtl="0" fontAlgn="base">
              <a:spcBef>
                <a:spcPct val="0"/>
              </a:spcBef>
              <a:spcAft>
                <a:spcPct val="0"/>
              </a:spcAft>
              <a:defRPr kern="1200">
                <a:solidFill>
                  <a:schemeClr val="tx1"/>
                </a:solidFill>
                <a:latin typeface="Arial" pitchFamily="-1" charset="0"/>
                <a:ea typeface="ヒラギノ角ゴ Pro W3" pitchFamily="-1" charset="-128"/>
                <a:cs typeface="ヒラギノ角ゴ Pro W3" pitchFamily="-1" charset="-128"/>
              </a:defRPr>
            </a:lvl2pPr>
            <a:lvl3pPr marL="914400" algn="l" defTabSz="457200" rtl="0" fontAlgn="base">
              <a:spcBef>
                <a:spcPct val="0"/>
              </a:spcBef>
              <a:spcAft>
                <a:spcPct val="0"/>
              </a:spcAft>
              <a:defRPr kern="1200">
                <a:solidFill>
                  <a:schemeClr val="tx1"/>
                </a:solidFill>
                <a:latin typeface="Arial" pitchFamily="-1" charset="0"/>
                <a:ea typeface="ヒラギノ角ゴ Pro W3" pitchFamily="-1" charset="-128"/>
                <a:cs typeface="ヒラギノ角ゴ Pro W3" pitchFamily="-1" charset="-128"/>
              </a:defRPr>
            </a:lvl3pPr>
            <a:lvl4pPr marL="1371600" algn="l" defTabSz="457200" rtl="0" fontAlgn="base">
              <a:spcBef>
                <a:spcPct val="0"/>
              </a:spcBef>
              <a:spcAft>
                <a:spcPct val="0"/>
              </a:spcAft>
              <a:defRPr kern="1200">
                <a:solidFill>
                  <a:schemeClr val="tx1"/>
                </a:solidFill>
                <a:latin typeface="Arial" pitchFamily="-1" charset="0"/>
                <a:ea typeface="ヒラギノ角ゴ Pro W3" pitchFamily="-1" charset="-128"/>
                <a:cs typeface="ヒラギノ角ゴ Pro W3" pitchFamily="-1" charset="-128"/>
              </a:defRPr>
            </a:lvl4pPr>
            <a:lvl5pPr marL="1828800" algn="l" defTabSz="457200" rtl="0" fontAlgn="base">
              <a:spcBef>
                <a:spcPct val="0"/>
              </a:spcBef>
              <a:spcAft>
                <a:spcPct val="0"/>
              </a:spcAft>
              <a:defRPr kern="1200">
                <a:solidFill>
                  <a:schemeClr val="tx1"/>
                </a:solidFill>
                <a:latin typeface="Arial" pitchFamily="-1" charset="0"/>
                <a:ea typeface="ヒラギノ角ゴ Pro W3" pitchFamily="-1" charset="-128"/>
                <a:cs typeface="ヒラギノ角ゴ Pro W3" pitchFamily="-1" charset="-128"/>
              </a:defRPr>
            </a:lvl5pPr>
            <a:lvl6pPr marL="2286000" algn="l" defTabSz="457200" rtl="0" eaLnBrk="1" latinLnBrk="0" hangingPunct="1">
              <a:defRPr kern="1200">
                <a:solidFill>
                  <a:schemeClr val="tx1"/>
                </a:solidFill>
                <a:latin typeface="Arial" pitchFamily="-1" charset="0"/>
                <a:ea typeface="ヒラギノ角ゴ Pro W3" pitchFamily="-1" charset="-128"/>
                <a:cs typeface="ヒラギノ角ゴ Pro W3" pitchFamily="-1" charset="-128"/>
              </a:defRPr>
            </a:lvl6pPr>
            <a:lvl7pPr marL="2743200" algn="l" defTabSz="457200" rtl="0" eaLnBrk="1" latinLnBrk="0" hangingPunct="1">
              <a:defRPr kern="1200">
                <a:solidFill>
                  <a:schemeClr val="tx1"/>
                </a:solidFill>
                <a:latin typeface="Arial" pitchFamily="-1" charset="0"/>
                <a:ea typeface="ヒラギノ角ゴ Pro W3" pitchFamily="-1" charset="-128"/>
                <a:cs typeface="ヒラギノ角ゴ Pro W3" pitchFamily="-1" charset="-128"/>
              </a:defRPr>
            </a:lvl7pPr>
            <a:lvl8pPr marL="3200400" algn="l" defTabSz="457200" rtl="0" eaLnBrk="1" latinLnBrk="0" hangingPunct="1">
              <a:defRPr kern="1200">
                <a:solidFill>
                  <a:schemeClr val="tx1"/>
                </a:solidFill>
                <a:latin typeface="Arial" pitchFamily="-1" charset="0"/>
                <a:ea typeface="ヒラギノ角ゴ Pro W3" pitchFamily="-1" charset="-128"/>
                <a:cs typeface="ヒラギノ角ゴ Pro W3" pitchFamily="-1" charset="-128"/>
              </a:defRPr>
            </a:lvl8pPr>
            <a:lvl9pPr marL="3657600" algn="l" defTabSz="457200" rtl="0" eaLnBrk="1" latinLnBrk="0" hangingPunct="1">
              <a:defRPr kern="1200">
                <a:solidFill>
                  <a:schemeClr val="tx1"/>
                </a:solidFill>
                <a:latin typeface="Arial" pitchFamily="-1" charset="0"/>
                <a:ea typeface="ヒラギノ角ゴ Pro W3" pitchFamily="-1" charset="-128"/>
                <a:cs typeface="ヒラギノ角ゴ Pro W3" pitchFamily="-1"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ED1D24"/>
                </a:solidFill>
                <a:effectLst/>
                <a:uLnTx/>
                <a:uFillTx/>
                <a:latin typeface="+mn-lt"/>
                <a:ea typeface="ヒラギノ角ゴ Pro W3" pitchFamily="-1" charset="-128"/>
                <a:cs typeface="ヒラギノ角ゴ Pro W3" pitchFamily="-1" charset="-128"/>
              </a:rPr>
              <a:t>Did this presentation result in discussion that could lead to creating another alert to share with industry? Please contact :</a:t>
            </a:r>
            <a:r>
              <a:rPr kumimoji="0" lang="en-GB" sz="2000" b="1" i="0" u="none" strike="noStrike" kern="1200" cap="none" spc="0" normalizeH="0" baseline="0" noProof="0" dirty="0">
                <a:ln>
                  <a:noFill/>
                </a:ln>
                <a:solidFill>
                  <a:schemeClr val="tx1"/>
                </a:solidFill>
                <a:effectLst/>
                <a:uLnTx/>
                <a:uFillTx/>
                <a:latin typeface="+mn-lt"/>
                <a:ea typeface="ヒラギノ角ゴ Pro W3" pitchFamily="-1" charset="-128"/>
                <a:cs typeface="ヒラギノ角ゴ Pro W3" pitchFamily="-1" charset="-128"/>
              </a:rPr>
              <a:t> </a:t>
            </a:r>
            <a:r>
              <a:rPr kumimoji="0" lang="en-GB" sz="2000" b="0" i="0" u="none" strike="noStrike" kern="1200" cap="none" spc="0" normalizeH="0" baseline="0" noProof="0" dirty="0">
                <a:ln>
                  <a:noFill/>
                </a:ln>
                <a:solidFill>
                  <a:schemeClr val="tx1"/>
                </a:solidFill>
                <a:effectLst/>
                <a:uLnTx/>
                <a:uFillTx/>
                <a:latin typeface="+mn-lt"/>
                <a:ea typeface="ヒラギノ角ゴ Pro W3" pitchFamily="-1" charset="-128"/>
                <a:cs typeface="ヒラギノ角ゴ Pro W3" pitchFamily="-1" charset="-128"/>
              </a:rPr>
              <a:t>info@stepchangeinsafety.net</a:t>
            </a:r>
          </a:p>
        </p:txBody>
      </p:sp>
      <p:sp>
        <p:nvSpPr>
          <p:cNvPr id="2" name="Title 1"/>
          <p:cNvSpPr>
            <a:spLocks noGrp="1"/>
          </p:cNvSpPr>
          <p:nvPr>
            <p:ph type="title"/>
          </p:nvPr>
        </p:nvSpPr>
        <p:spPr/>
        <p:txBody>
          <a:bodyPr/>
          <a:lstStyle/>
          <a:p>
            <a:r>
              <a:rPr lang="en-GB" sz="2000" dirty="0"/>
              <a:t>Human factors in design</a:t>
            </a:r>
          </a:p>
        </p:txBody>
      </p:sp>
    </p:spTree>
    <p:extLst>
      <p:ext uri="{BB962C8B-B14F-4D97-AF65-F5344CB8AC3E}">
        <p14:creationId xmlns:p14="http://schemas.microsoft.com/office/powerpoint/2010/main" val="3846298386"/>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StepChange</Template>
  <TotalTime>3826</TotalTime>
  <Words>641</Words>
  <Application>Microsoft Macintosh PowerPoint</Application>
  <PresentationFormat>On-screen Show (4:3)</PresentationFormat>
  <Paragraphs>68</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1_Office Theme</vt:lpstr>
      <vt:lpstr>PowerPoint Presentation</vt:lpstr>
      <vt:lpstr>Human factors in design</vt:lpstr>
      <vt:lpstr>Human factors in design</vt:lpstr>
      <vt:lpstr>Human factors in design</vt:lpstr>
      <vt:lpstr>Human factors in design</vt:lpstr>
      <vt:lpstr>Human factors in design</vt:lpstr>
      <vt:lpstr>Human factors in design</vt:lpstr>
      <vt:lpstr>Human factors in design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Deadlegs not only a hazard in football</dc:title>
  <dc:creator>Gillian Simpson</dc:creator>
  <cp:lastModifiedBy>Freya Cookson</cp:lastModifiedBy>
  <cp:revision>141</cp:revision>
  <cp:lastPrinted>2016-09-04T11:30:51Z</cp:lastPrinted>
  <dcterms:created xsi:type="dcterms:W3CDTF">2016-09-04T11:07:34Z</dcterms:created>
  <dcterms:modified xsi:type="dcterms:W3CDTF">2020-03-11T11:19:18Z</dcterms:modified>
</cp:coreProperties>
</file>