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sldIdLst>
    <p:sldId id="257" r:id="rId2"/>
    <p:sldId id="269" r:id="rId3"/>
    <p:sldId id="267" r:id="rId4"/>
    <p:sldId id="264" r:id="rId5"/>
    <p:sldId id="270" r:id="rId6"/>
    <p:sldId id="266" r:id="rId7"/>
    <p:sldId id="261"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52" autoAdjust="0"/>
    <p:restoredTop sz="84094" autoAdjust="0"/>
  </p:normalViewPr>
  <p:slideViewPr>
    <p:cSldViewPr snapToGrid="0">
      <p:cViewPr varScale="1">
        <p:scale>
          <a:sx n="90" d="100"/>
          <a:sy n="90" d="100"/>
        </p:scale>
        <p:origin x="-2528" y="-1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58C5C-B1E3-46D6-A158-8A2C2FB2F08F}" type="datetimeFigureOut">
              <a:rPr lang="en-GB" smtClean="0"/>
              <a:t>11/03/20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290E-88EE-47B3-9321-2F5E36F5D2FC}" type="slidenum">
              <a:rPr lang="en-GB" smtClean="0"/>
              <a:t>‹#›</a:t>
            </a:fld>
            <a:endParaRPr lang="en-GB"/>
          </a:p>
        </p:txBody>
      </p:sp>
    </p:spTree>
    <p:extLst>
      <p:ext uri="{BB962C8B-B14F-4D97-AF65-F5344CB8AC3E}">
        <p14:creationId xmlns:p14="http://schemas.microsoft.com/office/powerpoint/2010/main" val="161381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897899-EB9A-42CC-AB28-5EF82478CDEF}"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187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video</a:t>
            </a:r>
          </a:p>
        </p:txBody>
      </p:sp>
      <p:sp>
        <p:nvSpPr>
          <p:cNvPr id="4" name="Slide Number Placeholder 3"/>
          <p:cNvSpPr>
            <a:spLocks noGrp="1"/>
          </p:cNvSpPr>
          <p:nvPr>
            <p:ph type="sldNum" sz="quarter" idx="5"/>
          </p:nvPr>
        </p:nvSpPr>
        <p:spPr/>
        <p:txBody>
          <a:bodyPr/>
          <a:lstStyle/>
          <a:p>
            <a:fld id="{0E50290E-88EE-47B3-9321-2F5E36F5D2FC}" type="slidenum">
              <a:rPr lang="en-GB" smtClean="0"/>
              <a:t>3</a:t>
            </a:fld>
            <a:endParaRPr lang="en-GB"/>
          </a:p>
        </p:txBody>
      </p:sp>
    </p:spTree>
    <p:extLst>
      <p:ext uri="{BB962C8B-B14F-4D97-AF65-F5344CB8AC3E}">
        <p14:creationId xmlns:p14="http://schemas.microsoft.com/office/powerpoint/2010/main" val="64463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Positioning of personnel – two  people we in the line of fire during this lift.  It’s the banksman’s responsibility to ensure the </a:t>
            </a:r>
            <a:r>
              <a:rPr lang="en-GB" dirty="0" err="1"/>
              <a:t>workparty</a:t>
            </a:r>
            <a:r>
              <a:rPr lang="en-GB" dirty="0"/>
              <a:t> is out of the line of fire. Reinforce safe havens during toolbox talk.</a:t>
            </a:r>
          </a:p>
          <a:p>
            <a:r>
              <a:rPr lang="en-GB" dirty="0"/>
              <a:t>Communications – two people were attempting to instruct the crane operator and direct the lift leading to confusion.</a:t>
            </a:r>
          </a:p>
          <a:p>
            <a:r>
              <a:rPr lang="en-GB" dirty="0"/>
              <a:t>Stop the job empowerment – what prevented someone stopping the job?  (particularly the banksman and crane operator)</a:t>
            </a:r>
          </a:p>
          <a:p>
            <a:r>
              <a:rPr lang="en-GB" dirty="0"/>
              <a:t>Toolbox talk effectiveness – ask ‘how could we get hurt doing this job?’, does everyone understand roles and responsibilities, everyone actually taking past in the TBT, stop the job triggers, where are the escape routes and safe haven.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Planning of task – was the right plan being used? It was considered to be a ‘routine job’.  Either poor planning or lack of implementation of plan (still discussing the job as the load is arriving)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Site safety culture –  acceptable practice? were the rules being followed?  Does the site culture tolerate deviation from procedures? Lack of task supervision/leadership.</a:t>
            </a:r>
          </a:p>
          <a:p>
            <a:r>
              <a:rPr lang="en-GB" dirty="0"/>
              <a:t>Perception of risk – this was a routine task leading to potential complacency. Slow moving objects do not appear hazardous, despite their weight.</a:t>
            </a:r>
          </a:p>
          <a:p>
            <a:endParaRPr lang="en-GB" dirty="0"/>
          </a:p>
        </p:txBody>
      </p:sp>
      <p:sp>
        <p:nvSpPr>
          <p:cNvPr id="4" name="Slide Number Placeholder 3"/>
          <p:cNvSpPr>
            <a:spLocks noGrp="1"/>
          </p:cNvSpPr>
          <p:nvPr>
            <p:ph type="sldNum" sz="quarter" idx="5"/>
          </p:nvPr>
        </p:nvSpPr>
        <p:spPr/>
        <p:txBody>
          <a:bodyPr/>
          <a:lstStyle/>
          <a:p>
            <a:fld id="{0E50290E-88EE-47B3-9321-2F5E36F5D2FC}" type="slidenum">
              <a:rPr lang="en-GB" smtClean="0"/>
              <a:t>4</a:t>
            </a:fld>
            <a:endParaRPr lang="en-GB"/>
          </a:p>
        </p:txBody>
      </p:sp>
    </p:spTree>
    <p:extLst>
      <p:ext uri="{BB962C8B-B14F-4D97-AF65-F5344CB8AC3E}">
        <p14:creationId xmlns:p14="http://schemas.microsoft.com/office/powerpoint/2010/main" val="242176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3525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37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b="1"/>
            </a:lvl1pPr>
          </a:lstStyle>
          <a:p>
            <a:r>
              <a:rPr lang="en-US" dirty="0"/>
              <a:t>CLICK TO EDIT MASTER TITLE STYLE</a:t>
            </a:r>
          </a:p>
        </p:txBody>
      </p:sp>
      <p:sp>
        <p:nvSpPr>
          <p:cNvPr id="3" name="Text Placeholder 2"/>
          <p:cNvSpPr>
            <a:spLocks noGrp="1"/>
          </p:cNvSpPr>
          <p:nvPr>
            <p:ph type="body" idx="1"/>
          </p:nvPr>
        </p:nvSpPr>
        <p:spPr>
          <a:xfrm>
            <a:off x="623888" y="4589465"/>
            <a:ext cx="7886700" cy="12333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5622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31320" y="1085613"/>
            <a:ext cx="3886200" cy="4747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2667" y="1092379"/>
            <a:ext cx="3886200" cy="4747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619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320" y="1068687"/>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31320" y="1892598"/>
            <a:ext cx="3868340" cy="39216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7172" y="1068687"/>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67172" y="1892598"/>
            <a:ext cx="3887391" cy="39216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31320" y="193192"/>
            <a:ext cx="3027872" cy="376152"/>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191399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02628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987426"/>
            <a:ext cx="2949178" cy="48815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itle 1"/>
          <p:cNvSpPr txBox="1">
            <a:spLocks/>
          </p:cNvSpPr>
          <p:nvPr userDrawn="1"/>
        </p:nvSpPr>
        <p:spPr>
          <a:xfrm>
            <a:off x="431320" y="193192"/>
            <a:ext cx="3027872" cy="3761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bg2">
                    <a:lumMod val="75000"/>
                  </a:schemeClr>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6904051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9"/>
          <a:stretch>
            <a:fillRect/>
          </a:stretch>
        </p:blipFill>
        <p:spPr>
          <a:xfrm>
            <a:off x="-397" y="9820"/>
            <a:ext cx="9144793" cy="6907367"/>
          </a:xfrm>
          <a:prstGeom prst="rect">
            <a:avLst/>
          </a:prstGeom>
        </p:spPr>
      </p:pic>
      <p:sp>
        <p:nvSpPr>
          <p:cNvPr id="2" name="Title Placeholder 1"/>
          <p:cNvSpPr>
            <a:spLocks noGrp="1"/>
          </p:cNvSpPr>
          <p:nvPr>
            <p:ph type="title"/>
          </p:nvPr>
        </p:nvSpPr>
        <p:spPr>
          <a:xfrm>
            <a:off x="431320" y="193192"/>
            <a:ext cx="3027872" cy="37615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31321" y="983411"/>
            <a:ext cx="8281358" cy="48739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636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2400" b="1" kern="1200">
          <a:solidFill>
            <a:schemeClr val="bg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710" y="1276143"/>
            <a:ext cx="8281358" cy="1026011"/>
          </a:xfrm>
        </p:spPr>
        <p:txBody>
          <a:bodyPr>
            <a:noAutofit/>
          </a:bodyPr>
          <a:lstStyle/>
          <a:p>
            <a:pPr marL="0" indent="0" algn="ctr">
              <a:buNone/>
            </a:pPr>
            <a:r>
              <a:rPr lang="en-GB" sz="4800" dirty="0"/>
              <a:t>In the line of fire</a:t>
            </a:r>
          </a:p>
        </p:txBody>
      </p:sp>
      <p:sp>
        <p:nvSpPr>
          <p:cNvPr id="4" name="Rectangle 3"/>
          <p:cNvSpPr/>
          <p:nvPr/>
        </p:nvSpPr>
        <p:spPr>
          <a:xfrm>
            <a:off x="583628" y="5197284"/>
            <a:ext cx="7278131"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rPr>
              <a:t>Disclaimer: </a:t>
            </a:r>
            <a:r>
              <a:rPr kumimoji="0" lang="en-GB" sz="1200" b="0" i="0" u="none" strike="noStrike" kern="0" cap="none" spc="0" normalizeH="0" baseline="0" noProof="0" dirty="0">
                <a:ln>
                  <a:noFill/>
                </a:ln>
                <a:solidFill>
                  <a:sysClr val="windowText" lastClr="000000"/>
                </a:solidFill>
                <a:effectLst/>
                <a:uLnTx/>
                <a:uFillTx/>
              </a:rPr>
              <a:t>this safety moment is designed to prevent similar incidents occurring.  All guidance herein is provided in good faith and Step Change in Safety nor its member companies accept responsibility for any inaccuracies or omissions contained within this safety moment.</a:t>
            </a:r>
          </a:p>
        </p:txBody>
      </p:sp>
      <p:pic>
        <p:nvPicPr>
          <p:cNvPr id="5" name="Picture 4">
            <a:extLst>
              <a:ext uri="{FF2B5EF4-FFF2-40B4-BE49-F238E27FC236}">
                <a16:creationId xmlns:a16="http://schemas.microsoft.com/office/drawing/2014/main" xmlns="" id="{6307CF67-82CB-4F83-B504-FD44BD2B325B}"/>
              </a:ext>
            </a:extLst>
          </p:cNvPr>
          <p:cNvPicPr>
            <a:picLocks noChangeAspect="1"/>
          </p:cNvPicPr>
          <p:nvPr/>
        </p:nvPicPr>
        <p:blipFill rotWithShape="1">
          <a:blip r:embed="rId3"/>
          <a:srcRect l="14627" t="28543" r="49403" b="20368"/>
          <a:stretch/>
        </p:blipFill>
        <p:spPr>
          <a:xfrm>
            <a:off x="1810384" y="2314522"/>
            <a:ext cx="5523232" cy="2578272"/>
          </a:xfrm>
          <a:prstGeom prst="rect">
            <a:avLst/>
          </a:prstGeom>
        </p:spPr>
      </p:pic>
    </p:spTree>
    <p:extLst>
      <p:ext uri="{BB962C8B-B14F-4D97-AF65-F5344CB8AC3E}">
        <p14:creationId xmlns:p14="http://schemas.microsoft.com/office/powerpoint/2010/main" val="767202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the line of fire</a:t>
            </a:r>
          </a:p>
        </p:txBody>
      </p:sp>
      <p:sp>
        <p:nvSpPr>
          <p:cNvPr id="3" name="Content Placeholder 2"/>
          <p:cNvSpPr>
            <a:spLocks noGrp="1"/>
          </p:cNvSpPr>
          <p:nvPr>
            <p:ph idx="1"/>
          </p:nvPr>
        </p:nvSpPr>
        <p:spPr>
          <a:xfrm>
            <a:off x="330877" y="3429000"/>
            <a:ext cx="8587092" cy="3018733"/>
          </a:xfrm>
        </p:spPr>
        <p:txBody>
          <a:bodyPr>
            <a:normAutofit/>
          </a:bodyPr>
          <a:lstStyle/>
          <a:p>
            <a:pPr>
              <a:buClr>
                <a:srgbClr val="FF0000"/>
              </a:buClr>
            </a:pPr>
            <a:r>
              <a:rPr lang="en-GB" sz="2000" dirty="0"/>
              <a:t>A crew were handling caissons (approx. 10 ton each) on an offshore installation</a:t>
            </a:r>
          </a:p>
          <a:p>
            <a:pPr>
              <a:buClr>
                <a:srgbClr val="FF0000"/>
              </a:buClr>
            </a:pPr>
            <a:r>
              <a:rPr lang="en-GB" sz="2000" dirty="0"/>
              <a:t>This was a routine operation</a:t>
            </a:r>
          </a:p>
          <a:p>
            <a:pPr>
              <a:buClr>
                <a:srgbClr val="FF0000"/>
              </a:buClr>
            </a:pPr>
            <a:r>
              <a:rPr lang="en-GB" sz="2000" dirty="0"/>
              <a:t>Environmental conditions were acceptable to carry out the task </a:t>
            </a:r>
          </a:p>
          <a:p>
            <a:pPr>
              <a:buClr>
                <a:srgbClr val="FF0000"/>
              </a:buClr>
            </a:pPr>
            <a:r>
              <a:rPr lang="en-GB" sz="2000" dirty="0"/>
              <a:t>The </a:t>
            </a:r>
            <a:r>
              <a:rPr lang="en-GB" sz="2000" dirty="0" err="1"/>
              <a:t>workparty</a:t>
            </a:r>
            <a:r>
              <a:rPr lang="en-GB" sz="2000" dirty="0"/>
              <a:t> consisted of a crane operator, a banksman and two load handlers</a:t>
            </a:r>
          </a:p>
        </p:txBody>
      </p:sp>
      <p:pic>
        <p:nvPicPr>
          <p:cNvPr id="5" name="Picture 4">
            <a:extLst>
              <a:ext uri="{FF2B5EF4-FFF2-40B4-BE49-F238E27FC236}">
                <a16:creationId xmlns:a16="http://schemas.microsoft.com/office/drawing/2014/main" xmlns="" id="{633EBEB5-9C53-47DD-A07C-BC5A62A3F045}"/>
              </a:ext>
            </a:extLst>
          </p:cNvPr>
          <p:cNvPicPr>
            <a:picLocks noChangeAspect="1"/>
          </p:cNvPicPr>
          <p:nvPr/>
        </p:nvPicPr>
        <p:blipFill rotWithShape="1">
          <a:blip r:embed="rId2"/>
          <a:srcRect l="14627" t="28543" r="49403" b="20368"/>
          <a:stretch/>
        </p:blipFill>
        <p:spPr>
          <a:xfrm>
            <a:off x="2389535" y="1219337"/>
            <a:ext cx="4364930" cy="2037571"/>
          </a:xfrm>
          <a:prstGeom prst="rect">
            <a:avLst/>
          </a:prstGeom>
        </p:spPr>
      </p:pic>
      <p:sp>
        <p:nvSpPr>
          <p:cNvPr id="8" name="TextBox 7">
            <a:extLst>
              <a:ext uri="{FF2B5EF4-FFF2-40B4-BE49-F238E27FC236}">
                <a16:creationId xmlns:a16="http://schemas.microsoft.com/office/drawing/2014/main" xmlns="" id="{6DD59A41-F5A5-4E84-9E7C-76A5F2073790}"/>
              </a:ext>
            </a:extLst>
          </p:cNvPr>
          <p:cNvSpPr txBox="1"/>
          <p:nvPr/>
        </p:nvSpPr>
        <p:spPr>
          <a:xfrm>
            <a:off x="2857817" y="5202393"/>
            <a:ext cx="3533211" cy="523220"/>
          </a:xfrm>
          <a:prstGeom prst="rect">
            <a:avLst/>
          </a:prstGeom>
          <a:noFill/>
        </p:spPr>
        <p:txBody>
          <a:bodyPr wrap="none" rtlCol="0">
            <a:spAutoFit/>
          </a:bodyPr>
          <a:lstStyle/>
          <a:p>
            <a:r>
              <a:rPr lang="en-GB" sz="2800" b="1" dirty="0">
                <a:solidFill>
                  <a:srgbClr val="FF0000"/>
                </a:solidFill>
              </a:rPr>
              <a:t>What could go wrong?</a:t>
            </a:r>
          </a:p>
        </p:txBody>
      </p:sp>
    </p:spTree>
    <p:extLst>
      <p:ext uri="{BB962C8B-B14F-4D97-AF65-F5344CB8AC3E}">
        <p14:creationId xmlns:p14="http://schemas.microsoft.com/office/powerpoint/2010/main" val="3108733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E5738-C750-40D3-ACDC-6EAD1D4E23D2}"/>
              </a:ext>
            </a:extLst>
          </p:cNvPr>
          <p:cNvSpPr>
            <a:spLocks noGrp="1"/>
          </p:cNvSpPr>
          <p:nvPr>
            <p:ph type="title"/>
          </p:nvPr>
        </p:nvSpPr>
        <p:spPr/>
        <p:txBody>
          <a:bodyPr/>
          <a:lstStyle/>
          <a:p>
            <a:r>
              <a:rPr lang="en-GB" dirty="0"/>
              <a:t>In the line of fire</a:t>
            </a:r>
          </a:p>
        </p:txBody>
      </p:sp>
      <p:pic>
        <p:nvPicPr>
          <p:cNvPr id="4" name="Lifting casing">
            <a:hlinkClick r:id="" action="ppaction://media"/>
            <a:extLst>
              <a:ext uri="{FF2B5EF4-FFF2-40B4-BE49-F238E27FC236}">
                <a16:creationId xmlns:a16="http://schemas.microsoft.com/office/drawing/2014/main" xmlns="" id="{E2BC4BD1-B021-41A5-B0EA-2068AF8A4A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31800" y="1077913"/>
            <a:ext cx="8280400" cy="4686300"/>
          </a:xfrm>
        </p:spPr>
      </p:pic>
    </p:spTree>
    <p:extLst>
      <p:ext uri="{BB962C8B-B14F-4D97-AF65-F5344CB8AC3E}">
        <p14:creationId xmlns:p14="http://schemas.microsoft.com/office/powerpoint/2010/main" val="3317712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84E04-B441-4007-9863-3AFF30F06BDF}"/>
              </a:ext>
            </a:extLst>
          </p:cNvPr>
          <p:cNvSpPr>
            <a:spLocks noGrp="1"/>
          </p:cNvSpPr>
          <p:nvPr>
            <p:ph type="title"/>
          </p:nvPr>
        </p:nvSpPr>
        <p:spPr/>
        <p:txBody>
          <a:bodyPr/>
          <a:lstStyle/>
          <a:p>
            <a:r>
              <a:rPr lang="en-GB" dirty="0"/>
              <a:t>In the line of fire</a:t>
            </a:r>
          </a:p>
        </p:txBody>
      </p:sp>
      <p:sp>
        <p:nvSpPr>
          <p:cNvPr id="3" name="TextBox 2"/>
          <p:cNvSpPr txBox="1"/>
          <p:nvPr/>
        </p:nvSpPr>
        <p:spPr>
          <a:xfrm>
            <a:off x="718253" y="1291747"/>
            <a:ext cx="3853747" cy="646331"/>
          </a:xfrm>
          <a:prstGeom prst="rect">
            <a:avLst/>
          </a:prstGeom>
          <a:noFill/>
        </p:spPr>
        <p:txBody>
          <a:bodyPr wrap="none" rtlCol="0">
            <a:spAutoFit/>
          </a:bodyPr>
          <a:lstStyle/>
          <a:p>
            <a:r>
              <a:rPr lang="en-GB" sz="3600" b="1" dirty="0">
                <a:solidFill>
                  <a:srgbClr val="FF0000"/>
                </a:solidFill>
              </a:rPr>
              <a:t>What went wrong?</a:t>
            </a:r>
          </a:p>
        </p:txBody>
      </p:sp>
      <p:pic>
        <p:nvPicPr>
          <p:cNvPr id="4" name="Picture 3">
            <a:extLst>
              <a:ext uri="{FF2B5EF4-FFF2-40B4-BE49-F238E27FC236}">
                <a16:creationId xmlns:a16="http://schemas.microsoft.com/office/drawing/2014/main" xmlns="" id="{971F09BF-0D9D-4994-9422-23C95074004A}"/>
              </a:ext>
            </a:extLst>
          </p:cNvPr>
          <p:cNvPicPr>
            <a:picLocks noChangeAspect="1"/>
          </p:cNvPicPr>
          <p:nvPr/>
        </p:nvPicPr>
        <p:blipFill>
          <a:blip r:embed="rId3"/>
          <a:stretch>
            <a:fillRect/>
          </a:stretch>
        </p:blipFill>
        <p:spPr>
          <a:xfrm rot="21135331">
            <a:off x="4775194" y="1270829"/>
            <a:ext cx="1705453" cy="688165"/>
          </a:xfrm>
          <a:prstGeom prst="rect">
            <a:avLst/>
          </a:prstGeom>
        </p:spPr>
      </p:pic>
      <p:sp>
        <p:nvSpPr>
          <p:cNvPr id="5" name="TextBox 4"/>
          <p:cNvSpPr txBox="1"/>
          <p:nvPr/>
        </p:nvSpPr>
        <p:spPr>
          <a:xfrm>
            <a:off x="778888" y="2723303"/>
            <a:ext cx="7586223" cy="2862322"/>
          </a:xfrm>
          <a:prstGeom prst="rect">
            <a:avLst/>
          </a:prstGeom>
          <a:noFill/>
        </p:spPr>
        <p:txBody>
          <a:bodyPr wrap="square" rtlCol="0">
            <a:spAutoFit/>
          </a:bodyPr>
          <a:lstStyle/>
          <a:p>
            <a:pPr>
              <a:buClr>
                <a:srgbClr val="FF0000"/>
              </a:buClr>
            </a:pPr>
            <a:r>
              <a:rPr lang="en-GB" dirty="0"/>
              <a:t>Consider:</a:t>
            </a:r>
          </a:p>
          <a:p>
            <a:pPr marL="342900" indent="-342900">
              <a:buClr>
                <a:srgbClr val="FF0000"/>
              </a:buClr>
              <a:buFont typeface="Arial" panose="020B0604020202020204" pitchFamily="34" charset="0"/>
              <a:buChar char="•"/>
            </a:pPr>
            <a:r>
              <a:rPr lang="en-GB" dirty="0"/>
              <a:t>Positioning of personnel and use of safe havens – lack of spatial awareness</a:t>
            </a:r>
          </a:p>
          <a:p>
            <a:pPr marL="342900" indent="-342900">
              <a:buClr>
                <a:srgbClr val="FF0000"/>
              </a:buClr>
              <a:buFont typeface="Arial" panose="020B0604020202020204" pitchFamily="34" charset="0"/>
              <a:buChar char="•"/>
            </a:pPr>
            <a:r>
              <a:rPr lang="en-GB" dirty="0"/>
              <a:t>Communications – who was in charge, how are team members visually identified (e.g. different coloured vests)</a:t>
            </a:r>
          </a:p>
          <a:p>
            <a:pPr marL="342900" indent="-342900">
              <a:buClr>
                <a:srgbClr val="FF0000"/>
              </a:buClr>
              <a:buFont typeface="Arial" panose="020B0604020202020204" pitchFamily="34" charset="0"/>
              <a:buChar char="•"/>
            </a:pPr>
            <a:r>
              <a:rPr lang="en-GB" dirty="0"/>
              <a:t>Stop the job empowerment</a:t>
            </a:r>
          </a:p>
          <a:p>
            <a:pPr marL="342900" indent="-342900">
              <a:buClr>
                <a:srgbClr val="FF0000"/>
              </a:buClr>
              <a:buFont typeface="Arial" panose="020B0604020202020204" pitchFamily="34" charset="0"/>
              <a:buChar char="•"/>
            </a:pPr>
            <a:r>
              <a:rPr lang="en-GB" dirty="0"/>
              <a:t>Toolbox talk effectiveness</a:t>
            </a:r>
          </a:p>
          <a:p>
            <a:pPr marL="342900" indent="-342900">
              <a:buClr>
                <a:srgbClr val="FF0000"/>
              </a:buClr>
              <a:buFont typeface="Arial" panose="020B0604020202020204" pitchFamily="34" charset="0"/>
              <a:buChar char="•"/>
            </a:pPr>
            <a:r>
              <a:rPr lang="en-GB" dirty="0"/>
              <a:t>Planning of task</a:t>
            </a:r>
          </a:p>
          <a:p>
            <a:pPr marL="342900" indent="-342900">
              <a:buClr>
                <a:srgbClr val="FF0000"/>
              </a:buClr>
              <a:buFont typeface="Arial" panose="020B0604020202020204" pitchFamily="34" charset="0"/>
              <a:buChar char="•"/>
            </a:pPr>
            <a:r>
              <a:rPr lang="en-GB" dirty="0"/>
              <a:t>Site safety culture and acceptable practice – lack of supervision / leadership </a:t>
            </a:r>
          </a:p>
          <a:p>
            <a:pPr marL="342900" indent="-342900">
              <a:buClr>
                <a:srgbClr val="FF0000"/>
              </a:buClr>
              <a:buFont typeface="Arial" panose="020B0604020202020204" pitchFamily="34" charset="0"/>
              <a:buChar char="•"/>
            </a:pPr>
            <a:r>
              <a:rPr lang="en-GB" dirty="0"/>
              <a:t>Complacency – deviation from training</a:t>
            </a:r>
          </a:p>
          <a:p>
            <a:pPr marL="342900" indent="-342900">
              <a:buClr>
                <a:srgbClr val="FF0000"/>
              </a:buClr>
              <a:buFont typeface="Arial" panose="020B0604020202020204" pitchFamily="34" charset="0"/>
              <a:buChar char="•"/>
            </a:pPr>
            <a:r>
              <a:rPr lang="en-GB" dirty="0"/>
              <a:t>Perception of risk</a:t>
            </a:r>
          </a:p>
        </p:txBody>
      </p:sp>
    </p:spTree>
    <p:extLst>
      <p:ext uri="{BB962C8B-B14F-4D97-AF65-F5344CB8AC3E}">
        <p14:creationId xmlns:p14="http://schemas.microsoft.com/office/powerpoint/2010/main" val="205215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the line of fire</a:t>
            </a:r>
          </a:p>
        </p:txBody>
      </p:sp>
      <p:sp>
        <p:nvSpPr>
          <p:cNvPr id="3" name="Content Placeholder 2"/>
          <p:cNvSpPr>
            <a:spLocks noGrp="1"/>
          </p:cNvSpPr>
          <p:nvPr>
            <p:ph idx="1"/>
          </p:nvPr>
        </p:nvSpPr>
        <p:spPr>
          <a:xfrm>
            <a:off x="502883" y="1722807"/>
            <a:ext cx="5174349" cy="2109646"/>
          </a:xfrm>
        </p:spPr>
        <p:txBody>
          <a:bodyPr/>
          <a:lstStyle/>
          <a:p>
            <a:pPr marL="0" indent="0">
              <a:buNone/>
            </a:pPr>
            <a:r>
              <a:rPr lang="en-GB" dirty="0">
                <a:solidFill>
                  <a:srgbClr val="FF0000"/>
                </a:solidFill>
              </a:rPr>
              <a:t>Consequences</a:t>
            </a:r>
          </a:p>
          <a:p>
            <a:pPr>
              <a:buClr>
                <a:srgbClr val="FF0000"/>
              </a:buClr>
            </a:pPr>
            <a:r>
              <a:rPr lang="en-GB" sz="2400" dirty="0"/>
              <a:t>The injured person suffered a fractured pelvis and internal bleeding</a:t>
            </a:r>
          </a:p>
          <a:p>
            <a:pPr>
              <a:buClr>
                <a:srgbClr val="FF0000"/>
              </a:buClr>
            </a:pPr>
            <a:r>
              <a:rPr lang="en-GB" sz="2400" dirty="0"/>
              <a:t>Typically, this takes 6 weeks to heal</a:t>
            </a:r>
          </a:p>
          <a:p>
            <a:pPr marL="0" indent="0">
              <a:buNone/>
            </a:pPr>
            <a:endParaRPr lang="en-GB" dirty="0"/>
          </a:p>
        </p:txBody>
      </p:sp>
      <p:pic>
        <p:nvPicPr>
          <p:cNvPr id="5" name="Picture 4">
            <a:extLst>
              <a:ext uri="{FF2B5EF4-FFF2-40B4-BE49-F238E27FC236}">
                <a16:creationId xmlns:a16="http://schemas.microsoft.com/office/drawing/2014/main" xmlns="" id="{E39E2F43-8A66-41FD-AF59-BC86E47277A8}"/>
              </a:ext>
            </a:extLst>
          </p:cNvPr>
          <p:cNvPicPr>
            <a:picLocks noChangeAspect="1"/>
          </p:cNvPicPr>
          <p:nvPr/>
        </p:nvPicPr>
        <p:blipFill rotWithShape="1">
          <a:blip r:embed="rId2">
            <a:extLst>
              <a:ext uri="{28A0092B-C50C-407E-A947-70E740481C1C}">
                <a14:useLocalDpi xmlns:a14="http://schemas.microsoft.com/office/drawing/2010/main" val="0"/>
              </a:ext>
            </a:extLst>
          </a:blip>
          <a:srcRect l="9044" t="351" r="13565"/>
          <a:stretch/>
        </p:blipFill>
        <p:spPr>
          <a:xfrm>
            <a:off x="5786469" y="1780555"/>
            <a:ext cx="2660853" cy="1927690"/>
          </a:xfrm>
          <a:prstGeom prst="rect">
            <a:avLst/>
          </a:prstGeom>
        </p:spPr>
      </p:pic>
      <p:sp>
        <p:nvSpPr>
          <p:cNvPr id="6" name="Rectangle 5">
            <a:extLst>
              <a:ext uri="{FF2B5EF4-FFF2-40B4-BE49-F238E27FC236}">
                <a16:creationId xmlns:a16="http://schemas.microsoft.com/office/drawing/2014/main" xmlns="" id="{1042D8DF-6273-4184-93DE-06DA5CBA8C81}"/>
              </a:ext>
            </a:extLst>
          </p:cNvPr>
          <p:cNvSpPr/>
          <p:nvPr/>
        </p:nvSpPr>
        <p:spPr>
          <a:xfrm>
            <a:off x="1111341" y="4328376"/>
            <a:ext cx="6189771" cy="584775"/>
          </a:xfrm>
          <a:prstGeom prst="rect">
            <a:avLst/>
          </a:prstGeom>
        </p:spPr>
        <p:txBody>
          <a:bodyPr wrap="none">
            <a:spAutoFit/>
          </a:bodyPr>
          <a:lstStyle/>
          <a:p>
            <a:r>
              <a:rPr lang="en-GB" sz="3200" dirty="0">
                <a:solidFill>
                  <a:srgbClr val="FF0000"/>
                </a:solidFill>
              </a:rPr>
              <a:t>Could this happen at your worksite?</a:t>
            </a:r>
          </a:p>
        </p:txBody>
      </p:sp>
      <p:pic>
        <p:nvPicPr>
          <p:cNvPr id="7" name="Picture 6">
            <a:extLst>
              <a:ext uri="{FF2B5EF4-FFF2-40B4-BE49-F238E27FC236}">
                <a16:creationId xmlns:a16="http://schemas.microsoft.com/office/drawing/2014/main" xmlns="" id="{C8BD2F9F-A8DF-402F-B6CD-015107F3D76F}"/>
              </a:ext>
            </a:extLst>
          </p:cNvPr>
          <p:cNvPicPr>
            <a:picLocks noChangeAspect="1"/>
          </p:cNvPicPr>
          <p:nvPr/>
        </p:nvPicPr>
        <p:blipFill>
          <a:blip r:embed="rId3"/>
          <a:stretch>
            <a:fillRect/>
          </a:stretch>
        </p:blipFill>
        <p:spPr>
          <a:xfrm rot="21135331">
            <a:off x="6110672" y="5086665"/>
            <a:ext cx="1394772" cy="562803"/>
          </a:xfrm>
          <a:prstGeom prst="rect">
            <a:avLst/>
          </a:prstGeom>
        </p:spPr>
      </p:pic>
    </p:spTree>
    <p:extLst>
      <p:ext uri="{BB962C8B-B14F-4D97-AF65-F5344CB8AC3E}">
        <p14:creationId xmlns:p14="http://schemas.microsoft.com/office/powerpoint/2010/main" val="3283912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3CE98-24FC-4853-9081-6A8985CD0BE9}"/>
              </a:ext>
            </a:extLst>
          </p:cNvPr>
          <p:cNvSpPr>
            <a:spLocks noGrp="1"/>
          </p:cNvSpPr>
          <p:nvPr>
            <p:ph type="title"/>
          </p:nvPr>
        </p:nvSpPr>
        <p:spPr/>
        <p:txBody>
          <a:bodyPr/>
          <a:lstStyle/>
          <a:p>
            <a:r>
              <a:rPr lang="en-GB" dirty="0"/>
              <a:t>In the line of fire</a:t>
            </a:r>
          </a:p>
        </p:txBody>
      </p:sp>
      <p:sp>
        <p:nvSpPr>
          <p:cNvPr id="3" name="Content Placeholder 2">
            <a:extLst>
              <a:ext uri="{FF2B5EF4-FFF2-40B4-BE49-F238E27FC236}">
                <a16:creationId xmlns:a16="http://schemas.microsoft.com/office/drawing/2014/main" xmlns="" id="{DB63A40E-5C68-4F0D-A6D4-98468E300733}"/>
              </a:ext>
            </a:extLst>
          </p:cNvPr>
          <p:cNvSpPr>
            <a:spLocks noGrp="1"/>
          </p:cNvSpPr>
          <p:nvPr>
            <p:ph idx="1"/>
          </p:nvPr>
        </p:nvSpPr>
        <p:spPr>
          <a:xfrm>
            <a:off x="431321" y="1413444"/>
            <a:ext cx="8281358" cy="4873925"/>
          </a:xfrm>
        </p:spPr>
        <p:txBody>
          <a:bodyPr>
            <a:normAutofit/>
          </a:bodyPr>
          <a:lstStyle/>
          <a:p>
            <a:pPr marL="0" indent="0">
              <a:buNone/>
            </a:pPr>
            <a:r>
              <a:rPr lang="en-GB" sz="2400" dirty="0">
                <a:solidFill>
                  <a:srgbClr val="FF0000"/>
                </a:solidFill>
              </a:rPr>
              <a:t>Good practice:</a:t>
            </a:r>
          </a:p>
          <a:p>
            <a:pPr>
              <a:buClr>
                <a:srgbClr val="FF0000"/>
              </a:buClr>
            </a:pPr>
            <a:r>
              <a:rPr lang="en-GB" sz="2000" dirty="0"/>
              <a:t>Assurance of competence (task verification by site leadership and external)</a:t>
            </a:r>
          </a:p>
          <a:p>
            <a:pPr>
              <a:buClr>
                <a:srgbClr val="FF0000"/>
              </a:buClr>
            </a:pPr>
            <a:r>
              <a:rPr lang="en-GB" sz="2000" dirty="0"/>
              <a:t>Stop the job empowerment and visible safety culture</a:t>
            </a:r>
          </a:p>
          <a:p>
            <a:pPr>
              <a:buClr>
                <a:srgbClr val="FF0000"/>
              </a:buClr>
            </a:pPr>
            <a:r>
              <a:rPr lang="en-GB" sz="2000" dirty="0"/>
              <a:t>Company specific procedures – effective and reviewed</a:t>
            </a:r>
          </a:p>
          <a:p>
            <a:pPr>
              <a:buClr>
                <a:srgbClr val="FF0000"/>
              </a:buClr>
            </a:pPr>
            <a:r>
              <a:rPr lang="en-GB" sz="2000" dirty="0"/>
              <a:t>Effective toolbox talk (Step Change in Safety)</a:t>
            </a:r>
          </a:p>
          <a:p>
            <a:pPr>
              <a:buClr>
                <a:srgbClr val="FF0000"/>
              </a:buClr>
            </a:pPr>
            <a:r>
              <a:rPr lang="en-GB" sz="2000" dirty="0"/>
              <a:t>Tubular handling guidelines (Step Change in Safety)</a:t>
            </a:r>
          </a:p>
          <a:p>
            <a:pPr>
              <a:buClr>
                <a:srgbClr val="FF0000"/>
              </a:buClr>
            </a:pPr>
            <a:r>
              <a:rPr lang="en-GB" sz="2000" dirty="0"/>
              <a:t>Lifting and mechanical handling guidelines (Step Change in Safety)</a:t>
            </a:r>
          </a:p>
          <a:p>
            <a:pPr>
              <a:buClr>
                <a:srgbClr val="FF0000"/>
              </a:buClr>
            </a:pPr>
            <a:r>
              <a:rPr lang="en-GB" sz="2000" dirty="0"/>
              <a:t>Safe packing and handling guidelines (OGUK)</a:t>
            </a:r>
          </a:p>
          <a:p>
            <a:pPr>
              <a:buClr>
                <a:srgbClr val="FF0000"/>
              </a:buClr>
            </a:pPr>
            <a:r>
              <a:rPr lang="en-GB" sz="2000" dirty="0"/>
              <a:t>Banksman slinger pocket handbook (e.g. NSL, Sparrows)</a:t>
            </a:r>
          </a:p>
        </p:txBody>
      </p:sp>
    </p:spTree>
    <p:extLst>
      <p:ext uri="{BB962C8B-B14F-4D97-AF65-F5344CB8AC3E}">
        <p14:creationId xmlns:p14="http://schemas.microsoft.com/office/powerpoint/2010/main" val="378581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bwMode="auto">
          <a:xfrm>
            <a:off x="300677" y="1084687"/>
            <a:ext cx="8447538" cy="554109"/>
          </a:xfrm>
          <a:prstGeom prst="rect">
            <a:avLst/>
          </a:prstGeom>
          <a:noFill/>
          <a:ln w="9525">
            <a:noFill/>
            <a:miter lim="800000"/>
            <a:headEnd/>
            <a:tailEnd/>
          </a:ln>
        </p:spPr>
        <p:txBody>
          <a:bodyPr vert="horz" wrap="square" lIns="360000" tIns="0" rIns="91440" bIns="0" numCol="1" anchor="t" anchorCtr="0" compatLnSpc="1">
            <a:prstTxWarp prst="textNoShape">
              <a:avLst/>
            </a:prstTxWarp>
          </a:bodyPr>
          <a:lstStyle>
            <a:lvl1pPr algn="l" defTabSz="457200" rtl="0" eaLnBrk="0" fontAlgn="base" hangingPunct="0">
              <a:lnSpc>
                <a:spcPct val="90000"/>
              </a:lnSpc>
              <a:spcBef>
                <a:spcPct val="0"/>
              </a:spcBef>
              <a:spcAft>
                <a:spcPct val="0"/>
              </a:spcAft>
              <a:defRPr sz="3200" b="1" kern="1200">
                <a:solidFill>
                  <a:srgbClr val="E2001A"/>
                </a:solidFill>
                <a:latin typeface="Arial"/>
                <a:ea typeface="ヒラギノ角ゴ Pro W3" pitchFamily="-1" charset="-128"/>
                <a:cs typeface="Arial"/>
              </a:defRPr>
            </a:lvl1pPr>
            <a:lvl2pPr algn="l" defTabSz="457200" rtl="0" eaLnBrk="0" fontAlgn="base" hangingPunct="0">
              <a:spcBef>
                <a:spcPct val="0"/>
              </a:spcBef>
              <a:spcAft>
                <a:spcPct val="0"/>
              </a:spcAft>
              <a:defRPr sz="3200" b="1">
                <a:solidFill>
                  <a:srgbClr val="E85D10"/>
                </a:solidFill>
                <a:latin typeface="Arial" pitchFamily="-1" charset="0"/>
                <a:ea typeface="ヒラギノ角ゴ Pro W3" pitchFamily="-1" charset="-128"/>
                <a:cs typeface="ヒラギノ角ゴ Pro W3" pitchFamily="-1" charset="-128"/>
              </a:defRPr>
            </a:lvl2pPr>
            <a:lvl3pPr algn="l" defTabSz="457200" rtl="0" eaLnBrk="0" fontAlgn="base" hangingPunct="0">
              <a:spcBef>
                <a:spcPct val="0"/>
              </a:spcBef>
              <a:spcAft>
                <a:spcPct val="0"/>
              </a:spcAft>
              <a:defRPr sz="3200" b="1">
                <a:solidFill>
                  <a:srgbClr val="E85D10"/>
                </a:solidFill>
                <a:latin typeface="Arial" pitchFamily="-1" charset="0"/>
                <a:ea typeface="ヒラギノ角ゴ Pro W3" pitchFamily="-1" charset="-128"/>
                <a:cs typeface="ヒラギノ角ゴ Pro W3" pitchFamily="-1" charset="-128"/>
              </a:defRPr>
            </a:lvl3pPr>
            <a:lvl4pPr algn="l" defTabSz="457200" rtl="0" eaLnBrk="0" fontAlgn="base" hangingPunct="0">
              <a:spcBef>
                <a:spcPct val="0"/>
              </a:spcBef>
              <a:spcAft>
                <a:spcPct val="0"/>
              </a:spcAft>
              <a:defRPr sz="3200" b="1">
                <a:solidFill>
                  <a:srgbClr val="E85D10"/>
                </a:solidFill>
                <a:latin typeface="Arial" pitchFamily="-1" charset="0"/>
                <a:ea typeface="ヒラギノ角ゴ Pro W3" pitchFamily="-1" charset="-128"/>
                <a:cs typeface="ヒラギノ角ゴ Pro W3" pitchFamily="-1" charset="-128"/>
              </a:defRPr>
            </a:lvl4pPr>
            <a:lvl5pPr algn="l" defTabSz="457200" rtl="0" eaLnBrk="0" fontAlgn="base" hangingPunct="0">
              <a:spcBef>
                <a:spcPct val="0"/>
              </a:spcBef>
              <a:spcAft>
                <a:spcPct val="0"/>
              </a:spcAft>
              <a:defRPr sz="3200" b="1">
                <a:solidFill>
                  <a:srgbClr val="E85D10"/>
                </a:solidFill>
                <a:latin typeface="Arial" pitchFamily="-1" charset="0"/>
                <a:ea typeface="ヒラギノ角ゴ Pro W3" pitchFamily="-1" charset="-128"/>
                <a:cs typeface="ヒラギノ角ゴ Pro W3" pitchFamily="-1" charset="-128"/>
              </a:defRPr>
            </a:lvl5pPr>
            <a:lvl6pPr marL="457200" algn="ctr" defTabSz="457200" rtl="0" fontAlgn="base">
              <a:spcBef>
                <a:spcPct val="0"/>
              </a:spcBef>
              <a:spcAft>
                <a:spcPct val="0"/>
              </a:spcAft>
              <a:defRPr sz="4400">
                <a:solidFill>
                  <a:schemeClr val="tx1"/>
                </a:solidFill>
                <a:latin typeface="Calibri" pitchFamily="-1" charset="0"/>
                <a:ea typeface="ヒラギノ角ゴ Pro W3" pitchFamily="-1" charset="-128"/>
                <a:cs typeface="ヒラギノ角ゴ Pro W3" pitchFamily="-1" charset="-128"/>
              </a:defRPr>
            </a:lvl6pPr>
            <a:lvl7pPr marL="914400" algn="ctr" defTabSz="457200" rtl="0" fontAlgn="base">
              <a:spcBef>
                <a:spcPct val="0"/>
              </a:spcBef>
              <a:spcAft>
                <a:spcPct val="0"/>
              </a:spcAft>
              <a:defRPr sz="4400">
                <a:solidFill>
                  <a:schemeClr val="tx1"/>
                </a:solidFill>
                <a:latin typeface="Calibri" pitchFamily="-1" charset="0"/>
                <a:ea typeface="ヒラギノ角ゴ Pro W3" pitchFamily="-1" charset="-128"/>
                <a:cs typeface="ヒラギノ角ゴ Pro W3" pitchFamily="-1" charset="-128"/>
              </a:defRPr>
            </a:lvl7pPr>
            <a:lvl8pPr marL="1371600" algn="ctr" defTabSz="457200" rtl="0" fontAlgn="base">
              <a:spcBef>
                <a:spcPct val="0"/>
              </a:spcBef>
              <a:spcAft>
                <a:spcPct val="0"/>
              </a:spcAft>
              <a:defRPr sz="4400">
                <a:solidFill>
                  <a:schemeClr val="tx1"/>
                </a:solidFill>
                <a:latin typeface="Calibri" pitchFamily="-1" charset="0"/>
                <a:ea typeface="ヒラギノ角ゴ Pro W3" pitchFamily="-1" charset="-128"/>
                <a:cs typeface="ヒラギノ角ゴ Pro W3" pitchFamily="-1" charset="-128"/>
              </a:defRPr>
            </a:lvl8pPr>
            <a:lvl9pPr marL="1828800" algn="ctr" defTabSz="457200" rtl="0" fontAlgn="base">
              <a:spcBef>
                <a:spcPct val="0"/>
              </a:spcBef>
              <a:spcAft>
                <a:spcPct val="0"/>
              </a:spcAft>
              <a:defRPr sz="4400">
                <a:solidFill>
                  <a:schemeClr val="tx1"/>
                </a:solidFill>
                <a:latin typeface="Calibri" pitchFamily="-1" charset="0"/>
                <a:ea typeface="ヒラギノ角ゴ Pro W3" pitchFamily="-1" charset="-128"/>
                <a:cs typeface="ヒラギノ角ゴ Pro W3" pitchFamily="-1" charset="-128"/>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ED1D24"/>
                </a:solidFill>
                <a:effectLst/>
                <a:uLnTx/>
                <a:uFillTx/>
                <a:latin typeface="+mn-lt"/>
                <a:ea typeface="ヒラギノ角ゴ Pro W3" pitchFamily="-1" charset="-128"/>
                <a:cs typeface="Arial"/>
              </a:rPr>
              <a:t>Which of the 7Cs are involved in this safety </a:t>
            </a:r>
            <a:r>
              <a:rPr lang="en-GB" sz="2800" dirty="0">
                <a:solidFill>
                  <a:srgbClr val="ED1D24"/>
                </a:solidFill>
                <a:latin typeface="+mn-lt"/>
              </a:rPr>
              <a:t>moment</a:t>
            </a:r>
            <a:r>
              <a:rPr kumimoji="0" lang="en-GB" sz="2800" b="1" i="0" u="none" strike="noStrike" kern="1200" cap="none" spc="0" normalizeH="0" baseline="0" noProof="0" dirty="0">
                <a:ln>
                  <a:noFill/>
                </a:ln>
                <a:solidFill>
                  <a:srgbClr val="ED1D24"/>
                </a:solidFill>
                <a:effectLst/>
                <a:uLnTx/>
                <a:uFillTx/>
                <a:latin typeface="+mn-lt"/>
                <a:ea typeface="ヒラギノ角ゴ Pro W3" pitchFamily="-1" charset="-128"/>
                <a:cs typeface="Arial"/>
              </a:rPr>
              <a:t>?</a:t>
            </a:r>
          </a:p>
        </p:txBody>
      </p:sp>
      <p:sp>
        <p:nvSpPr>
          <p:cNvPr id="10" name="Content Placeholder 2"/>
          <p:cNvSpPr>
            <a:spLocks noGrp="1"/>
          </p:cNvSpPr>
          <p:nvPr/>
        </p:nvSpPr>
        <p:spPr bwMode="auto">
          <a:xfrm>
            <a:off x="322710" y="1662463"/>
            <a:ext cx="8229600" cy="3124266"/>
          </a:xfrm>
          <a:prstGeom prst="rect">
            <a:avLst/>
          </a:prstGeom>
          <a:noFill/>
          <a:ln w="9525">
            <a:noFill/>
            <a:miter lim="800000"/>
            <a:headEnd/>
            <a:tailEnd/>
          </a:ln>
        </p:spPr>
        <p:txBody>
          <a:bodyPr vert="horz" wrap="square" lIns="360000" tIns="0" rIns="91440" bIns="0" numCol="1" anchor="t" anchorCtr="0" compatLnSpc="1">
            <a:prstTxWarp prst="textNoShape">
              <a:avLst/>
            </a:prstTxWarp>
          </a:bodyPr>
          <a:lstStyle>
            <a:lvl1pPr marL="271463" indent="-271463" algn="l" defTabSz="457200" rtl="0" eaLnBrk="0" fontAlgn="base" hangingPunct="0">
              <a:spcBef>
                <a:spcPct val="20000"/>
              </a:spcBef>
              <a:spcAft>
                <a:spcPts val="1200"/>
              </a:spcAft>
              <a:buClr>
                <a:srgbClr val="E2001A"/>
              </a:buClr>
              <a:buFont typeface="Arial" pitchFamily="-1" charset="0"/>
              <a:buChar char="•"/>
              <a:defRPr sz="2400" kern="1200">
                <a:solidFill>
                  <a:schemeClr val="tx1"/>
                </a:solidFill>
                <a:latin typeface="Arial"/>
                <a:ea typeface="ヒラギノ角ゴ Pro W3" pitchFamily="-1" charset="-128"/>
                <a:cs typeface="Arial"/>
              </a:defRPr>
            </a:lvl1pPr>
            <a:lvl2pPr marL="715963" indent="-352425" algn="l" defTabSz="457200" rtl="0" eaLnBrk="0" fontAlgn="base" hangingPunct="0">
              <a:spcBef>
                <a:spcPct val="20000"/>
              </a:spcBef>
              <a:spcAft>
                <a:spcPts val="1200"/>
              </a:spcAft>
              <a:buClr>
                <a:srgbClr val="E2001A"/>
              </a:buClr>
              <a:buFont typeface="Arial" pitchFamily="-1" charset="0"/>
              <a:buChar char="–"/>
              <a:defRPr sz="2000" kern="1200">
                <a:solidFill>
                  <a:schemeClr val="tx1"/>
                </a:solidFill>
                <a:latin typeface="Arial"/>
                <a:ea typeface="ヒラギノ角ゴ Pro W3" pitchFamily="-1" charset="-128"/>
                <a:cs typeface="Arial"/>
              </a:defRPr>
            </a:lvl2pPr>
            <a:lvl3pPr marL="989013" indent="-273050" algn="l" defTabSz="457200" rtl="0" eaLnBrk="0" fontAlgn="base" hangingPunct="0">
              <a:spcBef>
                <a:spcPct val="20000"/>
              </a:spcBef>
              <a:spcAft>
                <a:spcPts val="1200"/>
              </a:spcAft>
              <a:buClr>
                <a:srgbClr val="E2001A"/>
              </a:buClr>
              <a:buFont typeface="Arial" pitchFamily="-1" charset="0"/>
              <a:buChar char="•"/>
              <a:defRPr sz="1800" kern="1200">
                <a:solidFill>
                  <a:schemeClr val="tx1"/>
                </a:solidFill>
                <a:latin typeface="Arial"/>
                <a:ea typeface="ヒラギノ角ゴ Pro W3" pitchFamily="-1" charset="-128"/>
                <a:cs typeface="Arial"/>
              </a:defRPr>
            </a:lvl3pPr>
            <a:lvl4pPr marL="1252538" indent="-354013" algn="l" defTabSz="457200" rtl="0" eaLnBrk="0" fontAlgn="base" hangingPunct="0">
              <a:spcBef>
                <a:spcPct val="20000"/>
              </a:spcBef>
              <a:spcAft>
                <a:spcPts val="1200"/>
              </a:spcAft>
              <a:buClr>
                <a:srgbClr val="E2001A"/>
              </a:buClr>
              <a:buFont typeface="Arial" pitchFamily="-1" charset="0"/>
              <a:buChar char="–"/>
              <a:defRPr sz="1600" kern="1200">
                <a:solidFill>
                  <a:schemeClr val="tx1"/>
                </a:solidFill>
                <a:latin typeface="Arial"/>
                <a:ea typeface="ヒラギノ角ゴ Pro W3" pitchFamily="-1" charset="-128"/>
                <a:cs typeface="Arial"/>
              </a:defRPr>
            </a:lvl4pPr>
            <a:lvl5pPr marL="1614488" indent="-361950" algn="l" defTabSz="457200" rtl="0" eaLnBrk="0" fontAlgn="base" hangingPunct="0">
              <a:spcBef>
                <a:spcPct val="20000"/>
              </a:spcBef>
              <a:spcAft>
                <a:spcPts val="1200"/>
              </a:spcAft>
              <a:buClr>
                <a:srgbClr val="E2001A"/>
              </a:buClr>
              <a:buFont typeface="Arial" pitchFamily="-1" charset="0"/>
              <a:buChar char="»"/>
              <a:defRPr sz="1400" kern="1200">
                <a:solidFill>
                  <a:schemeClr val="tx1"/>
                </a:solidFill>
                <a:latin typeface="Arial"/>
                <a:ea typeface="ヒラギノ角ゴ Pro W3" pitchFamily="-1"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1463" marR="0" lvl="0" indent="-271463" algn="l" defTabSz="457200" rtl="0" eaLnBrk="0" fontAlgn="base" latinLnBrk="0" hangingPunct="0">
              <a:lnSpc>
                <a:spcPct val="100000"/>
              </a:lnSpc>
              <a:spcBef>
                <a:spcPts val="0"/>
              </a:spcBef>
              <a:spcAft>
                <a:spcPts val="600"/>
              </a:spcAft>
              <a:buClr>
                <a:srgbClr val="E2001A"/>
              </a:buClr>
              <a:buSzTx/>
              <a:buFont typeface="Arial" pitchFamily="-1" charset="0"/>
              <a:buChar char="•"/>
              <a:tabLst/>
              <a:defRPr/>
            </a:pPr>
            <a:r>
              <a:rPr kumimoji="0" lang="en-GB" sz="2400" b="0" i="0" u="none" strike="noStrike" kern="1200" cap="none" spc="0" normalizeH="0" baseline="0" noProof="0" dirty="0">
                <a:ln>
                  <a:noFill/>
                </a:ln>
                <a:solidFill>
                  <a:schemeClr val="tx1"/>
                </a:solidFill>
                <a:effectLst/>
                <a:uLnTx/>
                <a:uFillTx/>
                <a:latin typeface="+mn-lt"/>
                <a:ea typeface="ヒラギノ角ゴ Pro W3" pitchFamily="-1" charset="-128"/>
                <a:cs typeface="Arial"/>
              </a:rPr>
              <a:t>Change management</a:t>
            </a:r>
          </a:p>
          <a:p>
            <a:pPr marL="271463" marR="0" lvl="0" indent="-271463" algn="l" defTabSz="457200" rtl="0" eaLnBrk="0" fontAlgn="base" latinLnBrk="0" hangingPunct="0">
              <a:lnSpc>
                <a:spcPct val="100000"/>
              </a:lnSpc>
              <a:spcBef>
                <a:spcPts val="0"/>
              </a:spcBef>
              <a:spcAft>
                <a:spcPts val="600"/>
              </a:spcAft>
              <a:buClr>
                <a:srgbClr val="E2001A"/>
              </a:buClr>
              <a:buSzTx/>
              <a:buFont typeface="Arial" pitchFamily="-1" charset="0"/>
              <a:buChar char="•"/>
              <a:tabLst/>
              <a:defRPr/>
            </a:pPr>
            <a:r>
              <a:rPr kumimoji="0" lang="en-GB" sz="2400" b="0" i="0" u="none" strike="noStrike" kern="1200" cap="none" spc="0" normalizeH="0" baseline="0" noProof="0" dirty="0">
                <a:ln>
                  <a:noFill/>
                </a:ln>
                <a:solidFill>
                  <a:schemeClr val="tx1"/>
                </a:solidFill>
                <a:effectLst/>
                <a:uLnTx/>
                <a:uFillTx/>
                <a:latin typeface="+mn-lt"/>
                <a:ea typeface="ヒラギノ角ゴ Pro W3" pitchFamily="-1" charset="-128"/>
                <a:cs typeface="Arial"/>
              </a:rPr>
              <a:t>Communication</a:t>
            </a:r>
          </a:p>
          <a:p>
            <a:pPr marL="271463" marR="0" lvl="0" indent="-271463" algn="l" defTabSz="457200" rtl="0" eaLnBrk="0" fontAlgn="base" latinLnBrk="0" hangingPunct="0">
              <a:lnSpc>
                <a:spcPct val="100000"/>
              </a:lnSpc>
              <a:spcBef>
                <a:spcPts val="0"/>
              </a:spcBef>
              <a:spcAft>
                <a:spcPts val="600"/>
              </a:spcAft>
              <a:buClr>
                <a:srgbClr val="E2001A"/>
              </a:buClr>
              <a:buSzTx/>
              <a:buFont typeface="Arial" pitchFamily="-1" charset="0"/>
              <a:buChar char="•"/>
              <a:tabLst/>
              <a:defRPr/>
            </a:pPr>
            <a:r>
              <a:rPr kumimoji="0" lang="en-GB" sz="2400" b="0" i="0" u="none" strike="noStrike" kern="1200" cap="none" spc="0" normalizeH="0" baseline="0" noProof="0" dirty="0">
                <a:ln>
                  <a:noFill/>
                </a:ln>
                <a:solidFill>
                  <a:schemeClr val="tx1"/>
                </a:solidFill>
                <a:effectLst/>
                <a:uLnTx/>
                <a:uFillTx/>
                <a:latin typeface="+mn-lt"/>
                <a:ea typeface="ヒラギノ角ゴ Pro W3" pitchFamily="-1" charset="-128"/>
                <a:cs typeface="Arial"/>
              </a:rPr>
              <a:t>Complacency</a:t>
            </a:r>
          </a:p>
          <a:p>
            <a:pPr marL="271463" marR="0" lvl="0" indent="-271463" algn="l" defTabSz="457200" rtl="0" eaLnBrk="0" fontAlgn="base" latinLnBrk="0" hangingPunct="0">
              <a:lnSpc>
                <a:spcPct val="100000"/>
              </a:lnSpc>
              <a:spcBef>
                <a:spcPts val="0"/>
              </a:spcBef>
              <a:spcAft>
                <a:spcPts val="600"/>
              </a:spcAft>
              <a:buClr>
                <a:srgbClr val="E2001A"/>
              </a:buClr>
              <a:buSzTx/>
              <a:buFont typeface="Arial" pitchFamily="-1" charset="0"/>
              <a:buChar char="•"/>
              <a:tabLst/>
              <a:defRPr/>
            </a:pPr>
            <a:r>
              <a:rPr kumimoji="0" lang="en-GB" sz="2400" b="0" i="0" u="none" strike="noStrike" kern="1200" cap="none" spc="0" normalizeH="0" baseline="0" noProof="0" dirty="0">
                <a:ln>
                  <a:noFill/>
                </a:ln>
                <a:solidFill>
                  <a:schemeClr val="tx1"/>
                </a:solidFill>
                <a:effectLst/>
                <a:uLnTx/>
                <a:uFillTx/>
                <a:latin typeface="+mn-lt"/>
                <a:ea typeface="ヒラギノ角ゴ Pro W3" pitchFamily="-1" charset="-128"/>
                <a:cs typeface="Arial"/>
              </a:rPr>
              <a:t>Control of work</a:t>
            </a:r>
          </a:p>
          <a:p>
            <a:pPr marL="271463" marR="0" lvl="0" indent="-271463" algn="l" defTabSz="457200" rtl="0" eaLnBrk="0" fontAlgn="base" latinLnBrk="0" hangingPunct="0">
              <a:lnSpc>
                <a:spcPct val="100000"/>
              </a:lnSpc>
              <a:spcBef>
                <a:spcPts val="0"/>
              </a:spcBef>
              <a:spcAft>
                <a:spcPts val="600"/>
              </a:spcAft>
              <a:buClr>
                <a:srgbClr val="E2001A"/>
              </a:buClr>
              <a:buSzTx/>
              <a:buFont typeface="Arial" pitchFamily="-1" charset="0"/>
              <a:buChar char="•"/>
              <a:tabLst/>
              <a:defRPr/>
            </a:pPr>
            <a:r>
              <a:rPr kumimoji="0" lang="en-GB" sz="2400" b="0" i="0" u="none" strike="noStrike" kern="1200" cap="none" spc="0" normalizeH="0" baseline="0" noProof="0" dirty="0">
                <a:ln>
                  <a:noFill/>
                </a:ln>
                <a:solidFill>
                  <a:schemeClr val="tx1"/>
                </a:solidFill>
                <a:effectLst/>
                <a:uLnTx/>
                <a:uFillTx/>
                <a:latin typeface="+mn-lt"/>
                <a:ea typeface="ヒラギノ角ゴ Pro W3" pitchFamily="-1" charset="-128"/>
                <a:cs typeface="Arial"/>
              </a:rPr>
              <a:t>Competence</a:t>
            </a:r>
          </a:p>
          <a:p>
            <a:pPr marL="271463" marR="0" lvl="0" indent="-271463" algn="l" defTabSz="457200" rtl="0" eaLnBrk="0" fontAlgn="base" latinLnBrk="0" hangingPunct="0">
              <a:lnSpc>
                <a:spcPct val="100000"/>
              </a:lnSpc>
              <a:spcBef>
                <a:spcPts val="0"/>
              </a:spcBef>
              <a:spcAft>
                <a:spcPts val="600"/>
              </a:spcAft>
              <a:buClr>
                <a:srgbClr val="E2001A"/>
              </a:buClr>
              <a:buSzTx/>
              <a:buFont typeface="Arial" pitchFamily="-1" charset="0"/>
              <a:buChar char="•"/>
              <a:tabLst/>
              <a:defRPr/>
            </a:pPr>
            <a:r>
              <a:rPr kumimoji="0" lang="en-GB" sz="2400" b="0" i="0" u="none" strike="noStrike" kern="1200" cap="none" spc="0" normalizeH="0" baseline="0" noProof="0" dirty="0">
                <a:ln>
                  <a:noFill/>
                </a:ln>
                <a:solidFill>
                  <a:schemeClr val="tx1"/>
                </a:solidFill>
                <a:effectLst/>
                <a:uLnTx/>
                <a:uFillTx/>
                <a:latin typeface="+mn-lt"/>
                <a:ea typeface="ヒラギノ角ゴ Pro W3" pitchFamily="-1" charset="-128"/>
                <a:cs typeface="Arial"/>
              </a:rPr>
              <a:t>Culture</a:t>
            </a:r>
          </a:p>
          <a:p>
            <a:pPr marL="271463" marR="0" lvl="0" indent="-271463" algn="l" defTabSz="457200" rtl="0" eaLnBrk="0" fontAlgn="base" latinLnBrk="0" hangingPunct="0">
              <a:lnSpc>
                <a:spcPct val="100000"/>
              </a:lnSpc>
              <a:spcBef>
                <a:spcPts val="0"/>
              </a:spcBef>
              <a:spcAft>
                <a:spcPts val="600"/>
              </a:spcAft>
              <a:buClr>
                <a:srgbClr val="E2001A"/>
              </a:buClr>
              <a:buSzTx/>
              <a:buFont typeface="Arial" pitchFamily="-1" charset="0"/>
              <a:buChar char="•"/>
              <a:tabLst/>
              <a:defRPr/>
            </a:pPr>
            <a:r>
              <a:rPr kumimoji="0" lang="en-GB" sz="2400" b="0" i="0" u="none" strike="noStrike" kern="1200" cap="none" spc="0" normalizeH="0" baseline="0" noProof="0" dirty="0">
                <a:ln>
                  <a:noFill/>
                </a:ln>
                <a:solidFill>
                  <a:schemeClr val="tx1"/>
                </a:solidFill>
                <a:effectLst/>
                <a:uLnTx/>
                <a:uFillTx/>
                <a:latin typeface="+mn-lt"/>
                <a:ea typeface="ヒラギノ角ゴ Pro W3" pitchFamily="-1" charset="-128"/>
                <a:cs typeface="Arial"/>
              </a:rPr>
              <a:t>Commitment</a:t>
            </a:r>
          </a:p>
        </p:txBody>
      </p:sp>
      <p:sp>
        <p:nvSpPr>
          <p:cNvPr id="11" name="Title 1"/>
          <p:cNvSpPr txBox="1">
            <a:spLocks/>
          </p:cNvSpPr>
          <p:nvPr/>
        </p:nvSpPr>
        <p:spPr bwMode="auto">
          <a:xfrm>
            <a:off x="314325" y="4816333"/>
            <a:ext cx="8229600" cy="916227"/>
          </a:xfrm>
          <a:prstGeom prst="rect">
            <a:avLst/>
          </a:prstGeom>
          <a:noFill/>
          <a:ln w="9525">
            <a:noFill/>
            <a:miter lim="800000"/>
            <a:headEnd/>
            <a:tailEnd/>
          </a:ln>
        </p:spPr>
        <p:txBody>
          <a:bodyPr vert="horz" wrap="square" lIns="360000" tIns="0" rIns="91440" bIns="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1" charset="0"/>
                <a:ea typeface="ヒラギノ角ゴ Pro W3" pitchFamily="-1" charset="-128"/>
                <a:cs typeface="ヒラギノ角ゴ Pro W3" pitchFamily="-1" charset="-128"/>
              </a:defRPr>
            </a:lvl1pPr>
            <a:lvl2pPr marL="457200" algn="l" defTabSz="457200" rtl="0" fontAlgn="base">
              <a:spcBef>
                <a:spcPct val="0"/>
              </a:spcBef>
              <a:spcAft>
                <a:spcPct val="0"/>
              </a:spcAft>
              <a:defRPr kern="1200">
                <a:solidFill>
                  <a:schemeClr val="tx1"/>
                </a:solidFill>
                <a:latin typeface="Arial" pitchFamily="-1" charset="0"/>
                <a:ea typeface="ヒラギノ角ゴ Pro W3" pitchFamily="-1" charset="-128"/>
                <a:cs typeface="ヒラギノ角ゴ Pro W3" pitchFamily="-1" charset="-128"/>
              </a:defRPr>
            </a:lvl2pPr>
            <a:lvl3pPr marL="914400" algn="l" defTabSz="457200" rtl="0" fontAlgn="base">
              <a:spcBef>
                <a:spcPct val="0"/>
              </a:spcBef>
              <a:spcAft>
                <a:spcPct val="0"/>
              </a:spcAft>
              <a:defRPr kern="1200">
                <a:solidFill>
                  <a:schemeClr val="tx1"/>
                </a:solidFill>
                <a:latin typeface="Arial" pitchFamily="-1" charset="0"/>
                <a:ea typeface="ヒラギノ角ゴ Pro W3" pitchFamily="-1" charset="-128"/>
                <a:cs typeface="ヒラギノ角ゴ Pro W3" pitchFamily="-1" charset="-128"/>
              </a:defRPr>
            </a:lvl3pPr>
            <a:lvl4pPr marL="1371600" algn="l" defTabSz="457200" rtl="0" fontAlgn="base">
              <a:spcBef>
                <a:spcPct val="0"/>
              </a:spcBef>
              <a:spcAft>
                <a:spcPct val="0"/>
              </a:spcAft>
              <a:defRPr kern="1200">
                <a:solidFill>
                  <a:schemeClr val="tx1"/>
                </a:solidFill>
                <a:latin typeface="Arial" pitchFamily="-1" charset="0"/>
                <a:ea typeface="ヒラギノ角ゴ Pro W3" pitchFamily="-1" charset="-128"/>
                <a:cs typeface="ヒラギノ角ゴ Pro W3" pitchFamily="-1" charset="-128"/>
              </a:defRPr>
            </a:lvl4pPr>
            <a:lvl5pPr marL="1828800" algn="l" defTabSz="457200" rtl="0" fontAlgn="base">
              <a:spcBef>
                <a:spcPct val="0"/>
              </a:spcBef>
              <a:spcAft>
                <a:spcPct val="0"/>
              </a:spcAft>
              <a:defRPr kern="1200">
                <a:solidFill>
                  <a:schemeClr val="tx1"/>
                </a:solidFill>
                <a:latin typeface="Arial" pitchFamily="-1" charset="0"/>
                <a:ea typeface="ヒラギノ角ゴ Pro W3" pitchFamily="-1" charset="-128"/>
                <a:cs typeface="ヒラギノ角ゴ Pro W3" pitchFamily="-1" charset="-128"/>
              </a:defRPr>
            </a:lvl5pPr>
            <a:lvl6pPr marL="2286000" algn="l" defTabSz="457200" rtl="0" eaLnBrk="1" latinLnBrk="0" hangingPunct="1">
              <a:defRPr kern="1200">
                <a:solidFill>
                  <a:schemeClr val="tx1"/>
                </a:solidFill>
                <a:latin typeface="Arial" pitchFamily="-1" charset="0"/>
                <a:ea typeface="ヒラギノ角ゴ Pro W3" pitchFamily="-1" charset="-128"/>
                <a:cs typeface="ヒラギノ角ゴ Pro W3" pitchFamily="-1" charset="-128"/>
              </a:defRPr>
            </a:lvl6pPr>
            <a:lvl7pPr marL="2743200" algn="l" defTabSz="457200" rtl="0" eaLnBrk="1" latinLnBrk="0" hangingPunct="1">
              <a:defRPr kern="1200">
                <a:solidFill>
                  <a:schemeClr val="tx1"/>
                </a:solidFill>
                <a:latin typeface="Arial" pitchFamily="-1" charset="0"/>
                <a:ea typeface="ヒラギノ角ゴ Pro W3" pitchFamily="-1" charset="-128"/>
                <a:cs typeface="ヒラギノ角ゴ Pro W3" pitchFamily="-1" charset="-128"/>
              </a:defRPr>
            </a:lvl7pPr>
            <a:lvl8pPr marL="3200400" algn="l" defTabSz="457200" rtl="0" eaLnBrk="1" latinLnBrk="0" hangingPunct="1">
              <a:defRPr kern="1200">
                <a:solidFill>
                  <a:schemeClr val="tx1"/>
                </a:solidFill>
                <a:latin typeface="Arial" pitchFamily="-1" charset="0"/>
                <a:ea typeface="ヒラギノ角ゴ Pro W3" pitchFamily="-1" charset="-128"/>
                <a:cs typeface="ヒラギノ角ゴ Pro W3" pitchFamily="-1" charset="-128"/>
              </a:defRPr>
            </a:lvl8pPr>
            <a:lvl9pPr marL="3657600" algn="l" defTabSz="457200" rtl="0" eaLnBrk="1" latinLnBrk="0" hangingPunct="1">
              <a:defRPr kern="1200">
                <a:solidFill>
                  <a:schemeClr val="tx1"/>
                </a:solidFill>
                <a:latin typeface="Arial" pitchFamily="-1" charset="0"/>
                <a:ea typeface="ヒラギノ角ゴ Pro W3" pitchFamily="-1" charset="-128"/>
                <a:cs typeface="ヒラギノ角ゴ Pro W3" pitchFamily="-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ED1D24"/>
                </a:solidFill>
                <a:effectLst/>
                <a:uLnTx/>
                <a:uFillTx/>
                <a:latin typeface="+mn-lt"/>
                <a:ea typeface="ヒラギノ角ゴ Pro W3" pitchFamily="-1" charset="-128"/>
                <a:cs typeface="ヒラギノ角ゴ Pro W3" pitchFamily="-1" charset="-128"/>
              </a:rPr>
              <a:t>Did this presentation result in discussion that could lead to creating another alert to share with industry? Please contact :</a:t>
            </a:r>
            <a:r>
              <a:rPr kumimoji="0" lang="en-GB" sz="2000" b="1" i="0" u="none" strike="noStrike" kern="1200" cap="none" spc="0" normalizeH="0" baseline="0" noProof="0" dirty="0">
                <a:ln>
                  <a:noFill/>
                </a:ln>
                <a:solidFill>
                  <a:schemeClr val="tx1"/>
                </a:solidFill>
                <a:effectLst/>
                <a:uLnTx/>
                <a:uFillTx/>
                <a:latin typeface="+mn-lt"/>
                <a:ea typeface="ヒラギノ角ゴ Pro W3" pitchFamily="-1" charset="-128"/>
                <a:cs typeface="ヒラギノ角ゴ Pro W3" pitchFamily="-1" charset="-128"/>
              </a:rPr>
              <a:t> </a:t>
            </a:r>
            <a:r>
              <a:rPr kumimoji="0" lang="en-GB" sz="2000" b="0" i="0" u="none" strike="noStrike" kern="1200" cap="none" spc="0" normalizeH="0" baseline="0" noProof="0" dirty="0">
                <a:ln>
                  <a:noFill/>
                </a:ln>
                <a:solidFill>
                  <a:schemeClr val="tx1"/>
                </a:solidFill>
                <a:effectLst/>
                <a:uLnTx/>
                <a:uFillTx/>
                <a:latin typeface="+mn-lt"/>
                <a:ea typeface="ヒラギノ角ゴ Pro W3" pitchFamily="-1" charset="-128"/>
                <a:cs typeface="ヒラギノ角ゴ Pro W3" pitchFamily="-1" charset="-128"/>
              </a:rPr>
              <a:t>info@stepchangeinsafety.net</a:t>
            </a:r>
          </a:p>
        </p:txBody>
      </p:sp>
      <p:sp>
        <p:nvSpPr>
          <p:cNvPr id="13" name="Title 1">
            <a:extLst>
              <a:ext uri="{FF2B5EF4-FFF2-40B4-BE49-F238E27FC236}">
                <a16:creationId xmlns:a16="http://schemas.microsoft.com/office/drawing/2014/main" xmlns="" id="{7E9232F6-B3EC-4237-AF61-4CF4C858C1D7}"/>
              </a:ext>
            </a:extLst>
          </p:cNvPr>
          <p:cNvSpPr>
            <a:spLocks noGrp="1"/>
          </p:cNvSpPr>
          <p:nvPr>
            <p:ph type="title"/>
          </p:nvPr>
        </p:nvSpPr>
        <p:spPr/>
        <p:txBody>
          <a:bodyPr/>
          <a:lstStyle/>
          <a:p>
            <a:r>
              <a:rPr lang="en-GB" dirty="0"/>
              <a:t>In the line of fire</a:t>
            </a:r>
          </a:p>
        </p:txBody>
      </p:sp>
    </p:spTree>
    <p:extLst>
      <p:ext uri="{BB962C8B-B14F-4D97-AF65-F5344CB8AC3E}">
        <p14:creationId xmlns:p14="http://schemas.microsoft.com/office/powerpoint/2010/main" val="213234861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5871</TotalTime>
  <Words>572</Words>
  <Application>Microsoft Macintosh PowerPoint</Application>
  <PresentationFormat>On-screen Show (4:3)</PresentationFormat>
  <Paragraphs>56</Paragraphs>
  <Slides>7</Slides>
  <Notes>3</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1_Office Theme</vt:lpstr>
      <vt:lpstr>PowerPoint Presentation</vt:lpstr>
      <vt:lpstr>In the line of fire</vt:lpstr>
      <vt:lpstr>In the line of fire</vt:lpstr>
      <vt:lpstr>In the line of fire</vt:lpstr>
      <vt:lpstr>In the line of fire</vt:lpstr>
      <vt:lpstr>In the line of fire</vt:lpstr>
      <vt:lpstr>In the line of fire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Simpson</dc:creator>
  <cp:lastModifiedBy>Freya Cookson</cp:lastModifiedBy>
  <cp:revision>189</cp:revision>
  <dcterms:created xsi:type="dcterms:W3CDTF">2016-10-17T14:47:47Z</dcterms:created>
  <dcterms:modified xsi:type="dcterms:W3CDTF">2020-03-11T11:26:37Z</dcterms:modified>
</cp:coreProperties>
</file>