
<file path=[Content_Types].xml><?xml version="1.0" encoding="utf-8"?>
<Types xmlns="http://schemas.openxmlformats.org/package/2006/content-types">
  <Default Extension="xml" ContentType="application/xml"/>
  <Default Extension="wmv"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6" r:id="rId2"/>
    <p:sldId id="267" r:id="rId3"/>
    <p:sldId id="261" r:id="rId4"/>
    <p:sldId id="262" r:id="rId5"/>
    <p:sldId id="265" r:id="rId6"/>
    <p:sldId id="268"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3" autoAdjust="0"/>
    <p:restoredTop sz="92377" autoAdjust="0"/>
  </p:normalViewPr>
  <p:slideViewPr>
    <p:cSldViewPr snapToGrid="0" snapToObjects="1">
      <p:cViewPr>
        <p:scale>
          <a:sx n="80" d="100"/>
          <a:sy n="80" d="100"/>
        </p:scale>
        <p:origin x="-2272" y="-4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1</a:t>
            </a:fld>
            <a:endParaRPr lang="en-GB"/>
          </a:p>
        </p:txBody>
      </p:sp>
    </p:spTree>
    <p:extLst>
      <p:ext uri="{BB962C8B-B14F-4D97-AF65-F5344CB8AC3E}">
        <p14:creationId xmlns:p14="http://schemas.microsoft.com/office/powerpoint/2010/main" val="29561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black"/>
                </a:solidFill>
              </a:rPr>
              <a:t>Play the film (right hand side image)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prstClr val="black"/>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prstClr val="black"/>
                </a:solidFill>
              </a:rPr>
              <a:t>The</a:t>
            </a:r>
            <a:r>
              <a:rPr lang="en-GB" baseline="0" dirty="0" smtClean="0">
                <a:solidFill>
                  <a:prstClr val="black"/>
                </a:solidFill>
              </a:rPr>
              <a:t> c</a:t>
            </a:r>
            <a:r>
              <a:rPr lang="en-GB" dirty="0" smtClean="0">
                <a:solidFill>
                  <a:prstClr val="black"/>
                </a:solidFill>
              </a:rPr>
              <a:t>ompressor</a:t>
            </a:r>
            <a:r>
              <a:rPr lang="en-GB" baseline="0" dirty="0" smtClean="0">
                <a:solidFill>
                  <a:prstClr val="black"/>
                </a:solidFill>
              </a:rPr>
              <a:t> o</a:t>
            </a:r>
            <a:r>
              <a:rPr lang="en-GB" dirty="0" smtClean="0">
                <a:solidFill>
                  <a:prstClr val="black"/>
                </a:solidFill>
              </a:rPr>
              <a:t>perates at 140 </a:t>
            </a:r>
            <a:r>
              <a:rPr lang="en-GB" dirty="0" err="1" smtClean="0">
                <a:solidFill>
                  <a:prstClr val="black"/>
                </a:solidFill>
              </a:rPr>
              <a:t>Barg</a:t>
            </a:r>
            <a:r>
              <a:rPr lang="en-GB" dirty="0" smtClean="0">
                <a:solidFill>
                  <a:prstClr val="black"/>
                </a:solidFill>
              </a:rPr>
              <a:t> @ 86 </a:t>
            </a:r>
            <a:r>
              <a:rPr lang="en-GB" dirty="0" err="1" smtClean="0">
                <a:solidFill>
                  <a:prstClr val="black"/>
                </a:solidFill>
              </a:rPr>
              <a:t>Deg</a:t>
            </a:r>
            <a:r>
              <a:rPr lang="en-GB" dirty="0" smtClean="0">
                <a:solidFill>
                  <a:prstClr val="black"/>
                </a:solidFill>
              </a:rPr>
              <a:t> C </a:t>
            </a:r>
          </a:p>
          <a:p>
            <a:r>
              <a:rPr lang="en-GB" dirty="0" smtClean="0"/>
              <a:t>(car tyre pressure = 2</a:t>
            </a:r>
            <a:r>
              <a:rPr lang="en-GB" baseline="0" dirty="0" smtClean="0"/>
              <a:t> Bar = 30psi)</a:t>
            </a:r>
            <a:endParaRPr lang="en-GB" dirty="0"/>
          </a:p>
        </p:txBody>
      </p:sp>
      <p:sp>
        <p:nvSpPr>
          <p:cNvPr id="4" name="Slide Number Placeholder 3"/>
          <p:cNvSpPr>
            <a:spLocks noGrp="1"/>
          </p:cNvSpPr>
          <p:nvPr>
            <p:ph type="sldNum" sz="quarter" idx="10"/>
          </p:nvPr>
        </p:nvSpPr>
        <p:spPr/>
        <p:txBody>
          <a:bodyPr/>
          <a:lstStyle/>
          <a:p>
            <a:fld id="{415AF9E9-0F43-4453-91D4-7585ECFA0D98}" type="slidenum">
              <a:rPr lang="en-GB" smtClean="0"/>
              <a:t>2</a:t>
            </a:fld>
            <a:endParaRPr lang="en-GB"/>
          </a:p>
        </p:txBody>
      </p:sp>
    </p:spTree>
    <p:extLst>
      <p:ext uri="{BB962C8B-B14F-4D97-AF65-F5344CB8AC3E}">
        <p14:creationId xmlns:p14="http://schemas.microsoft.com/office/powerpoint/2010/main" val="247750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Lower</a:t>
            </a:r>
            <a:r>
              <a:rPr lang="en-GB" baseline="0" dirty="0" smtClean="0"/>
              <a:t> explosive limit (</a:t>
            </a:r>
            <a:r>
              <a:rPr lang="en-GB" dirty="0" smtClean="0"/>
              <a:t>LEL) is the lowest concentration of gas or vapour</a:t>
            </a:r>
            <a:r>
              <a:rPr lang="en-GB" baseline="0" dirty="0" smtClean="0"/>
              <a:t> in air capable of producing a flash fire in the presence of an ignition source.</a:t>
            </a:r>
          </a:p>
          <a:p>
            <a:r>
              <a:rPr lang="en-GB" baseline="0" dirty="0" smtClean="0"/>
              <a:t>&gt;20% LEL at 0.5m means that this is a reportable hydrocarbon release under RIDDOR.</a:t>
            </a:r>
            <a:endParaRPr lang="en-GB" dirty="0" smtClean="0"/>
          </a:p>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2956107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4</a:t>
            </a:fld>
            <a:endParaRPr lang="en-GB"/>
          </a:p>
        </p:txBody>
      </p:sp>
    </p:spTree>
    <p:extLst>
      <p:ext uri="{BB962C8B-B14F-4D97-AF65-F5344CB8AC3E}">
        <p14:creationId xmlns:p14="http://schemas.microsoft.com/office/powerpoint/2010/main" val="1006699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the document</a:t>
            </a:r>
            <a:r>
              <a:rPr lang="en-GB" baseline="0" dirty="0" smtClean="0"/>
              <a:t> covers to take you to the documents on the Step Change website </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782351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xml"/><Relationship Id="rId5" Type="http://schemas.openxmlformats.org/officeDocument/2006/relationships/image" Target="../media/image8.jpeg"/><Relationship Id="rId6" Type="http://schemas.openxmlformats.org/officeDocument/2006/relationships/image" Target="../media/image9.png"/><Relationship Id="rId1" Type="http://schemas.microsoft.com/office/2007/relationships/media" Target="../media/media1.wmv"/><Relationship Id="rId2" Type="http://schemas.openxmlformats.org/officeDocument/2006/relationships/video" Target="../media/media1.wm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flir.co.uk/ogi/content/?id=66693" TargetMode="External"/><Relationship Id="rId4" Type="http://schemas.openxmlformats.org/officeDocument/2006/relationships/hyperlink" Target="http://www.eyecgas.com/" TargetMode="External"/><Relationship Id="rId5" Type="http://schemas.openxmlformats.org/officeDocument/2006/relationships/hyperlink" Target="https://www.stepchangeinsafety.net/safety-resources/publications/guidance-hydrocarbon-release-reduction-plans" TargetMode="External"/><Relationship Id="rId6" Type="http://schemas.openxmlformats.org/officeDocument/2006/relationships/image" Target="../media/image10.png"/><Relationship Id="rId7" Type="http://schemas.openxmlformats.org/officeDocument/2006/relationships/hyperlink" Target="https://www.stepchangeinsafety.net/safety-resources/publications/hydrocarbon-release-reduction-toolkit" TargetMode="External"/><Relationship Id="rId8"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47859" y="1850802"/>
            <a:ext cx="8264987" cy="2934393"/>
          </a:xfrm>
          <a:prstGeom prst="rect">
            <a:avLst/>
          </a:prstGeom>
          <a:ln>
            <a:noFill/>
          </a:ln>
        </p:spPr>
        <p:txBody>
          <a:bodyPr wrap="square">
            <a:spAutoFit/>
          </a:bodyPr>
          <a:lstStyle/>
          <a:p>
            <a:pPr algn="ctr">
              <a:lnSpc>
                <a:spcPct val="114000"/>
              </a:lnSpc>
              <a:buClr>
                <a:srgbClr val="FF0000"/>
              </a:buClr>
            </a:pPr>
            <a:r>
              <a:rPr lang="en-GB" sz="6600" b="1" smtClean="0">
                <a:solidFill>
                  <a:srgbClr val="FF0000"/>
                </a:solidFill>
                <a:effectLst>
                  <a:outerShdw blurRad="38100" dist="38100" dir="2700000" algn="tl">
                    <a:srgbClr val="000000">
                      <a:alpha val="43137"/>
                    </a:srgbClr>
                  </a:outerShdw>
                </a:effectLst>
                <a:latin typeface="+mn-lt"/>
                <a:cs typeface="Arial" panose="020B0604020202020204" pitchFamily="34" charset="0"/>
              </a:rPr>
              <a:t>Safety Moment  </a:t>
            </a:r>
            <a:endParaRPr lang="en-GB" sz="6600" b="1" dirty="0" smtClean="0">
              <a:solidFill>
                <a:srgbClr val="FF0000"/>
              </a:solidFill>
              <a:effectLst>
                <a:outerShdw blurRad="38100" dist="38100" dir="2700000" algn="tl">
                  <a:srgbClr val="000000">
                    <a:alpha val="43137"/>
                  </a:srgbClr>
                </a:outerShdw>
              </a:effectLst>
              <a:latin typeface="+mn-lt"/>
              <a:cs typeface="Arial" panose="020B0604020202020204" pitchFamily="34" charset="0"/>
            </a:endParaRPr>
          </a:p>
          <a:p>
            <a:pPr algn="ctr">
              <a:lnSpc>
                <a:spcPct val="114000"/>
              </a:lnSpc>
              <a:buClr>
                <a:srgbClr val="FF0000"/>
              </a:buClr>
            </a:pPr>
            <a:r>
              <a:rPr lang="en-GB" sz="4800" b="1" dirty="0" smtClean="0">
                <a:latin typeface="+mn-lt"/>
                <a:cs typeface="Arial" panose="020B0604020202020204" pitchFamily="34" charset="0"/>
              </a:rPr>
              <a:t>Proactive leak detection </a:t>
            </a:r>
          </a:p>
          <a:p>
            <a:pPr algn="ctr">
              <a:lnSpc>
                <a:spcPct val="114000"/>
              </a:lnSpc>
              <a:buClr>
                <a:srgbClr val="FF0000"/>
              </a:buClr>
            </a:pPr>
            <a:r>
              <a:rPr lang="en-GB" sz="4800" b="1" dirty="0" smtClean="0">
                <a:latin typeface="+mn-lt"/>
                <a:cs typeface="Arial" panose="020B0604020202020204" pitchFamily="34" charset="0"/>
              </a:rPr>
              <a:t>(using infra red techniques)</a:t>
            </a:r>
            <a:endParaRPr lang="en-GB" sz="4800" dirty="0" smtClean="0">
              <a:latin typeface="+mn-lt"/>
              <a:cs typeface="Arial" panose="020B0604020202020204" pitchFamily="34" charset="0"/>
            </a:endParaRPr>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extLst>
      <p:ext uri="{BB962C8B-B14F-4D97-AF65-F5344CB8AC3E}">
        <p14:creationId xmlns:p14="http://schemas.microsoft.com/office/powerpoint/2010/main" val="11092755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454" y="4267316"/>
            <a:ext cx="8089517" cy="1758290"/>
          </a:xfrm>
        </p:spPr>
        <p:txBody>
          <a:bodyPr>
            <a:noAutofit/>
          </a:bodyPr>
          <a:lstStyle/>
          <a:p>
            <a:pPr marL="0" indent="0">
              <a:buNone/>
            </a:pPr>
            <a:r>
              <a:rPr lang="en-GB" sz="1800" dirty="0" smtClean="0">
                <a:latin typeface="+mn-lt"/>
              </a:rPr>
              <a:t>During an infra red camera survey on a gas compressor, members of the workforce discovered a small leak coming from the high pressure discharge flange.</a:t>
            </a:r>
          </a:p>
          <a:p>
            <a:pPr marL="0" indent="0">
              <a:buNone/>
            </a:pPr>
            <a:r>
              <a:rPr lang="en-GB" sz="2000" b="1" dirty="0" smtClean="0">
                <a:solidFill>
                  <a:srgbClr val="FF0000"/>
                </a:solidFill>
                <a:latin typeface="+mn-lt"/>
              </a:rPr>
              <a:t>What would you do on your site?  What should be done? </a:t>
            </a:r>
            <a:endParaRPr lang="en-GB" sz="2000" b="1" dirty="0" smtClean="0">
              <a:latin typeface="+mn-lt"/>
            </a:endParaRPr>
          </a:p>
        </p:txBody>
      </p:sp>
      <p:pic>
        <p:nvPicPr>
          <p:cNvPr id="11" name="Picture 2" descr="C:\Users\blacklaa\AppData\Local\Microsoft\Windows\Temporary Internet Files\Content.Outlook\J82E8XH0\P1040292.jpg"/>
          <p:cNvPicPr>
            <a:picLocks noChangeAspect="1" noChangeArrowheads="1"/>
          </p:cNvPicPr>
          <p:nvPr/>
        </p:nvPicPr>
        <p:blipFill rotWithShape="1">
          <a:blip r:embed="rId5">
            <a:extLst>
              <a:ext uri="{28A0092B-C50C-407E-A947-70E740481C1C}">
                <a14:useLocalDpi xmlns:a14="http://schemas.microsoft.com/office/drawing/2010/main" val="0"/>
              </a:ext>
            </a:extLst>
          </a:blip>
          <a:srcRect l="9089" t="36925" r="6458" b="969"/>
          <a:stretch/>
        </p:blipFill>
        <p:spPr bwMode="auto">
          <a:xfrm>
            <a:off x="749145" y="999424"/>
            <a:ext cx="3889292" cy="28592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99747" y="565702"/>
            <a:ext cx="8776817" cy="369332"/>
          </a:xfrm>
          <a:prstGeom prst="rect">
            <a:avLst/>
          </a:prstGeom>
          <a:noFill/>
        </p:spPr>
        <p:txBody>
          <a:bodyPr wrap="square" rtlCol="0">
            <a:spAutoFit/>
          </a:bodyPr>
          <a:lstStyle/>
          <a:p>
            <a:r>
              <a:rPr lang="en-GB" b="1" dirty="0" smtClean="0">
                <a:solidFill>
                  <a:prstClr val="black"/>
                </a:solidFill>
                <a:latin typeface="+mn-lt"/>
              </a:rPr>
              <a:t>Discharge flange </a:t>
            </a:r>
            <a:r>
              <a:rPr lang="en-GB" b="1" dirty="0">
                <a:solidFill>
                  <a:prstClr val="black"/>
                </a:solidFill>
                <a:latin typeface="+mn-lt"/>
              </a:rPr>
              <a:t>connection </a:t>
            </a:r>
            <a:r>
              <a:rPr lang="en-GB" b="1" dirty="0" smtClean="0">
                <a:solidFill>
                  <a:prstClr val="black"/>
                </a:solidFill>
                <a:latin typeface="+mn-lt"/>
              </a:rPr>
              <a:t>from high pressure gas compressor</a:t>
            </a:r>
            <a:endParaRPr lang="en-GB" b="1" dirty="0">
              <a:solidFill>
                <a:prstClr val="black"/>
              </a:solidFill>
              <a:latin typeface="+mn-lt"/>
            </a:endParaRPr>
          </a:p>
        </p:txBody>
      </p:sp>
      <p:pic>
        <p:nvPicPr>
          <p:cNvPr id="6" name="FLIR 15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758854" y="999424"/>
            <a:ext cx="3812269" cy="2859201"/>
          </a:xfrm>
          <a:prstGeom prst="rect">
            <a:avLst/>
          </a:prstGeom>
        </p:spPr>
      </p:pic>
      <p:sp>
        <p:nvSpPr>
          <p:cNvPr id="13" name="Rounded Rectangle 12"/>
          <p:cNvSpPr/>
          <p:nvPr/>
        </p:nvSpPr>
        <p:spPr>
          <a:xfrm>
            <a:off x="3374065" y="5736289"/>
            <a:ext cx="2399414"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b="1" dirty="0">
                <a:solidFill>
                  <a:srgbClr val="FF0000"/>
                </a:solidFill>
              </a:rPr>
              <a:t>DISCUSS</a:t>
            </a:r>
            <a:endParaRPr lang="en-GB" sz="4000" dirty="0"/>
          </a:p>
        </p:txBody>
      </p:sp>
      <p:sp>
        <p:nvSpPr>
          <p:cNvPr id="7" name="TextBox 6"/>
          <p:cNvSpPr txBox="1"/>
          <p:nvPr/>
        </p:nvSpPr>
        <p:spPr>
          <a:xfrm>
            <a:off x="5935606" y="6519446"/>
            <a:ext cx="2361544" cy="338554"/>
          </a:xfrm>
          <a:prstGeom prst="rect">
            <a:avLst/>
          </a:prstGeom>
          <a:noFill/>
        </p:spPr>
        <p:txBody>
          <a:bodyPr wrap="none" rtlCol="0">
            <a:spAutoFit/>
          </a:bodyPr>
          <a:lstStyle/>
          <a:p>
            <a:r>
              <a:rPr lang="en-GB" sz="1600" dirty="0" smtClean="0"/>
              <a:t>Proactive leak detection</a:t>
            </a:r>
            <a:endParaRPr lang="en-GB" sz="1600" dirty="0"/>
          </a:p>
        </p:txBody>
      </p:sp>
    </p:spTree>
    <p:extLst>
      <p:ext uri="{BB962C8B-B14F-4D97-AF65-F5344CB8AC3E}">
        <p14:creationId xmlns:p14="http://schemas.microsoft.com/office/powerpoint/2010/main" val="4463811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9046" y="605896"/>
            <a:ext cx="8264987" cy="4513415"/>
          </a:xfrm>
          <a:prstGeom prst="rect">
            <a:avLst/>
          </a:prstGeom>
          <a:ln>
            <a:noFill/>
          </a:ln>
        </p:spPr>
        <p:txBody>
          <a:bodyPr wrap="square">
            <a:spAutoFit/>
          </a:bodyPr>
          <a:lstStyle/>
          <a:p>
            <a:pPr>
              <a:lnSpc>
                <a:spcPct val="114000"/>
              </a:lnSpc>
              <a:buClr>
                <a:srgbClr val="FF0000"/>
              </a:buClr>
            </a:pPr>
            <a:r>
              <a:rPr lang="en-GB" b="1" dirty="0" smtClean="0">
                <a:latin typeface="+mn-lt"/>
                <a:cs typeface="Arial" panose="020B0604020202020204" pitchFamily="34" charset="0"/>
              </a:rPr>
              <a:t>What happened:</a:t>
            </a:r>
          </a:p>
          <a:p>
            <a:pPr>
              <a:lnSpc>
                <a:spcPct val="114000"/>
              </a:lnSpc>
              <a:buClr>
                <a:srgbClr val="FF0000"/>
              </a:buClr>
            </a:pPr>
            <a:endParaRPr lang="en-GB" dirty="0" smtClean="0">
              <a:latin typeface="+mn-lt"/>
              <a:cs typeface="Arial" panose="020B0604020202020204" pitchFamily="34" charset="0"/>
            </a:endParaRP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An inspection crew was conducting a proactive inspection of a gas export system using an infrared camera which looks for very small leaks (fugitive emissions). </a:t>
            </a: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A </a:t>
            </a:r>
            <a:r>
              <a:rPr lang="en-GB" dirty="0" smtClean="0">
                <a:solidFill>
                  <a:srgbClr val="FF0000"/>
                </a:solidFill>
                <a:latin typeface="+mn-lt"/>
                <a:cs typeface="Arial" panose="020B0604020202020204" pitchFamily="34" charset="0"/>
              </a:rPr>
              <a:t>small leak </a:t>
            </a:r>
            <a:r>
              <a:rPr lang="en-GB" dirty="0" smtClean="0">
                <a:latin typeface="+mn-lt"/>
                <a:cs typeface="Arial" panose="020B0604020202020204" pitchFamily="34" charset="0"/>
              </a:rPr>
              <a:t>was observed around the flange using an infra red camera.</a:t>
            </a: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A gas meter was applied and readings confirmed </a:t>
            </a:r>
            <a:r>
              <a:rPr lang="en-GB" dirty="0" smtClean="0">
                <a:solidFill>
                  <a:srgbClr val="FF0000"/>
                </a:solidFill>
                <a:latin typeface="+mn-lt"/>
                <a:cs typeface="Arial" panose="020B0604020202020204" pitchFamily="34" charset="0"/>
              </a:rPr>
              <a:t>&gt;20% LEL </a:t>
            </a:r>
            <a:r>
              <a:rPr lang="en-GB" dirty="0" smtClean="0">
                <a:latin typeface="+mn-lt"/>
                <a:cs typeface="Arial" panose="020B0604020202020204" pitchFamily="34" charset="0"/>
              </a:rPr>
              <a:t>(Lower Explosive Limit) mix of gas and air at 0.5m from the leak point.</a:t>
            </a: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It was decided there was </a:t>
            </a:r>
            <a:r>
              <a:rPr lang="en-GB" dirty="0" smtClean="0">
                <a:solidFill>
                  <a:srgbClr val="FF0000"/>
                </a:solidFill>
                <a:latin typeface="+mn-lt"/>
                <a:cs typeface="Arial" panose="020B0604020202020204" pitchFamily="34" charset="0"/>
              </a:rPr>
              <a:t>a risk of this escalating </a:t>
            </a:r>
            <a:r>
              <a:rPr lang="en-GB" dirty="0" smtClean="0">
                <a:latin typeface="+mn-lt"/>
                <a:cs typeface="Arial" panose="020B0604020202020204" pitchFamily="34" charset="0"/>
              </a:rPr>
              <a:t>to a larger, more hazardous leak. </a:t>
            </a:r>
          </a:p>
          <a:p>
            <a:pPr>
              <a:lnSpc>
                <a:spcPct val="114000"/>
              </a:lnSpc>
              <a:buClr>
                <a:srgbClr val="FF0000"/>
              </a:buClr>
            </a:pPr>
            <a:endParaRPr lang="en-GB" b="1" dirty="0" smtClean="0">
              <a:latin typeface="+mn-lt"/>
              <a:cs typeface="Arial" panose="020B0604020202020204" pitchFamily="34" charset="0"/>
            </a:endParaRPr>
          </a:p>
          <a:p>
            <a:pPr>
              <a:lnSpc>
                <a:spcPct val="114000"/>
              </a:lnSpc>
              <a:buClr>
                <a:srgbClr val="FF0000"/>
              </a:buClr>
            </a:pPr>
            <a:r>
              <a:rPr lang="en-GB" b="1" dirty="0" smtClean="0">
                <a:latin typeface="+mn-lt"/>
                <a:cs typeface="Arial" panose="020B0604020202020204" pitchFamily="34" charset="0"/>
              </a:rPr>
              <a:t>Action taken:</a:t>
            </a:r>
          </a:p>
          <a:p>
            <a:pPr>
              <a:lnSpc>
                <a:spcPct val="114000"/>
              </a:lnSpc>
              <a:buClr>
                <a:srgbClr val="FF0000"/>
              </a:buClr>
            </a:pPr>
            <a:endParaRPr lang="en-GB" b="1" dirty="0" smtClean="0">
              <a:latin typeface="+mn-lt"/>
              <a:cs typeface="Arial" panose="020B0604020202020204" pitchFamily="34" charset="0"/>
            </a:endParaRP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A LEAK Aware tag was added to the flange.</a:t>
            </a: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An immediate decision was taken to </a:t>
            </a:r>
            <a:r>
              <a:rPr lang="en-GB" dirty="0" smtClean="0">
                <a:solidFill>
                  <a:srgbClr val="FF0000"/>
                </a:solidFill>
                <a:latin typeface="+mn-lt"/>
                <a:cs typeface="Arial" panose="020B0604020202020204" pitchFamily="34" charset="0"/>
              </a:rPr>
              <a:t>shut down the gas compressor</a:t>
            </a:r>
            <a:r>
              <a:rPr lang="en-GB" dirty="0" smtClean="0">
                <a:latin typeface="+mn-lt"/>
                <a:cs typeface="Arial" panose="020B0604020202020204" pitchFamily="34" charset="0"/>
              </a:rPr>
              <a:t>.</a:t>
            </a:r>
          </a:p>
          <a:p>
            <a:pPr marL="285750" indent="-285750">
              <a:lnSpc>
                <a:spcPct val="114000"/>
              </a:lnSpc>
              <a:buFont typeface="Arial" panose="020B0604020202020204" pitchFamily="34" charset="0"/>
              <a:buChar char="•"/>
            </a:pPr>
            <a:r>
              <a:rPr lang="en-GB" dirty="0" smtClean="0">
                <a:latin typeface="+mn-lt"/>
                <a:cs typeface="Arial" panose="020B0604020202020204" pitchFamily="34" charset="0"/>
              </a:rPr>
              <a:t>The </a:t>
            </a:r>
            <a:r>
              <a:rPr lang="en-GB" dirty="0" smtClean="0">
                <a:solidFill>
                  <a:srgbClr val="FF0000"/>
                </a:solidFill>
                <a:latin typeface="+mn-lt"/>
                <a:cs typeface="Arial" panose="020B0604020202020204" pitchFamily="34" charset="0"/>
              </a:rPr>
              <a:t>leak was repaired  </a:t>
            </a:r>
            <a:r>
              <a:rPr lang="en-GB" dirty="0" smtClean="0">
                <a:latin typeface="+mn-lt"/>
                <a:cs typeface="Arial" panose="020B0604020202020204" pitchFamily="34" charset="0"/>
              </a:rPr>
              <a:t>and the unit was safety returned to service after testing. </a:t>
            </a:r>
          </a:p>
        </p:txBody>
      </p:sp>
      <p:sp>
        <p:nvSpPr>
          <p:cNvPr id="5" name="TextBox 4"/>
          <p:cNvSpPr txBox="1"/>
          <p:nvPr/>
        </p:nvSpPr>
        <p:spPr>
          <a:xfrm>
            <a:off x="5935606" y="6519446"/>
            <a:ext cx="2361544" cy="338554"/>
          </a:xfrm>
          <a:prstGeom prst="rect">
            <a:avLst/>
          </a:prstGeom>
          <a:noFill/>
        </p:spPr>
        <p:txBody>
          <a:bodyPr wrap="none" rtlCol="0">
            <a:spAutoFit/>
          </a:bodyPr>
          <a:lstStyle/>
          <a:p>
            <a:r>
              <a:rPr lang="en-GB" sz="1600" dirty="0" smtClean="0"/>
              <a:t>Proactive leak detection</a:t>
            </a:r>
            <a:endParaRPr lang="en-GB" sz="1600"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29904" y="1346816"/>
            <a:ext cx="8229600" cy="4209331"/>
          </a:xfrm>
        </p:spPr>
        <p:txBody>
          <a:bodyPr>
            <a:normAutofit/>
          </a:bodyPr>
          <a:lstStyle/>
          <a:p>
            <a:pPr marL="0" indent="0" algn="ctr">
              <a:buNone/>
            </a:pPr>
            <a:r>
              <a:rPr lang="en-GB" sz="2800" b="1" dirty="0" smtClean="0">
                <a:solidFill>
                  <a:srgbClr val="FF0000"/>
                </a:solidFill>
                <a:latin typeface="+mn-lt"/>
              </a:rPr>
              <a:t>What arrangements do you have </a:t>
            </a:r>
            <a:r>
              <a:rPr lang="en-GB" sz="2800" b="1" dirty="0">
                <a:solidFill>
                  <a:srgbClr val="FF0000"/>
                </a:solidFill>
                <a:latin typeface="+mn-lt"/>
              </a:rPr>
              <a:t>i</a:t>
            </a:r>
            <a:r>
              <a:rPr lang="en-GB" sz="2800" b="1" dirty="0" smtClean="0">
                <a:solidFill>
                  <a:srgbClr val="FF0000"/>
                </a:solidFill>
                <a:latin typeface="+mn-lt"/>
              </a:rPr>
              <a:t>n place to find small leaks before they escalate?</a:t>
            </a:r>
          </a:p>
          <a:p>
            <a:pPr marL="0" indent="0" algn="ctr">
              <a:buNone/>
            </a:pPr>
            <a:endParaRPr lang="en-GB" sz="2800" b="1" dirty="0" smtClean="0">
              <a:solidFill>
                <a:srgbClr val="FF0000"/>
              </a:solidFill>
              <a:latin typeface="+mn-lt"/>
            </a:endParaRPr>
          </a:p>
          <a:p>
            <a:pPr marL="0" indent="0" algn="ctr">
              <a:buNone/>
            </a:pPr>
            <a:r>
              <a:rPr lang="en-GB" sz="2800" b="1" dirty="0" smtClean="0">
                <a:solidFill>
                  <a:srgbClr val="FF0000"/>
                </a:solidFill>
                <a:latin typeface="+mn-lt"/>
              </a:rPr>
              <a:t>How do you manage small leaks?</a:t>
            </a:r>
          </a:p>
          <a:p>
            <a:pPr marL="0" indent="0">
              <a:buNone/>
            </a:pPr>
            <a:endParaRPr lang="en-GB" sz="2300" dirty="0"/>
          </a:p>
        </p:txBody>
      </p:sp>
      <p:sp>
        <p:nvSpPr>
          <p:cNvPr id="8" name="Rounded Rectangle 7"/>
          <p:cNvSpPr/>
          <p:nvPr/>
        </p:nvSpPr>
        <p:spPr>
          <a:xfrm>
            <a:off x="3374065" y="4619140"/>
            <a:ext cx="2399414"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4000" b="1" dirty="0">
                <a:solidFill>
                  <a:srgbClr val="FF0000"/>
                </a:solidFill>
              </a:rPr>
              <a:t>DISCUSS</a:t>
            </a:r>
            <a:endParaRPr lang="en-GB" sz="4000" dirty="0"/>
          </a:p>
        </p:txBody>
      </p:sp>
      <p:sp>
        <p:nvSpPr>
          <p:cNvPr id="5" name="TextBox 4"/>
          <p:cNvSpPr txBox="1"/>
          <p:nvPr/>
        </p:nvSpPr>
        <p:spPr>
          <a:xfrm>
            <a:off x="5935606" y="6519446"/>
            <a:ext cx="2361544" cy="338554"/>
          </a:xfrm>
          <a:prstGeom prst="rect">
            <a:avLst/>
          </a:prstGeom>
          <a:noFill/>
        </p:spPr>
        <p:txBody>
          <a:bodyPr wrap="none" rtlCol="0">
            <a:spAutoFit/>
          </a:bodyPr>
          <a:lstStyle/>
          <a:p>
            <a:r>
              <a:rPr lang="en-GB" sz="1600" dirty="0" smtClean="0"/>
              <a:t>Proactive leak detection</a:t>
            </a:r>
            <a:endParaRPr lang="en-GB" sz="1600" dirty="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7938" y="447350"/>
            <a:ext cx="8059119" cy="4898136"/>
          </a:xfrm>
          <a:prstGeom prst="rect">
            <a:avLst/>
          </a:prstGeom>
        </p:spPr>
        <p:txBody>
          <a:bodyPr wrap="square">
            <a:spAutoFit/>
          </a:bodyPr>
          <a:lstStyle/>
          <a:p>
            <a:pPr lvl="0">
              <a:lnSpc>
                <a:spcPct val="114000"/>
              </a:lnSpc>
              <a:spcAft>
                <a:spcPts val="1200"/>
              </a:spcAft>
              <a:buClr>
                <a:srgbClr val="FF0000"/>
              </a:buClr>
            </a:pPr>
            <a:r>
              <a:rPr lang="en-GB" b="1" dirty="0" smtClean="0">
                <a:latin typeface="+mn-lt"/>
                <a:cs typeface="Arial" panose="020B0604020202020204" pitchFamily="34" charset="0"/>
              </a:rPr>
              <a:t>Help and Advice</a:t>
            </a:r>
            <a:endParaRPr lang="en-GB" dirty="0" smtClean="0">
              <a:latin typeface="+mn-lt"/>
              <a:cs typeface="Arial" panose="020B0604020202020204" pitchFamily="34" charset="0"/>
            </a:endParaRPr>
          </a:p>
          <a:p>
            <a:pPr lvl="0">
              <a:lnSpc>
                <a:spcPct val="114000"/>
              </a:lnSpc>
              <a:spcAft>
                <a:spcPts val="600"/>
              </a:spcAft>
              <a:buClr>
                <a:srgbClr val="FF0000"/>
              </a:buClr>
            </a:pPr>
            <a:r>
              <a:rPr lang="en-GB" dirty="0" smtClean="0">
                <a:latin typeface="+mn-lt"/>
                <a:cs typeface="Arial" panose="020B0604020202020204" pitchFamily="34" charset="0"/>
              </a:rPr>
              <a:t>Hydrocarbon releases from </a:t>
            </a:r>
            <a:r>
              <a:rPr lang="en-GB" dirty="0">
                <a:latin typeface="+mn-lt"/>
                <a:cs typeface="Arial" panose="020B0604020202020204" pitchFamily="34" charset="0"/>
              </a:rPr>
              <a:t>mechanical </a:t>
            </a:r>
            <a:r>
              <a:rPr lang="en-GB" dirty="0" smtClean="0">
                <a:latin typeface="+mn-lt"/>
                <a:cs typeface="Arial" panose="020B0604020202020204" pitchFamily="34" charset="0"/>
              </a:rPr>
              <a:t>joints can </a:t>
            </a:r>
            <a:r>
              <a:rPr lang="en-GB" dirty="0">
                <a:latin typeface="+mn-lt"/>
                <a:cs typeface="Arial" panose="020B0604020202020204" pitchFamily="34" charset="0"/>
              </a:rPr>
              <a:t>be a symptom </a:t>
            </a:r>
            <a:r>
              <a:rPr lang="en-GB" dirty="0" smtClean="0">
                <a:latin typeface="+mn-lt"/>
                <a:cs typeface="Arial" panose="020B0604020202020204" pitchFamily="34" charset="0"/>
              </a:rPr>
              <a:t>of corrosion, degradation of seals, vibration or </a:t>
            </a:r>
            <a:r>
              <a:rPr lang="en-GB" dirty="0">
                <a:latin typeface="+mn-lt"/>
                <a:cs typeface="Arial" panose="020B0604020202020204" pitchFamily="34" charset="0"/>
              </a:rPr>
              <a:t>incorrect design, </a:t>
            </a:r>
            <a:r>
              <a:rPr lang="en-GB" dirty="0" smtClean="0">
                <a:latin typeface="+mn-lt"/>
                <a:cs typeface="Arial" panose="020B0604020202020204" pitchFamily="34" charset="0"/>
              </a:rPr>
              <a:t>fabrication or assembly. </a:t>
            </a:r>
            <a:r>
              <a:rPr lang="en-GB" dirty="0">
                <a:latin typeface="+mn-lt"/>
                <a:cs typeface="Arial" panose="020B0604020202020204" pitchFamily="34" charset="0"/>
              </a:rPr>
              <a:t>They usually become worse with </a:t>
            </a:r>
            <a:r>
              <a:rPr lang="en-GB" dirty="0" smtClean="0">
                <a:latin typeface="+mn-lt"/>
                <a:cs typeface="Arial" panose="020B0604020202020204" pitchFamily="34" charset="0"/>
              </a:rPr>
              <a:t>time, so</a:t>
            </a:r>
            <a:r>
              <a:rPr lang="en-GB" dirty="0" smtClean="0">
                <a:solidFill>
                  <a:srgbClr val="FF0000"/>
                </a:solidFill>
                <a:latin typeface="+mn-lt"/>
                <a:cs typeface="Arial" panose="020B0604020202020204" pitchFamily="34" charset="0"/>
              </a:rPr>
              <a:t> maintenance, a leak detection and reduction plan </a:t>
            </a:r>
            <a:r>
              <a:rPr lang="en-GB" dirty="0" smtClean="0">
                <a:latin typeface="+mn-lt"/>
                <a:cs typeface="Arial" panose="020B0604020202020204" pitchFamily="34" charset="0"/>
              </a:rPr>
              <a:t>can lead to early discovery of  potential  threats to safety and production.</a:t>
            </a:r>
            <a:endParaRPr lang="en-GB" dirty="0">
              <a:latin typeface="+mn-lt"/>
              <a:cs typeface="Arial" panose="020B0604020202020204" pitchFamily="34" charset="0"/>
            </a:endParaRPr>
          </a:p>
          <a:p>
            <a:pPr lvl="0">
              <a:lnSpc>
                <a:spcPct val="114000"/>
              </a:lnSpc>
              <a:buClr>
                <a:srgbClr val="FF0000"/>
              </a:buClr>
            </a:pPr>
            <a:r>
              <a:rPr lang="en-GB" dirty="0" smtClean="0">
                <a:latin typeface="+mn-lt"/>
                <a:cs typeface="Arial" panose="020B0604020202020204" pitchFamily="34" charset="0"/>
              </a:rPr>
              <a:t>This allows us to:</a:t>
            </a:r>
            <a:endParaRPr lang="en-GB" dirty="0">
              <a:latin typeface="+mn-lt"/>
              <a:cs typeface="Arial" panose="020B0604020202020204" pitchFamily="34" charset="0"/>
            </a:endParaRPr>
          </a:p>
          <a:p>
            <a:pPr marL="285750" lvl="0" indent="-285750">
              <a:lnSpc>
                <a:spcPct val="114000"/>
              </a:lnSpc>
              <a:buFont typeface="Arial" panose="020B0604020202020204" pitchFamily="34" charset="0"/>
              <a:buChar char="•"/>
            </a:pPr>
            <a:r>
              <a:rPr lang="en-GB" dirty="0" smtClean="0">
                <a:latin typeface="+mn-lt"/>
                <a:cs typeface="Arial" panose="020B0604020202020204" pitchFamily="34" charset="0"/>
              </a:rPr>
              <a:t>Check the </a:t>
            </a:r>
            <a:r>
              <a:rPr lang="en-GB" dirty="0">
                <a:latin typeface="+mn-lt"/>
                <a:cs typeface="Arial" panose="020B0604020202020204" pitchFamily="34" charset="0"/>
              </a:rPr>
              <a:t>condition of </a:t>
            </a:r>
            <a:r>
              <a:rPr lang="en-GB" dirty="0" smtClean="0">
                <a:latin typeface="+mn-lt"/>
                <a:cs typeface="Arial" panose="020B0604020202020204" pitchFamily="34" charset="0"/>
              </a:rPr>
              <a:t> seals and joints</a:t>
            </a:r>
            <a:endParaRPr lang="en-GB" dirty="0">
              <a:latin typeface="+mn-lt"/>
              <a:cs typeface="Arial" panose="020B0604020202020204" pitchFamily="34" charset="0"/>
            </a:endParaRPr>
          </a:p>
          <a:p>
            <a:pPr marL="285750" lvl="0" indent="-285750">
              <a:lnSpc>
                <a:spcPct val="114000"/>
              </a:lnSpc>
              <a:buFont typeface="Arial" panose="020B0604020202020204" pitchFamily="34" charset="0"/>
              <a:buChar char="•"/>
            </a:pPr>
            <a:r>
              <a:rPr lang="en-GB" dirty="0" smtClean="0">
                <a:latin typeface="+mn-lt"/>
                <a:cs typeface="Arial" panose="020B0604020202020204" pitchFamily="34" charset="0"/>
              </a:rPr>
              <a:t>Plan repairs</a:t>
            </a:r>
            <a:endParaRPr lang="en-GB" dirty="0">
              <a:latin typeface="+mn-lt"/>
              <a:cs typeface="Arial" panose="020B0604020202020204" pitchFamily="34" charset="0"/>
            </a:endParaRPr>
          </a:p>
          <a:p>
            <a:pPr marL="285750" lvl="0" indent="-285750">
              <a:lnSpc>
                <a:spcPct val="114000"/>
              </a:lnSpc>
              <a:spcAft>
                <a:spcPts val="1200"/>
              </a:spcAft>
              <a:buFont typeface="Arial" panose="020B0604020202020204" pitchFamily="34" charset="0"/>
              <a:buChar char="•"/>
            </a:pPr>
            <a:r>
              <a:rPr lang="en-GB" dirty="0" smtClean="0">
                <a:latin typeface="+mn-lt"/>
                <a:cs typeface="Arial" panose="020B0604020202020204" pitchFamily="34" charset="0"/>
              </a:rPr>
              <a:t>Avoid </a:t>
            </a:r>
            <a:r>
              <a:rPr lang="en-GB" dirty="0">
                <a:latin typeface="+mn-lt"/>
                <a:cs typeface="Arial" panose="020B0604020202020204" pitchFamily="34" charset="0"/>
              </a:rPr>
              <a:t>dangerous releases from </a:t>
            </a:r>
            <a:r>
              <a:rPr lang="en-GB" dirty="0" smtClean="0">
                <a:latin typeface="+mn-lt"/>
                <a:cs typeface="Arial" panose="020B0604020202020204" pitchFamily="34" charset="0"/>
              </a:rPr>
              <a:t>developing</a:t>
            </a:r>
          </a:p>
          <a:p>
            <a:pPr lvl="0">
              <a:lnSpc>
                <a:spcPct val="114000"/>
              </a:lnSpc>
              <a:buClr>
                <a:srgbClr val="FF0000"/>
              </a:buClr>
            </a:pPr>
            <a:r>
              <a:rPr lang="en-GB" dirty="0" smtClean="0">
                <a:latin typeface="+mn-lt"/>
                <a:cs typeface="Arial" panose="020B0604020202020204" pitchFamily="34" charset="0"/>
              </a:rPr>
              <a:t>A formal area inspection procedure (where the team may smell, see or hear leaks) can also lead to </a:t>
            </a:r>
            <a:r>
              <a:rPr lang="en-GB" dirty="0">
                <a:latin typeface="+mn-lt"/>
                <a:cs typeface="Arial" panose="020B0604020202020204" pitchFamily="34" charset="0"/>
              </a:rPr>
              <a:t>proactive </a:t>
            </a:r>
            <a:r>
              <a:rPr lang="en-GB" dirty="0" smtClean="0">
                <a:latin typeface="+mn-lt"/>
                <a:cs typeface="Arial" panose="020B0604020202020204" pitchFamily="34" charset="0"/>
              </a:rPr>
              <a:t>detection.</a:t>
            </a:r>
            <a:endParaRPr lang="en-GB" dirty="0" smtClean="0">
              <a:solidFill>
                <a:srgbClr val="00B050"/>
              </a:solidFill>
              <a:latin typeface="+mn-lt"/>
              <a:cs typeface="Arial" panose="020B0604020202020204" pitchFamily="34" charset="0"/>
            </a:endParaRPr>
          </a:p>
          <a:p>
            <a:pPr lvl="0">
              <a:lnSpc>
                <a:spcPct val="114000"/>
              </a:lnSpc>
              <a:buClr>
                <a:srgbClr val="FF0000"/>
              </a:buClr>
            </a:pPr>
            <a:r>
              <a:rPr lang="en-GB" dirty="0" smtClean="0">
                <a:latin typeface="+mn-lt"/>
                <a:cs typeface="Arial" panose="020B0604020202020204" pitchFamily="34" charset="0"/>
              </a:rPr>
              <a:t>Information on infra red cameras can be found at: </a:t>
            </a:r>
            <a:r>
              <a:rPr lang="en-GB" dirty="0" smtClean="0">
                <a:latin typeface="+mn-lt"/>
                <a:cs typeface="Arial" panose="020B0604020202020204" pitchFamily="34" charset="0"/>
                <a:hlinkClick r:id="rId3"/>
              </a:rPr>
              <a:t>FLIR</a:t>
            </a:r>
            <a:r>
              <a:rPr lang="en-GB" dirty="0" smtClean="0">
                <a:latin typeface="+mn-lt"/>
                <a:cs typeface="Arial" panose="020B0604020202020204" pitchFamily="34" charset="0"/>
              </a:rPr>
              <a:t> and </a:t>
            </a:r>
            <a:r>
              <a:rPr lang="en-GB" dirty="0" err="1" smtClean="0">
                <a:latin typeface="+mn-lt"/>
                <a:cs typeface="Arial" panose="020B0604020202020204" pitchFamily="34" charset="0"/>
                <a:hlinkClick r:id="rId4"/>
              </a:rPr>
              <a:t>EyeC</a:t>
            </a:r>
            <a:r>
              <a:rPr lang="en-GB" dirty="0" smtClean="0">
                <a:latin typeface="+mn-lt"/>
                <a:cs typeface="Arial" panose="020B0604020202020204" pitchFamily="34" charset="0"/>
                <a:hlinkClick r:id="rId4"/>
              </a:rPr>
              <a:t> gas</a:t>
            </a:r>
            <a:r>
              <a:rPr lang="en-GB" dirty="0" smtClean="0">
                <a:latin typeface="+mn-lt"/>
                <a:cs typeface="Arial" panose="020B0604020202020204" pitchFamily="34" charset="0"/>
              </a:rPr>
              <a:t>.</a:t>
            </a:r>
            <a:endParaRPr lang="en-GB" dirty="0">
              <a:latin typeface="+mn-lt"/>
              <a:cs typeface="Arial" panose="020B0604020202020204" pitchFamily="34" charset="0"/>
            </a:endParaRPr>
          </a:p>
          <a:p>
            <a:pPr>
              <a:lnSpc>
                <a:spcPct val="114000"/>
              </a:lnSpc>
              <a:buClr>
                <a:srgbClr val="FF0000"/>
              </a:buClr>
            </a:pPr>
            <a:r>
              <a:rPr lang="en-GB" dirty="0" smtClean="0">
                <a:latin typeface="+mn-lt"/>
                <a:cs typeface="Arial" panose="020B0604020202020204" pitchFamily="34" charset="0"/>
              </a:rPr>
              <a:t>Good practice guidance is available in Step Change.</a:t>
            </a:r>
            <a:endParaRPr lang="en-GB" b="1" dirty="0">
              <a:latin typeface="+mn-lt"/>
              <a:cs typeface="Arial" panose="020B0604020202020204" pitchFamily="34" charset="0"/>
            </a:endParaRPr>
          </a:p>
          <a:p>
            <a:pPr marL="285750" lvl="0" indent="-285750">
              <a:lnSpc>
                <a:spcPct val="114000"/>
              </a:lnSpc>
              <a:buClr>
                <a:srgbClr val="FF0000"/>
              </a:buClr>
              <a:buFont typeface="Arial" panose="020B0604020202020204" pitchFamily="34" charset="0"/>
              <a:buChar char="•"/>
            </a:pPr>
            <a:endParaRPr lang="en-GB" dirty="0" smtClean="0">
              <a:latin typeface="+mn-lt"/>
              <a:cs typeface="Arial" panose="020B0604020202020204" pitchFamily="34" charset="0"/>
            </a:endParaRPr>
          </a:p>
        </p:txBody>
      </p:sp>
      <p:sp>
        <p:nvSpPr>
          <p:cNvPr id="5" name="TextBox 4"/>
          <p:cNvSpPr txBox="1"/>
          <p:nvPr/>
        </p:nvSpPr>
        <p:spPr>
          <a:xfrm>
            <a:off x="5935606" y="6519446"/>
            <a:ext cx="2361544" cy="338554"/>
          </a:xfrm>
          <a:prstGeom prst="rect">
            <a:avLst/>
          </a:prstGeom>
          <a:noFill/>
        </p:spPr>
        <p:txBody>
          <a:bodyPr wrap="none" rtlCol="0">
            <a:spAutoFit/>
          </a:bodyPr>
          <a:lstStyle/>
          <a:p>
            <a:r>
              <a:rPr lang="en-GB" sz="1600" dirty="0" smtClean="0"/>
              <a:t>Proactive leak detection</a:t>
            </a:r>
            <a:endParaRPr lang="en-GB" sz="1600" dirty="0"/>
          </a:p>
        </p:txBody>
      </p:sp>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3902" y="4791473"/>
            <a:ext cx="961151" cy="135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1704" y="4791473"/>
            <a:ext cx="967803" cy="1351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4572802"/>
      </p:ext>
    </p:extLst>
  </p:cSld>
  <p:clrMapOvr>
    <a:masterClrMapping/>
  </p:clrMapOvr>
  <p:transition xmlns:p14="http://schemas.microsoft.com/office/powerpoint/2010/main" spd="slow">
    <p:push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dirty="0" smtClean="0">
                <a:latin typeface="+mn-lt"/>
              </a:rPr>
              <a:t>Which of the 7Cs are involved in this safety alert?</a:t>
            </a:r>
            <a:endParaRPr lang="en-GB" dirty="0">
              <a:latin typeface="+mn-lt"/>
            </a:endParaRPr>
          </a:p>
        </p:txBody>
      </p:sp>
      <p:sp>
        <p:nvSpPr>
          <p:cNvPr id="3" name="Content Placeholder 2"/>
          <p:cNvSpPr>
            <a:spLocks noGrp="1"/>
          </p:cNvSpPr>
          <p:nvPr>
            <p:ph idx="1"/>
          </p:nvPr>
        </p:nvSpPr>
        <p:spPr>
          <a:xfrm>
            <a:off x="457200" y="17752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4" name="Title 1"/>
          <p:cNvSpPr txBox="1">
            <a:spLocks/>
          </p:cNvSpPr>
          <p:nvPr/>
        </p:nvSpPr>
        <p:spPr bwMode="auto">
          <a:xfrm>
            <a:off x="457200" y="5112448"/>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dirty="0" smtClean="0">
                <a:latin typeface="+mn-lt"/>
              </a:rPr>
              <a:t>Did this alert result in  a workplace discussion that lead to creating an alert? Please share with industry - contact: </a:t>
            </a:r>
            <a:r>
              <a:rPr lang="en-GB" sz="2000" dirty="0" smtClean="0">
                <a:solidFill>
                  <a:schemeClr val="tx1"/>
                </a:solidFill>
                <a:latin typeface="+mn-lt"/>
              </a:rPr>
              <a:t>info@stepchangeinsafety.net</a:t>
            </a:r>
            <a:endParaRPr lang="en-GB" sz="2000" dirty="0">
              <a:solidFill>
                <a:schemeClr val="tx1"/>
              </a:solidFill>
              <a:latin typeface="+mn-lt"/>
            </a:endParaRPr>
          </a:p>
        </p:txBody>
      </p:sp>
      <p:sp>
        <p:nvSpPr>
          <p:cNvPr id="5" name="TextBox 4"/>
          <p:cNvSpPr txBox="1"/>
          <p:nvPr/>
        </p:nvSpPr>
        <p:spPr>
          <a:xfrm>
            <a:off x="5935606" y="6519446"/>
            <a:ext cx="2361544" cy="338554"/>
          </a:xfrm>
          <a:prstGeom prst="rect">
            <a:avLst/>
          </a:prstGeom>
          <a:noFill/>
        </p:spPr>
        <p:txBody>
          <a:bodyPr wrap="none" rtlCol="0">
            <a:spAutoFit/>
          </a:bodyPr>
          <a:lstStyle/>
          <a:p>
            <a:r>
              <a:rPr lang="en-GB" sz="1600" dirty="0" smtClean="0"/>
              <a:t>Proactive leak detection</a:t>
            </a:r>
            <a:endParaRPr lang="en-GB" sz="1600" dirty="0"/>
          </a:p>
        </p:txBody>
      </p:sp>
    </p:spTree>
    <p:extLst>
      <p:ext uri="{BB962C8B-B14F-4D97-AF65-F5344CB8AC3E}">
        <p14:creationId xmlns:p14="http://schemas.microsoft.com/office/powerpoint/2010/main" val="3372595893"/>
      </p:ext>
    </p:extLst>
  </p:cSld>
  <p:clrMapOvr>
    <a:masterClrMapping/>
  </p:clrMapOvr>
  <p:transition xmlns:p14="http://schemas.microsoft.com/office/powerpoint/2010/main" spd="slow">
    <p:push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2535</TotalTime>
  <Words>540</Words>
  <Application>Microsoft Macintosh PowerPoint</Application>
  <PresentationFormat>On-screen Show (4:3)</PresentationFormat>
  <Paragraphs>59</Paragraphs>
  <Slides>6</Slides>
  <Notes>5</Notes>
  <HiddenSlides>0</HiddenSlides>
  <MMClips>1</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80</cp:revision>
  <dcterms:created xsi:type="dcterms:W3CDTF">2013-07-22T12:56:54Z</dcterms:created>
  <dcterms:modified xsi:type="dcterms:W3CDTF">2020-03-11T14:13:20Z</dcterms:modified>
</cp:coreProperties>
</file>