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7" r:id="rId2"/>
    <p:sldId id="262" r:id="rId3"/>
    <p:sldId id="263" r:id="rId4"/>
    <p:sldId id="264" r:id="rId5"/>
    <p:sldId id="265"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6" autoAdjust="0"/>
    <p:restoredTop sz="94280" autoAdjust="0"/>
  </p:normalViewPr>
  <p:slideViewPr>
    <p:cSldViewPr snapToGrid="0">
      <p:cViewPr varScale="1">
        <p:scale>
          <a:sx n="108" d="100"/>
          <a:sy n="108" d="100"/>
        </p:scale>
        <p:origin x="-168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8C5C-B1E3-46D6-A158-8A2C2FB2F08F}" type="datetimeFigureOut">
              <a:rPr lang="en-GB" smtClean="0"/>
              <a:t>11/03/20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290E-88EE-47B3-9321-2F5E36F5D2FC}" type="slidenum">
              <a:rPr lang="en-GB" smtClean="0"/>
              <a:t>‹#›</a:t>
            </a:fld>
            <a:endParaRPr lang="en-GB"/>
          </a:p>
        </p:txBody>
      </p:sp>
    </p:spTree>
    <p:extLst>
      <p:ext uri="{BB962C8B-B14F-4D97-AF65-F5344CB8AC3E}">
        <p14:creationId xmlns:p14="http://schemas.microsoft.com/office/powerpoint/2010/main" val="161381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187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352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37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62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1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913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2628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90405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982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636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tepchangeinsafety.net/safety-resources/publications/lifting-mechanical-handling-guidelines" TargetMode="Externa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188" y="2496123"/>
            <a:ext cx="8281358" cy="1026011"/>
          </a:xfrm>
        </p:spPr>
        <p:txBody>
          <a:bodyPr>
            <a:normAutofit fontScale="92500"/>
          </a:bodyPr>
          <a:lstStyle/>
          <a:p>
            <a:pPr marL="0" indent="0" algn="ctr">
              <a:buNone/>
            </a:pPr>
            <a:r>
              <a:rPr lang="en-GB" sz="4800" dirty="0"/>
              <a:t>Making a meal of lifting operations</a:t>
            </a:r>
          </a:p>
        </p:txBody>
      </p:sp>
      <p:sp>
        <p:nvSpPr>
          <p:cNvPr id="4" name="Rectangle 3"/>
          <p:cNvSpPr/>
          <p:nvPr/>
        </p:nvSpPr>
        <p:spPr>
          <a:xfrm>
            <a:off x="583628" y="5197284"/>
            <a:ext cx="727813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rPr>
              <a:t>Disclaimer: </a:t>
            </a:r>
            <a:r>
              <a:rPr kumimoji="0" lang="en-GB" sz="1200" b="0" i="0" u="none" strike="noStrike" kern="0" cap="none" spc="0" normalizeH="0" baseline="0" noProof="0" dirty="0">
                <a:ln>
                  <a:noFill/>
                </a:ln>
                <a:solidFill>
                  <a:sysClr val="windowText" lastClr="000000"/>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extLst>
      <p:ext uri="{BB962C8B-B14F-4D97-AF65-F5344CB8AC3E}">
        <p14:creationId xmlns:p14="http://schemas.microsoft.com/office/powerpoint/2010/main" val="76720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Lifting operations</a:t>
            </a:r>
          </a:p>
        </p:txBody>
      </p:sp>
      <p:sp>
        <p:nvSpPr>
          <p:cNvPr id="5" name="TextBox 4"/>
          <p:cNvSpPr txBox="1"/>
          <p:nvPr/>
        </p:nvSpPr>
        <p:spPr>
          <a:xfrm>
            <a:off x="431320" y="3807344"/>
            <a:ext cx="8118909" cy="1754326"/>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GB" dirty="0"/>
              <a:t>A routine lift of 900kg pallet of food was to be lifted from the dockside, through a hatch, into galley stores </a:t>
            </a:r>
          </a:p>
          <a:p>
            <a:pPr marL="285750" indent="-285750">
              <a:buClr>
                <a:srgbClr val="FF0000"/>
              </a:buClr>
              <a:buFont typeface="Arial" panose="020B0604020202020204" pitchFamily="34" charset="0"/>
              <a:buChar char="•"/>
            </a:pPr>
            <a:r>
              <a:rPr lang="en-GB" dirty="0"/>
              <a:t>Several people involved in the lift did not attend or were late for the toolbox talk</a:t>
            </a:r>
          </a:p>
          <a:p>
            <a:pPr marL="285750" indent="-285750">
              <a:buClr>
                <a:srgbClr val="FF0000"/>
              </a:buClr>
              <a:buFont typeface="Arial" panose="020B0604020202020204" pitchFamily="34" charset="0"/>
              <a:buChar char="•"/>
            </a:pPr>
            <a:r>
              <a:rPr lang="en-GB" dirty="0"/>
              <a:t>Roles and responsibilities for the lift were not clear</a:t>
            </a:r>
          </a:p>
          <a:p>
            <a:pPr marL="285750" indent="-285750">
              <a:buClr>
                <a:srgbClr val="FF0000"/>
              </a:buClr>
              <a:buFont typeface="Arial" panose="020B0604020202020204" pitchFamily="34" charset="0"/>
              <a:buChar char="•"/>
            </a:pPr>
            <a:r>
              <a:rPr lang="en-GB" dirty="0"/>
              <a:t>Regardless of this, the lift went ahead</a:t>
            </a:r>
          </a:p>
          <a:p>
            <a:endParaRPr lang="en-GB" dirty="0"/>
          </a:p>
        </p:txBody>
      </p:sp>
      <p:pic>
        <p:nvPicPr>
          <p:cNvPr id="6" name="Picture 5"/>
          <p:cNvPicPr>
            <a:picLocks noChangeAspect="1"/>
          </p:cNvPicPr>
          <p:nvPr/>
        </p:nvPicPr>
        <p:blipFill>
          <a:blip r:embed="rId2"/>
          <a:stretch>
            <a:fillRect/>
          </a:stretch>
        </p:blipFill>
        <p:spPr>
          <a:xfrm rot="21135331">
            <a:off x="6310072" y="5106097"/>
            <a:ext cx="1705453" cy="688165"/>
          </a:xfrm>
          <a:prstGeom prst="rect">
            <a:avLst/>
          </a:prstGeom>
        </p:spPr>
      </p:pic>
      <p:pic>
        <p:nvPicPr>
          <p:cNvPr id="7" name="Picture 3" descr="C:\Users\sle54\Desktop\Dropped pallet\2.0 Photos\IMG_334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570" b="3335"/>
          <a:stretch/>
        </p:blipFill>
        <p:spPr bwMode="auto">
          <a:xfrm rot="5400000">
            <a:off x="868639" y="651657"/>
            <a:ext cx="1336768" cy="1888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le54\Desktop\Dropped pallet\2.0 Photos\IMG_334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786" r="25702"/>
          <a:stretch/>
        </p:blipFill>
        <p:spPr bwMode="auto">
          <a:xfrm rot="5400000">
            <a:off x="699949" y="2257262"/>
            <a:ext cx="1335383" cy="1549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sle54\Desktop\Dropped pallet\2.0 Photos\IMG_334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903" b="15439"/>
          <a:stretch/>
        </p:blipFill>
        <p:spPr bwMode="auto">
          <a:xfrm>
            <a:off x="2222754" y="2364358"/>
            <a:ext cx="1693574" cy="13490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996653" y="2364358"/>
            <a:ext cx="1335382" cy="133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040" b="30423"/>
          <a:stretch/>
        </p:blipFill>
        <p:spPr bwMode="auto">
          <a:xfrm>
            <a:off x="2562967" y="927443"/>
            <a:ext cx="2113717" cy="134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12360" y="1118880"/>
            <a:ext cx="3547446" cy="2585323"/>
          </a:xfrm>
          <a:prstGeom prst="rect">
            <a:avLst/>
          </a:prstGeom>
          <a:noFill/>
        </p:spPr>
        <p:txBody>
          <a:bodyPr wrap="none" rtlCol="0">
            <a:spAutoFit/>
          </a:bodyPr>
          <a:lstStyle/>
          <a:p>
            <a:r>
              <a:rPr lang="en-GB" dirty="0"/>
              <a:t>12 </a:t>
            </a:r>
            <a:r>
              <a:rPr lang="en-GB" dirty="0" err="1"/>
              <a:t>bidons</a:t>
            </a:r>
            <a:r>
              <a:rPr lang="en-GB" dirty="0"/>
              <a:t> of cooking oil (24kg each)</a:t>
            </a:r>
          </a:p>
          <a:p>
            <a:r>
              <a:rPr lang="en-GB" dirty="0"/>
              <a:t>14 bags flour (16kg each)</a:t>
            </a:r>
          </a:p>
          <a:p>
            <a:r>
              <a:rPr lang="en-GB" dirty="0"/>
              <a:t>9 bags potatoes (20kg each)</a:t>
            </a:r>
          </a:p>
          <a:p>
            <a:r>
              <a:rPr lang="en-GB" dirty="0"/>
              <a:t>5 bags onions (20kg each)</a:t>
            </a:r>
          </a:p>
          <a:p>
            <a:r>
              <a:rPr lang="en-GB" dirty="0"/>
              <a:t>4 boxes apples (2.6kg each)</a:t>
            </a:r>
          </a:p>
          <a:p>
            <a:r>
              <a:rPr lang="en-GB" dirty="0"/>
              <a:t>8 boxes milk (12kg each)</a:t>
            </a:r>
          </a:p>
          <a:p>
            <a:endParaRPr lang="en-GB" dirty="0"/>
          </a:p>
          <a:p>
            <a:r>
              <a:rPr lang="en-GB" dirty="0"/>
              <a:t>			Total 900kg</a:t>
            </a:r>
          </a:p>
          <a:p>
            <a:endParaRPr lang="en-GB" dirty="0"/>
          </a:p>
        </p:txBody>
      </p:sp>
      <p:cxnSp>
        <p:nvCxnSpPr>
          <p:cNvPr id="13" name="Straight Connector 12"/>
          <p:cNvCxnSpPr/>
          <p:nvPr/>
        </p:nvCxnSpPr>
        <p:spPr>
          <a:xfrm>
            <a:off x="6873073" y="3019447"/>
            <a:ext cx="10952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31072" y="5300060"/>
            <a:ext cx="4570512" cy="523220"/>
          </a:xfrm>
          <a:prstGeom prst="rect">
            <a:avLst/>
          </a:prstGeom>
        </p:spPr>
        <p:txBody>
          <a:bodyPr wrap="square">
            <a:spAutoFit/>
          </a:bodyPr>
          <a:lstStyle/>
          <a:p>
            <a:pPr algn="ctr"/>
            <a:r>
              <a:rPr lang="en-GB" sz="2800" b="1" dirty="0">
                <a:solidFill>
                  <a:srgbClr val="FF0000"/>
                </a:solidFill>
              </a:rPr>
              <a:t>What could have happened? </a:t>
            </a:r>
          </a:p>
        </p:txBody>
      </p:sp>
    </p:spTree>
    <p:extLst>
      <p:ext uri="{BB962C8B-B14F-4D97-AF65-F5344CB8AC3E}">
        <p14:creationId xmlns:p14="http://schemas.microsoft.com/office/powerpoint/2010/main" val="285773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36377" y="910098"/>
            <a:ext cx="6809600" cy="4380207"/>
            <a:chOff x="1615760" y="869525"/>
            <a:chExt cx="7244036" cy="4631121"/>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15760" y="869525"/>
              <a:ext cx="7244036" cy="4631121"/>
            </a:xfrm>
            <a:prstGeom prst="rect">
              <a:avLst/>
            </a:prstGeom>
            <a:noFill/>
            <a:ln>
              <a:noFill/>
            </a:ln>
          </p:spPr>
        </p:pic>
        <p:sp>
          <p:nvSpPr>
            <p:cNvPr id="8" name="Rectangle 7"/>
            <p:cNvSpPr/>
            <p:nvPr/>
          </p:nvSpPr>
          <p:spPr>
            <a:xfrm>
              <a:off x="1918177" y="2989689"/>
              <a:ext cx="1319916" cy="652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Upper hatch combing to lower hatch deck (7.2m)</a:t>
              </a:r>
            </a:p>
          </p:txBody>
        </p:sp>
        <p:sp>
          <p:nvSpPr>
            <p:cNvPr id="9" name="Rectangle 8"/>
            <p:cNvSpPr/>
            <p:nvPr/>
          </p:nvSpPr>
          <p:spPr>
            <a:xfrm>
              <a:off x="4897362" y="1601130"/>
              <a:ext cx="819625" cy="28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Banksman</a:t>
              </a:r>
            </a:p>
          </p:txBody>
        </p:sp>
        <p:sp>
          <p:nvSpPr>
            <p:cNvPr id="10" name="Rectangle 9"/>
            <p:cNvSpPr/>
            <p:nvPr/>
          </p:nvSpPr>
          <p:spPr>
            <a:xfrm>
              <a:off x="5284304" y="3642284"/>
              <a:ext cx="806395" cy="270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Storeman</a:t>
              </a:r>
            </a:p>
          </p:txBody>
        </p:sp>
        <p:sp>
          <p:nvSpPr>
            <p:cNvPr id="11" name="Rectangle 10"/>
            <p:cNvSpPr/>
            <p:nvPr/>
          </p:nvSpPr>
          <p:spPr>
            <a:xfrm>
              <a:off x="5867729" y="1873297"/>
              <a:ext cx="1065475" cy="2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C00000"/>
                  </a:solidFill>
                </a:rPr>
                <a:t>Point of pallet contact</a:t>
              </a:r>
            </a:p>
          </p:txBody>
        </p:sp>
        <p:sp>
          <p:nvSpPr>
            <p:cNvPr id="12" name="Rectangle 11"/>
            <p:cNvSpPr/>
            <p:nvPr/>
          </p:nvSpPr>
          <p:spPr>
            <a:xfrm>
              <a:off x="5748743" y="3968869"/>
              <a:ext cx="1065475" cy="2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C00000"/>
                  </a:solidFill>
                </a:rPr>
                <a:t>Area fallen items landed</a:t>
              </a:r>
            </a:p>
          </p:txBody>
        </p:sp>
        <p:sp>
          <p:nvSpPr>
            <p:cNvPr id="13" name="Rectangle 12"/>
            <p:cNvSpPr/>
            <p:nvPr/>
          </p:nvSpPr>
          <p:spPr>
            <a:xfrm>
              <a:off x="5043457" y="4692621"/>
              <a:ext cx="889900" cy="435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C00000"/>
                  </a:solidFill>
                </a:rPr>
                <a:t>Path of storeman</a:t>
              </a:r>
            </a:p>
          </p:txBody>
        </p:sp>
        <p:sp>
          <p:nvSpPr>
            <p:cNvPr id="14" name="Rectangle 13"/>
            <p:cNvSpPr/>
            <p:nvPr/>
          </p:nvSpPr>
          <p:spPr>
            <a:xfrm>
              <a:off x="5286624" y="2213674"/>
              <a:ext cx="649686" cy="270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7030A0"/>
                  </a:solidFill>
                </a:rPr>
                <a:t>Deck 6</a:t>
              </a:r>
            </a:p>
          </p:txBody>
        </p:sp>
        <p:sp>
          <p:nvSpPr>
            <p:cNvPr id="15" name="Rectangle 14"/>
            <p:cNvSpPr/>
            <p:nvPr/>
          </p:nvSpPr>
          <p:spPr>
            <a:xfrm>
              <a:off x="5750781" y="4302625"/>
              <a:ext cx="649686" cy="270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7030A0"/>
                  </a:solidFill>
                </a:rPr>
                <a:t>Deck 4</a:t>
              </a:r>
            </a:p>
          </p:txBody>
        </p:sp>
        <p:sp>
          <p:nvSpPr>
            <p:cNvPr id="16" name="Rectangle 15"/>
            <p:cNvSpPr/>
            <p:nvPr/>
          </p:nvSpPr>
          <p:spPr>
            <a:xfrm>
              <a:off x="7178372" y="3741559"/>
              <a:ext cx="741128" cy="652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View from </a:t>
              </a:r>
              <a:r>
                <a:rPr lang="en-GB" sz="1100" dirty="0" err="1">
                  <a:solidFill>
                    <a:schemeClr val="tx1"/>
                  </a:solidFill>
                </a:rPr>
                <a:t>fwd</a:t>
              </a:r>
              <a:r>
                <a:rPr lang="en-GB" sz="1100" dirty="0">
                  <a:solidFill>
                    <a:schemeClr val="tx1"/>
                  </a:solidFill>
                </a:rPr>
                <a:t> of hatch loading area</a:t>
              </a:r>
            </a:p>
          </p:txBody>
        </p:sp>
        <p:sp>
          <p:nvSpPr>
            <p:cNvPr id="17" name="Rectangle 16"/>
            <p:cNvSpPr/>
            <p:nvPr/>
          </p:nvSpPr>
          <p:spPr>
            <a:xfrm>
              <a:off x="2211294" y="4437797"/>
              <a:ext cx="245035" cy="217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p:cNvSpPr/>
          <p:nvPr/>
        </p:nvSpPr>
        <p:spPr>
          <a:xfrm>
            <a:off x="311115" y="3206182"/>
            <a:ext cx="1945076" cy="1200329"/>
          </a:xfrm>
          <a:prstGeom prst="rect">
            <a:avLst/>
          </a:prstGeom>
        </p:spPr>
        <p:txBody>
          <a:bodyPr wrap="square">
            <a:spAutoFit/>
          </a:bodyPr>
          <a:lstStyle/>
          <a:p>
            <a:r>
              <a:rPr lang="en-GB" dirty="0">
                <a:solidFill>
                  <a:srgbClr val="FF0000"/>
                </a:solidFill>
              </a:rPr>
              <a:t>2. </a:t>
            </a:r>
            <a:r>
              <a:rPr lang="en-GB" dirty="0"/>
              <a:t>The dropped load narrowly missed the storeman</a:t>
            </a:r>
          </a:p>
        </p:txBody>
      </p:sp>
      <p:sp>
        <p:nvSpPr>
          <p:cNvPr id="3" name="Rectangle 2"/>
          <p:cNvSpPr/>
          <p:nvPr/>
        </p:nvSpPr>
        <p:spPr>
          <a:xfrm>
            <a:off x="719480" y="5263153"/>
            <a:ext cx="5068439" cy="523220"/>
          </a:xfrm>
          <a:prstGeom prst="rect">
            <a:avLst/>
          </a:prstGeom>
        </p:spPr>
        <p:txBody>
          <a:bodyPr wrap="none">
            <a:spAutoFit/>
          </a:bodyPr>
          <a:lstStyle/>
          <a:p>
            <a:pPr algn="ctr"/>
            <a:r>
              <a:rPr lang="en-GB" sz="2800" b="1" dirty="0">
                <a:solidFill>
                  <a:srgbClr val="FF0000"/>
                </a:solidFill>
              </a:rPr>
              <a:t>Why might this have happened? </a:t>
            </a:r>
          </a:p>
        </p:txBody>
      </p:sp>
      <p:sp>
        <p:nvSpPr>
          <p:cNvPr id="19" name="Rectangle 18"/>
          <p:cNvSpPr/>
          <p:nvPr/>
        </p:nvSpPr>
        <p:spPr>
          <a:xfrm>
            <a:off x="297706" y="1546154"/>
            <a:ext cx="2363859" cy="1477328"/>
          </a:xfrm>
          <a:prstGeom prst="rect">
            <a:avLst/>
          </a:prstGeom>
        </p:spPr>
        <p:txBody>
          <a:bodyPr wrap="square">
            <a:spAutoFit/>
          </a:bodyPr>
          <a:lstStyle/>
          <a:p>
            <a:r>
              <a:rPr lang="en-GB" dirty="0">
                <a:solidFill>
                  <a:srgbClr val="FF0000"/>
                </a:solidFill>
              </a:rPr>
              <a:t>1. </a:t>
            </a:r>
            <a:r>
              <a:rPr lang="en-GB" dirty="0"/>
              <a:t>The pallet collided with the corner of the hatch causing most of the 900kg to fall 7.2m to the deck area below</a:t>
            </a:r>
          </a:p>
        </p:txBody>
      </p:sp>
      <p:sp>
        <p:nvSpPr>
          <p:cNvPr id="4" name="TextBox 3"/>
          <p:cNvSpPr txBox="1"/>
          <p:nvPr/>
        </p:nvSpPr>
        <p:spPr>
          <a:xfrm>
            <a:off x="418695" y="768456"/>
            <a:ext cx="3626178" cy="954107"/>
          </a:xfrm>
          <a:prstGeom prst="rect">
            <a:avLst/>
          </a:prstGeom>
          <a:noFill/>
        </p:spPr>
        <p:txBody>
          <a:bodyPr wrap="square" rtlCol="0">
            <a:spAutoFit/>
          </a:bodyPr>
          <a:lstStyle/>
          <a:p>
            <a:r>
              <a:rPr lang="en-GB" sz="3200" b="1" dirty="0"/>
              <a:t>What happened?</a:t>
            </a:r>
          </a:p>
          <a:p>
            <a:endParaRPr lang="en-GB" sz="2400" dirty="0"/>
          </a:p>
        </p:txBody>
      </p:sp>
      <p:pic>
        <p:nvPicPr>
          <p:cNvPr id="5" name="Picture 4"/>
          <p:cNvPicPr>
            <a:picLocks noChangeAspect="1"/>
          </p:cNvPicPr>
          <p:nvPr/>
        </p:nvPicPr>
        <p:blipFill>
          <a:blip r:embed="rId3"/>
          <a:stretch>
            <a:fillRect/>
          </a:stretch>
        </p:blipFill>
        <p:spPr>
          <a:xfrm rot="21135331">
            <a:off x="6181536" y="5142061"/>
            <a:ext cx="1705453" cy="688165"/>
          </a:xfrm>
          <a:prstGeom prst="rect">
            <a:avLst/>
          </a:prstGeom>
        </p:spPr>
      </p:pic>
      <p:sp>
        <p:nvSpPr>
          <p:cNvPr id="20" name="Title 1"/>
          <p:cNvSpPr>
            <a:spLocks noGrp="1"/>
          </p:cNvSpPr>
          <p:nvPr>
            <p:ph type="title"/>
          </p:nvPr>
        </p:nvSpPr>
        <p:spPr/>
        <p:txBody>
          <a:bodyPr/>
          <a:lstStyle/>
          <a:p>
            <a:r>
              <a:rPr lang="en-GB" dirty="0"/>
              <a:t>Lifting operations</a:t>
            </a:r>
          </a:p>
        </p:txBody>
      </p:sp>
    </p:spTree>
    <p:extLst>
      <p:ext uri="{BB962C8B-B14F-4D97-AF65-F5344CB8AC3E}">
        <p14:creationId xmlns:p14="http://schemas.microsoft.com/office/powerpoint/2010/main" val="123949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21" y="983411"/>
            <a:ext cx="8281358" cy="4309351"/>
          </a:xfrm>
        </p:spPr>
        <p:txBody>
          <a:bodyPr>
            <a:normAutofit/>
          </a:bodyPr>
          <a:lstStyle/>
          <a:p>
            <a:pPr marL="0" indent="0">
              <a:buNone/>
            </a:pPr>
            <a:r>
              <a:rPr lang="en-GB" sz="2000" b="1" dirty="0"/>
              <a:t>What caused the incident?</a:t>
            </a:r>
            <a:endParaRPr lang="en-GB" sz="2000" dirty="0"/>
          </a:p>
          <a:p>
            <a:pPr>
              <a:buClr>
                <a:srgbClr val="FF0000"/>
              </a:buClr>
            </a:pPr>
            <a:r>
              <a:rPr lang="en-GB" sz="2000" dirty="0"/>
              <a:t>The load wasn’t properly secured</a:t>
            </a:r>
          </a:p>
          <a:p>
            <a:pPr>
              <a:buClr>
                <a:srgbClr val="FF0000"/>
              </a:buClr>
            </a:pPr>
            <a:r>
              <a:rPr lang="en-GB" sz="2000" dirty="0"/>
              <a:t>Crane operator didn’t stop the job when he saw the load was unstable – he wasn’t comfortable challenging his supervisor</a:t>
            </a:r>
          </a:p>
          <a:p>
            <a:pPr>
              <a:buClr>
                <a:srgbClr val="FF0000"/>
              </a:buClr>
            </a:pPr>
            <a:r>
              <a:rPr lang="en-GB" sz="2000" dirty="0"/>
              <a:t>The load was still swinging when it entered the hatch – misunderstanding about who was in charge of the lift</a:t>
            </a:r>
          </a:p>
          <a:p>
            <a:pPr>
              <a:buClr>
                <a:srgbClr val="FF0000"/>
              </a:buClr>
            </a:pPr>
            <a:r>
              <a:rPr lang="en-GB" sz="2000" dirty="0"/>
              <a:t>Inadequate task risk assessment and lifting plan – no reference to pausing above the hatch</a:t>
            </a:r>
          </a:p>
          <a:p>
            <a:pPr>
              <a:buClr>
                <a:srgbClr val="FF0000"/>
              </a:buClr>
            </a:pPr>
            <a:r>
              <a:rPr lang="en-GB" sz="2000" dirty="0"/>
              <a:t>Task responsibilities not established because toolbox talk was not fully attended – people arrived late</a:t>
            </a:r>
          </a:p>
          <a:p>
            <a:endParaRPr lang="en-GB" sz="2000" dirty="0"/>
          </a:p>
        </p:txBody>
      </p:sp>
      <p:pic>
        <p:nvPicPr>
          <p:cNvPr id="4" name="Picture 3"/>
          <p:cNvPicPr>
            <a:picLocks noChangeAspect="1"/>
          </p:cNvPicPr>
          <p:nvPr/>
        </p:nvPicPr>
        <p:blipFill>
          <a:blip r:embed="rId2"/>
          <a:stretch>
            <a:fillRect/>
          </a:stretch>
        </p:blipFill>
        <p:spPr>
          <a:xfrm rot="21135331">
            <a:off x="6764240" y="5250348"/>
            <a:ext cx="1705453" cy="688165"/>
          </a:xfrm>
          <a:prstGeom prst="rect">
            <a:avLst/>
          </a:prstGeom>
        </p:spPr>
      </p:pic>
      <p:sp>
        <p:nvSpPr>
          <p:cNvPr id="5" name="Title 1"/>
          <p:cNvSpPr>
            <a:spLocks noGrp="1"/>
          </p:cNvSpPr>
          <p:nvPr>
            <p:ph type="title"/>
          </p:nvPr>
        </p:nvSpPr>
        <p:spPr/>
        <p:txBody>
          <a:bodyPr/>
          <a:lstStyle/>
          <a:p>
            <a:r>
              <a:rPr lang="en-GB" dirty="0"/>
              <a:t>Lifting operations</a:t>
            </a:r>
          </a:p>
        </p:txBody>
      </p:sp>
      <p:sp>
        <p:nvSpPr>
          <p:cNvPr id="6" name="Rectangle 5"/>
          <p:cNvSpPr/>
          <p:nvPr/>
        </p:nvSpPr>
        <p:spPr>
          <a:xfrm>
            <a:off x="1005840" y="4661522"/>
            <a:ext cx="6481482" cy="954107"/>
          </a:xfrm>
          <a:prstGeom prst="rect">
            <a:avLst/>
          </a:prstGeom>
        </p:spPr>
        <p:txBody>
          <a:bodyPr wrap="square">
            <a:spAutoFit/>
          </a:bodyPr>
          <a:lstStyle/>
          <a:p>
            <a:pPr algn="ctr"/>
            <a:r>
              <a:rPr lang="en-GB" sz="2800" b="1" dirty="0">
                <a:solidFill>
                  <a:srgbClr val="FF0000"/>
                </a:solidFill>
              </a:rPr>
              <a:t>How do you ensure this doesn’t happen at your worksite?  </a:t>
            </a:r>
          </a:p>
        </p:txBody>
      </p:sp>
    </p:spTree>
    <p:extLst>
      <p:ext uri="{BB962C8B-B14F-4D97-AF65-F5344CB8AC3E}">
        <p14:creationId xmlns:p14="http://schemas.microsoft.com/office/powerpoint/2010/main" val="173083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Good practice guidance</a:t>
            </a:r>
          </a:p>
          <a:p>
            <a:pPr>
              <a:buClr>
                <a:srgbClr val="FF0000"/>
              </a:buClr>
            </a:pPr>
            <a:r>
              <a:rPr lang="en-GB" sz="2000" dirty="0"/>
              <a:t>‘Stop the Job’ culture is essential throughout the organisation</a:t>
            </a:r>
          </a:p>
          <a:p>
            <a:pPr>
              <a:buClr>
                <a:srgbClr val="FF0000"/>
              </a:buClr>
            </a:pPr>
            <a:r>
              <a:rPr lang="en-GB" sz="2000" dirty="0"/>
              <a:t>Everyone involved in a task should take part in the toolbox talk</a:t>
            </a:r>
          </a:p>
          <a:p>
            <a:pPr>
              <a:buClr>
                <a:srgbClr val="FF0000"/>
              </a:buClr>
            </a:pPr>
            <a:r>
              <a:rPr lang="en-GB" sz="2000" dirty="0"/>
              <a:t>Roles and responsibilities should be clear and understood before starting the job</a:t>
            </a:r>
          </a:p>
          <a:p>
            <a:pPr>
              <a:buClr>
                <a:srgbClr val="FF0000"/>
              </a:buClr>
            </a:pPr>
            <a:r>
              <a:rPr lang="en-GB" sz="2000" dirty="0"/>
              <a:t>Ensure lift plans and risk assessments are up-to-date, competently agreed and followed</a:t>
            </a:r>
          </a:p>
          <a:p>
            <a:pPr>
              <a:buClr>
                <a:srgbClr val="FF0000"/>
              </a:buClr>
            </a:pPr>
            <a:r>
              <a:rPr lang="en-GB" sz="2000" dirty="0"/>
              <a:t>Communicate with your team</a:t>
            </a:r>
          </a:p>
          <a:p>
            <a:pPr>
              <a:buClr>
                <a:srgbClr val="FF0000"/>
              </a:buClr>
            </a:pPr>
            <a:r>
              <a:rPr lang="en-GB" sz="2000" dirty="0"/>
              <a:t>Ensure time constraints do not affect safe operations</a:t>
            </a:r>
          </a:p>
          <a:p>
            <a:pPr marL="0" indent="0">
              <a:buNone/>
            </a:pPr>
            <a:endParaRPr lang="en-GB" sz="2000" dirty="0"/>
          </a:p>
          <a:p>
            <a:pPr marL="0" indent="0">
              <a:buNone/>
            </a:pPr>
            <a:endParaRPr lang="en-GB" dirty="0"/>
          </a:p>
        </p:txBody>
      </p:sp>
      <p:sp>
        <p:nvSpPr>
          <p:cNvPr id="4" name="TextBox 3"/>
          <p:cNvSpPr txBox="1"/>
          <p:nvPr/>
        </p:nvSpPr>
        <p:spPr>
          <a:xfrm>
            <a:off x="431320" y="4848160"/>
            <a:ext cx="4462568" cy="707886"/>
          </a:xfrm>
          <a:prstGeom prst="rect">
            <a:avLst/>
          </a:prstGeom>
          <a:noFill/>
        </p:spPr>
        <p:txBody>
          <a:bodyPr wrap="none" rtlCol="0">
            <a:spAutoFit/>
          </a:bodyPr>
          <a:lstStyle/>
          <a:p>
            <a:r>
              <a:rPr lang="en-GB" sz="2000" dirty="0"/>
              <a:t>See Step Change in Safety document: </a:t>
            </a:r>
          </a:p>
          <a:p>
            <a:r>
              <a:rPr lang="en-GB" sz="2000" dirty="0">
                <a:solidFill>
                  <a:srgbClr val="FF0000"/>
                </a:solidFill>
                <a:hlinkClick r:id="rId2"/>
              </a:rPr>
              <a:t>Lifting &amp; Mechanical Handling Guidelines</a:t>
            </a:r>
            <a:endParaRPr lang="en-GB" sz="2000" dirty="0">
              <a:solidFill>
                <a:srgbClr val="FF0000"/>
              </a:solidFill>
            </a:endParaRPr>
          </a:p>
        </p:txBody>
      </p:sp>
      <p:sp>
        <p:nvSpPr>
          <p:cNvPr id="5" name="Title 1"/>
          <p:cNvSpPr>
            <a:spLocks noGrp="1"/>
          </p:cNvSpPr>
          <p:nvPr>
            <p:ph type="title"/>
          </p:nvPr>
        </p:nvSpPr>
        <p:spPr/>
        <p:txBody>
          <a:bodyPr/>
          <a:lstStyle/>
          <a:p>
            <a:r>
              <a:rPr lang="en-GB" dirty="0"/>
              <a:t>Lifting operations</a:t>
            </a:r>
          </a:p>
        </p:txBody>
      </p:sp>
      <p:pic>
        <p:nvPicPr>
          <p:cNvPr id="6" name="Picture 5">
            <a:hlinkClick r:id="rId2"/>
          </p:cNvPr>
          <p:cNvPicPr>
            <a:picLocks noChangeAspect="1"/>
          </p:cNvPicPr>
          <p:nvPr/>
        </p:nvPicPr>
        <p:blipFill>
          <a:blip r:embed="rId3"/>
          <a:stretch>
            <a:fillRect/>
          </a:stretch>
        </p:blipFill>
        <p:spPr>
          <a:xfrm rot="1106759">
            <a:off x="6537004" y="3908231"/>
            <a:ext cx="1209963" cy="1713674"/>
          </a:xfrm>
          <a:prstGeom prst="rect">
            <a:avLst/>
          </a:prstGeom>
        </p:spPr>
      </p:pic>
    </p:spTree>
    <p:extLst>
      <p:ext uri="{BB962C8B-B14F-4D97-AF65-F5344CB8AC3E}">
        <p14:creationId xmlns:p14="http://schemas.microsoft.com/office/powerpoint/2010/main" val="61654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314325" y="1084687"/>
            <a:ext cx="8229600"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alert?</a:t>
            </a:r>
          </a:p>
        </p:txBody>
      </p:sp>
      <p:sp>
        <p:nvSpPr>
          <p:cNvPr id="10"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11"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
        <p:nvSpPr>
          <p:cNvPr id="9" name="Title 1"/>
          <p:cNvSpPr>
            <a:spLocks noGrp="1"/>
          </p:cNvSpPr>
          <p:nvPr>
            <p:ph type="title"/>
          </p:nvPr>
        </p:nvSpPr>
        <p:spPr/>
        <p:txBody>
          <a:bodyPr/>
          <a:lstStyle/>
          <a:p>
            <a:r>
              <a:rPr lang="en-GB" dirty="0"/>
              <a:t>Lifting operations</a:t>
            </a:r>
          </a:p>
        </p:txBody>
      </p:sp>
    </p:spTree>
    <p:extLst>
      <p:ext uri="{BB962C8B-B14F-4D97-AF65-F5344CB8AC3E}">
        <p14:creationId xmlns:p14="http://schemas.microsoft.com/office/powerpoint/2010/main" val="213234861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TotalTime>
  <Words>456</Words>
  <Application>Microsoft Macintosh PowerPoint</Application>
  <PresentationFormat>On-screen Show (4:3)</PresentationFormat>
  <Paragraphs>59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PowerPoint Presentation</vt:lpstr>
      <vt:lpstr>Lifting operations</vt:lpstr>
      <vt:lpstr>Lifting operations</vt:lpstr>
      <vt:lpstr>Lifting operations</vt:lpstr>
      <vt:lpstr>Lifting operations</vt:lpstr>
      <vt:lpstr>Lifting operations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Simpson</dc:creator>
  <cp:lastModifiedBy>Freya Cookson</cp:lastModifiedBy>
  <cp:revision>48</cp:revision>
  <dcterms:created xsi:type="dcterms:W3CDTF">2016-10-17T14:47:47Z</dcterms:created>
  <dcterms:modified xsi:type="dcterms:W3CDTF">2020-03-11T12:11:17Z</dcterms:modified>
</cp:coreProperties>
</file>