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6" r:id="rId2"/>
    <p:sldId id="271" r:id="rId3"/>
    <p:sldId id="272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ヒラギノ角ゴ Pro W3" pitchFamily="-1" charset="-128"/>
        <a:cs typeface="ヒラギノ角ゴ Pro W3" pitchFamily="-1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E85D10"/>
    <a:srgbClr val="E58955"/>
    <a:srgbClr val="28A102"/>
    <a:srgbClr val="E44600"/>
    <a:srgbClr val="890845"/>
    <a:srgbClr val="040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3" autoAdjust="0"/>
    <p:restoredTop sz="84725" autoAdjust="0"/>
  </p:normalViewPr>
  <p:slideViewPr>
    <p:cSldViewPr snapToGrid="0" snapToObjects="1">
      <p:cViewPr varScale="1">
        <p:scale>
          <a:sx n="91" d="100"/>
          <a:sy n="91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B29BC-15C6-4CA5-890B-1D13180C7716}" type="datetimeFigureOut">
              <a:rPr lang="en-GB" smtClean="0"/>
              <a:t>11/03/20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7899-EB9A-42CC-AB28-5EF82478C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6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AF9E9-0F43-4453-91D4-7585ECFA0D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0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Do you know of any other guidance and training that could be useful?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Mechanical Joint Integrity – Route to competence guidance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Safe isolation of plant and equipment HSG253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Joined-up</a:t>
            </a:r>
            <a:r>
              <a:rPr lang="en-GB" baseline="0" dirty="0" smtClean="0"/>
              <a:t> Thinking:</a:t>
            </a:r>
            <a:r>
              <a:rPr lang="en-GB" dirty="0" smtClean="0"/>
              <a:t> complacency, control of work, culture, competence, communication packs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6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Insert hyperlink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7899-EB9A-42CC-AB28-5EF82478CD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06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or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4488" y="344488"/>
            <a:ext cx="8455025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join_horiz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723313" y="3362325"/>
            <a:ext cx="476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3452" y="3301107"/>
            <a:ext cx="4678948" cy="926193"/>
          </a:xfrm>
        </p:spPr>
        <p:txBody>
          <a:bodyPr lIns="0" rIns="0"/>
          <a:lstStyle>
            <a:lvl1pPr algn="l">
              <a:lnSpc>
                <a:spcPts val="2600"/>
              </a:lnSpc>
              <a:defRPr sz="2400">
                <a:solidFill>
                  <a:srgbClr val="E2001A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3452" y="4336157"/>
            <a:ext cx="4678948" cy="1752600"/>
          </a:xfrm>
        </p:spPr>
        <p:txBody>
          <a:bodyPr lIns="0" rIns="0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7" descr="join_wheel_horiz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60325" y="3311525"/>
            <a:ext cx="4762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tep_change_logos_rgb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27062" y="2138021"/>
            <a:ext cx="5302084" cy="9220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33" y="5281868"/>
            <a:ext cx="662015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533" y="612774"/>
            <a:ext cx="7800475" cy="44988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533" y="5895646"/>
            <a:ext cx="6620155" cy="276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intedupthinkin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1285"/>
            <a:ext cx="9144000" cy="2941373"/>
          </a:xfrm>
          <a:prstGeom prst="rect">
            <a:avLst/>
          </a:prstGeom>
        </p:spPr>
      </p:pic>
      <p:sp>
        <p:nvSpPr>
          <p:cNvPr id="12" name="TextBox 64"/>
          <p:cNvSpPr txBox="1">
            <a:spLocks noChangeArrowheads="1"/>
          </p:cNvSpPr>
          <p:nvPr userDrawn="1"/>
        </p:nvSpPr>
        <p:spPr bwMode="auto">
          <a:xfrm>
            <a:off x="1516917" y="3780271"/>
            <a:ext cx="611016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prstTxWarp prst="textNoShape">
              <a:avLst/>
            </a:prstTxWarp>
          </a:bodyPr>
          <a:lstStyle/>
          <a:p>
            <a:pPr algn="ctr">
              <a:lnSpc>
                <a:spcPts val="26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WORKING TOGETHER </a:t>
            </a:r>
            <a:r>
              <a:rPr lang="en-US" sz="2400" b="1" dirty="0" smtClean="0">
                <a:solidFill>
                  <a:srgbClr val="E2001A"/>
                </a:solidFill>
              </a:rPr>
              <a:t>TO PREVENT HYDROCARBON RELEASES</a:t>
            </a:r>
            <a:endParaRPr lang="en-US" sz="2400" b="1" dirty="0">
              <a:solidFill>
                <a:srgbClr val="E2001A"/>
              </a:solidFill>
            </a:endParaRPr>
          </a:p>
        </p:txBody>
      </p:sp>
      <p:pic>
        <p:nvPicPr>
          <p:cNvPr id="6" name="Picture 5" descr="step_change_logos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4045" y="5829345"/>
            <a:ext cx="2221200" cy="3862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438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795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189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4387"/>
            <a:ext cx="4040188" cy="38917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189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4387"/>
            <a:ext cx="4041775" cy="389177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876"/>
            <a:ext cx="7460871" cy="6746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4343021" cy="46910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border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44488" y="344488"/>
            <a:ext cx="8455025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48800"/>
            <a:ext cx="8229600" cy="15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0000"/>
            <a:ext cx="8229600" cy="4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19" descr="join_horiz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723313" y="3362325"/>
            <a:ext cx="476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0" descr="join_vert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03738" y="-63500"/>
            <a:ext cx="1365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9" descr="join_horiz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57150" y="3362325"/>
            <a:ext cx="47625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0" descr="join_vert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03738" y="6440488"/>
            <a:ext cx="1365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tep_change_trig_rgb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909519" y="5698235"/>
            <a:ext cx="511199" cy="419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2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E2001A"/>
          </a:solidFill>
          <a:latin typeface="Arial"/>
          <a:ea typeface="ヒラギノ角ゴ Pro W3" pitchFamily="-1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85D10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85D10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85D10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85D10"/>
          </a:solidFill>
          <a:latin typeface="Arial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ヒラギノ角ゴ Pro W3" pitchFamily="-1" charset="-128"/>
          <a:cs typeface="ヒラギノ角ゴ Pro W3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ヒラギノ角ゴ Pro W3" pitchFamily="-1" charset="-128"/>
          <a:cs typeface="ヒラギノ角ゴ Pro W3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ヒラギノ角ゴ Pro W3" pitchFamily="-1" charset="-128"/>
          <a:cs typeface="ヒラギノ角ゴ Pro W3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ヒラギノ角ゴ Pro W3" pitchFamily="-1" charset="-128"/>
          <a:cs typeface="ヒラギノ角ゴ Pro W3" pitchFamily="-1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1pPr>
      <a:lvl2pPr marL="715963" indent="-352425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2pPr>
      <a:lvl3pPr marL="989013" indent="-273050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•"/>
        <a:defRPr sz="18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3pPr>
      <a:lvl4pPr marL="1252538" indent="-354013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–"/>
        <a:defRPr sz="16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4pPr>
      <a:lvl5pPr marL="1614488" indent="-361950" algn="l" defTabSz="457200" rtl="0" eaLnBrk="0" fontAlgn="base" hangingPunct="0">
        <a:spcBef>
          <a:spcPct val="20000"/>
        </a:spcBef>
        <a:spcAft>
          <a:spcPts val="1200"/>
        </a:spcAft>
        <a:buClr>
          <a:srgbClr val="E2001A"/>
        </a:buClr>
        <a:buFont typeface="Arial" pitchFamily="-1" charset="0"/>
        <a:buChar char="»"/>
        <a:defRPr sz="1400" kern="1200">
          <a:solidFill>
            <a:schemeClr val="tx1"/>
          </a:solidFill>
          <a:latin typeface="Arial"/>
          <a:ea typeface="ヒラギノ角ゴ Pro W3" pitchFamily="-1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pchangeinsafety.net/safety-resources/publications/mechanical-joint-integrity-competence-guidance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www.stepchangeinsafety.net/safety-resources/joined-up-thinking/joined-up-thinking-resources/2013-small-bore-tubing-video" TargetMode="External"/><Relationship Id="rId6" Type="http://schemas.openxmlformats.org/officeDocument/2006/relationships/image" Target="../media/image11.jpg"/><Relationship Id="rId7" Type="http://schemas.openxmlformats.org/officeDocument/2006/relationships/hyperlink" Target="http://www.hse.gov.uk/pubns/books/hsg253.htm" TargetMode="External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info@stepchangeinsafety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8803" y="2015881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Safety Moment</a:t>
            </a:r>
          </a:p>
          <a:p>
            <a:pPr marL="0" indent="0" algn="ctr">
              <a:buNone/>
            </a:pPr>
            <a:r>
              <a:rPr lang="en-GB" sz="4800" b="1" dirty="0" smtClean="0">
                <a:latin typeface="+mn-lt"/>
              </a:rPr>
              <a:t>Pressure release when breaking containment</a:t>
            </a:r>
            <a:endParaRPr lang="en-GB" sz="48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626" y="5611170"/>
            <a:ext cx="727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Disclaimer: </a:t>
            </a:r>
            <a:r>
              <a:rPr lang="en-GB" sz="1200" dirty="0"/>
              <a:t>this safety moment is designed to prevent similar </a:t>
            </a:r>
            <a:r>
              <a:rPr lang="en-GB" sz="1200" dirty="0" smtClean="0"/>
              <a:t>incidents.  </a:t>
            </a:r>
            <a:r>
              <a:rPr lang="en-GB" sz="1200" dirty="0"/>
              <a:t>All guidance herein is provided in good faith and Step Change in Safety nor its member companies accept responsibility for any inaccuracies or omissions contained within this </a:t>
            </a:r>
            <a:r>
              <a:rPr lang="en-GB" sz="1200" dirty="0" smtClean="0"/>
              <a:t>Safety </a:t>
            </a:r>
            <a:r>
              <a:rPr lang="en-GB" sz="1200" dirty="0"/>
              <a:t>M</a:t>
            </a:r>
            <a:r>
              <a:rPr lang="en-GB" sz="1200" dirty="0" smtClean="0"/>
              <a:t>oment</a:t>
            </a:r>
            <a:r>
              <a:rPr lang="en-GB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0090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952" y="5382203"/>
            <a:ext cx="8300852" cy="714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  <a:latin typeface="+mn-lt"/>
              </a:rPr>
              <a:t>What hazards are there? What could go wrong? What might be the consequences?</a:t>
            </a:r>
            <a:endParaRPr lang="en-GB" sz="1800" b="1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891" y="4666628"/>
            <a:ext cx="803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+mn-lt"/>
              </a:rPr>
              <a:t>A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blind flange </a:t>
            </a:r>
            <a:r>
              <a:rPr lang="en-GB" dirty="0" smtClean="0">
                <a:latin typeface="+mn-lt"/>
              </a:rPr>
              <a:t>was being removed to replace corroded bolts. The valve was connected to </a:t>
            </a:r>
            <a:r>
              <a:rPr lang="en-GB" dirty="0">
                <a:latin typeface="+mn-lt"/>
              </a:rPr>
              <a:t>a </a:t>
            </a:r>
            <a:r>
              <a:rPr lang="en-GB" b="1" dirty="0">
                <a:latin typeface="+mn-lt"/>
              </a:rPr>
              <a:t>system</a:t>
            </a:r>
            <a:r>
              <a:rPr lang="en-GB" dirty="0">
                <a:latin typeface="+mn-lt"/>
              </a:rPr>
              <a:t> which had been </a:t>
            </a:r>
            <a:r>
              <a:rPr lang="en-GB" dirty="0" smtClean="0">
                <a:latin typeface="+mn-lt"/>
              </a:rPr>
              <a:t>previously de-pressurised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87840" y="5798642"/>
            <a:ext cx="1603948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DISCUSS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844425" y="6534037"/>
            <a:ext cx="429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Pressure release when breaking containment</a:t>
            </a:r>
            <a:endParaRPr lang="en-GB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37308" y="846953"/>
            <a:ext cx="6519646" cy="3771364"/>
            <a:chOff x="1329991" y="794837"/>
            <a:chExt cx="6519646" cy="3771364"/>
          </a:xfrm>
        </p:grpSpPr>
        <p:pic>
          <p:nvPicPr>
            <p:cNvPr id="1026" name="Picture 2" descr="X:\Steering Groups\Asset Integrity\1. Learning &amp; Sharing\Safety Moments\Safety Moments near complete\blank flange release bolts 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991" y="794837"/>
              <a:ext cx="6519646" cy="3771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351314" y="964114"/>
              <a:ext cx="1650670" cy="3777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01139" y="1208905"/>
            <a:ext cx="1450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Corroded bolts to be removed</a:t>
            </a:r>
            <a:endParaRPr lang="en-GB" sz="1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43792" y="1828800"/>
            <a:ext cx="653143" cy="14250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51314" y="789630"/>
            <a:ext cx="2050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Trapped pressure – unknown to work party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063834" y="4239491"/>
            <a:ext cx="2327954" cy="2850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248096" y="4180606"/>
            <a:ext cx="2535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Valve in closed position</a:t>
            </a:r>
            <a:endParaRPr lang="en-GB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80311" y="3158836"/>
            <a:ext cx="47500" cy="1080655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87323" y="624641"/>
            <a:ext cx="246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System previously depressurised</a:t>
            </a:r>
            <a:endParaRPr lang="en-GB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391788" y="1183884"/>
            <a:ext cx="906011" cy="1548751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8319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1261" y="4138635"/>
            <a:ext cx="8098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n-lt"/>
              </a:rPr>
              <a:t>Why it happened: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The </a:t>
            </a:r>
            <a:r>
              <a:rPr lang="en-GB" dirty="0">
                <a:latin typeface="+mn-lt"/>
              </a:rPr>
              <a:t>system had been </a:t>
            </a:r>
            <a:r>
              <a:rPr lang="en-GB" dirty="0" smtClean="0">
                <a:latin typeface="+mn-lt"/>
              </a:rPr>
              <a:t>depressurised</a:t>
            </a:r>
            <a:r>
              <a:rPr lang="en-GB" dirty="0">
                <a:latin typeface="+mn-lt"/>
              </a:rPr>
              <a:t>, vented and drained during initial breaking </a:t>
            </a:r>
            <a:r>
              <a:rPr lang="en-GB" dirty="0" smtClean="0">
                <a:latin typeface="+mn-lt"/>
              </a:rPr>
              <a:t>of containment, </a:t>
            </a:r>
            <a:r>
              <a:rPr lang="en-GB" dirty="0">
                <a:latin typeface="+mn-lt"/>
              </a:rPr>
              <a:t>and blank ends had been removed from the vessel with no indication of any </a:t>
            </a:r>
            <a:r>
              <a:rPr lang="en-GB" dirty="0" smtClean="0">
                <a:latin typeface="+mn-lt"/>
              </a:rPr>
              <a:t>pressure. Work had been on-going for two days and there was an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assumption</a:t>
            </a:r>
            <a:r>
              <a:rPr lang="en-GB" dirty="0" smtClean="0">
                <a:latin typeface="+mn-lt"/>
              </a:rPr>
              <a:t> that there was no longer any pressure in the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However, t</a:t>
            </a:r>
            <a:r>
              <a:rPr lang="en-US" dirty="0" smtClean="0">
                <a:latin typeface="+mn-lt"/>
              </a:rPr>
              <a:t>here was trapped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pressure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between the flange and a closed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valve.</a:t>
            </a:r>
            <a:endParaRPr lang="en-US" dirty="0" smtClean="0">
              <a:latin typeface="+mn-lt"/>
            </a:endParaRPr>
          </a:p>
          <a:p>
            <a:endParaRPr lang="en-GB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4424" y="6519446"/>
            <a:ext cx="429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Pressure release when breaking containment</a:t>
            </a:r>
            <a:endParaRPr lang="en-GB" sz="1600" dirty="0"/>
          </a:p>
        </p:txBody>
      </p:sp>
      <p:pic>
        <p:nvPicPr>
          <p:cNvPr id="5" name="Picture 2" descr="http://synergi.petrofac.com/SynergiWeb/default.aspx?dmn=1894&amp;ttl=Picture+1&amp;docn=P2100129.JPG&amp;blb=134105&amp;typ=image/pjpeg&amp;nosplash=true&amp;ASPHiddenStruct=133416%C2%B4%5E14743%C2%B4%5E0%C2%B4%5E20%C2%B4%5E0%C2%B4%5E8778%C2%B4%5E1%C2%B4%5E0%2C203%3D1%C2%B4%5EFalse%C2%B4%5E%C2%B4%5E0%C2%B4%5E1%C2%B4%5ETrue%C2%B4%5E%C2%B4%5E0%C2%B4%5EFalse%C2%B4%5EFalse%C2%B4%5E0%C2%B4%5EFalse%C2%B4%5EFalse%C2%B4%5E8778%C2%B4%5E%C2%B4%5E8778%C2%B4%5E469%C2%B4%5EFalse%C2%B4%5E133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2" y="624629"/>
            <a:ext cx="4685342" cy="351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62651" y="921313"/>
            <a:ext cx="36128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  <a:latin typeface="Calibri"/>
              </a:rPr>
              <a:t>What happened:</a:t>
            </a: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There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was a sudden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uncontrolled </a:t>
            </a:r>
            <a:r>
              <a:rPr lang="en-GB" dirty="0">
                <a:solidFill>
                  <a:srgbClr val="FF0000"/>
                </a:solidFill>
                <a:latin typeface="Calibri"/>
              </a:rPr>
              <a:t>release of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pressure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when the last retaining bolt was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removed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technician sustained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eye and face injuries </a:t>
            </a:r>
            <a:r>
              <a:rPr lang="en-US" dirty="0">
                <a:latin typeface="+mn-lt"/>
              </a:rPr>
              <a:t>due to rust particles which penetrated his temple, eyes and cheeks</a:t>
            </a:r>
          </a:p>
          <a:p>
            <a:pPr lvl="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560883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238"/>
            <a:ext cx="8229600" cy="750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+mn-lt"/>
              </a:rPr>
              <a:t>What behaviours and steps could prevent this from occurring?</a:t>
            </a:r>
          </a:p>
          <a:p>
            <a:pPr marL="0" indent="0">
              <a:buNone/>
            </a:pPr>
            <a:endParaRPr lang="en-GB" sz="23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341" y="4839582"/>
            <a:ext cx="728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+mn-lt"/>
              </a:rPr>
              <a:t>What might you do differently today in your work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? </a:t>
            </a: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42672" y="3545814"/>
            <a:ext cx="2103594" cy="9465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DISCUSS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44424" y="6519446"/>
            <a:ext cx="429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Pressure release when breaking containment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13339232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97" y="748800"/>
            <a:ext cx="8229600" cy="341830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H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elp and advice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635" y="3505830"/>
            <a:ext cx="2382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Useful resources:</a:t>
            </a:r>
            <a:endParaRPr lang="en-GB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0" y="3970348"/>
            <a:ext cx="1593928" cy="22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3" y="3970348"/>
            <a:ext cx="2886985" cy="1193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4424" y="6519446"/>
            <a:ext cx="429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Pressure release when breaking containment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605643" y="1138131"/>
            <a:ext cx="7835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Depressurised</a:t>
            </a:r>
            <a:r>
              <a:rPr lang="en-US" dirty="0" smtClean="0"/>
              <a:t> systems can contain pockets of pressure.  This should be covered during the Toolbox </a:t>
            </a:r>
            <a:r>
              <a:rPr lang="en-US" dirty="0"/>
              <a:t>T</a:t>
            </a:r>
            <a:r>
              <a:rPr lang="en-US" dirty="0" smtClean="0"/>
              <a:t>alk to ensure all the team are aware.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area operator/authority should be </a:t>
            </a:r>
            <a:r>
              <a:rPr lang="en-US" dirty="0"/>
              <a:t>able to demonstrate that there is no pressure </a:t>
            </a:r>
            <a:r>
              <a:rPr lang="en-US" dirty="0" smtClean="0"/>
              <a:t>contained and monitor breaking containment.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Avoid complacency and approach every breaking of containment as if pressure might be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 of Work processes and </a:t>
            </a:r>
            <a:r>
              <a:rPr lang="en-US" dirty="0"/>
              <a:t>breaking of </a:t>
            </a:r>
            <a:r>
              <a:rPr lang="en-US"/>
              <a:t>containment </a:t>
            </a:r>
            <a:r>
              <a:rPr lang="en-US" smtClean="0"/>
              <a:t>procedures </a:t>
            </a:r>
            <a:r>
              <a:rPr lang="en-US" dirty="0" smtClean="0"/>
              <a:t>must be followed.</a:t>
            </a:r>
            <a:endParaRPr lang="en-US" dirty="0"/>
          </a:p>
        </p:txBody>
      </p:sp>
      <p:pic>
        <p:nvPicPr>
          <p:cNvPr id="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67" y="3970348"/>
            <a:ext cx="1573836" cy="22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5501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800"/>
            <a:ext cx="8229600" cy="916227"/>
          </a:xfrm>
        </p:spPr>
        <p:txBody>
          <a:bodyPr/>
          <a:lstStyle/>
          <a:p>
            <a:r>
              <a:rPr lang="en-GB" sz="2800" dirty="0" smtClean="0">
                <a:latin typeface="+mn-lt"/>
              </a:rPr>
              <a:t>Which of the 7Cs are involved in this safety alert?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180"/>
            <a:ext cx="8229600" cy="312426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Change management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Communication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Complacency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Control of 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Competence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Culture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+mn-lt"/>
              </a:rPr>
              <a:t>Commitment</a:t>
            </a:r>
            <a:endParaRPr lang="en-GB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896548"/>
            <a:ext cx="8229600" cy="9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9144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E2001A"/>
                </a:solidFill>
                <a:latin typeface="Arial"/>
                <a:ea typeface="ヒラギノ角ゴ Pro W3" pitchFamily="-1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85D10"/>
                </a:solidFill>
                <a:latin typeface="Arial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ヒラギノ角ゴ Pro W3" pitchFamily="-1" charset="-128"/>
                <a:cs typeface="ヒラギノ角ゴ Pro W3" pitchFamily="-1" charset="-128"/>
              </a:defRPr>
            </a:lvl9pPr>
          </a:lstStyle>
          <a:p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Did this presentation result in discussion?  Please share your comments </a:t>
            </a:r>
            <a:r>
              <a:rPr lang="en-GB" sz="2000" b="0" u="sng" dirty="0" smtClean="0">
                <a:solidFill>
                  <a:schemeClr val="tx1"/>
                </a:solidFill>
                <a:latin typeface="+mn-lt"/>
              </a:rPr>
              <a:t>here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Could your discussion lead to creating another alert to share with industry? Please contact :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  <a:hlinkClick r:id="rId3"/>
              </a:rPr>
              <a:t>info@stepchangeinsafety.net</a:t>
            </a:r>
            <a:endParaRPr lang="en-GB" sz="20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4424" y="6519446"/>
            <a:ext cx="429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Pressure release when breaking containment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2530871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</TotalTime>
  <Words>452</Words>
  <Application>Microsoft Macintosh PowerPoint</Application>
  <PresentationFormat>On-screen Show (4:3)</PresentationFormat>
  <Paragraphs>48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Help and advice</vt:lpstr>
      <vt:lpstr>Which of the 7Cs are involved in this safety alert?</vt:lpstr>
    </vt:vector>
  </TitlesOfParts>
  <Company>The Art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Gardner</dc:creator>
  <cp:lastModifiedBy>Freya Cookson</cp:lastModifiedBy>
  <cp:revision>98</cp:revision>
  <dcterms:created xsi:type="dcterms:W3CDTF">2013-07-22T12:56:54Z</dcterms:created>
  <dcterms:modified xsi:type="dcterms:W3CDTF">2020-03-11T14:08:10Z</dcterms:modified>
</cp:coreProperties>
</file>