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0" r:id="rId3"/>
    <p:sldId id="261" r:id="rId4"/>
    <p:sldId id="265" r:id="rId5"/>
    <p:sldId id="264" r:id="rId6"/>
    <p:sldId id="267"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86501" autoAdjust="0"/>
  </p:normalViewPr>
  <p:slideViewPr>
    <p:cSldViewPr snapToGrid="0" snapToObjects="1">
      <p:cViewPr>
        <p:scale>
          <a:sx n="86" d="100"/>
          <a:sy n="86" d="100"/>
        </p:scale>
        <p:origin x="-2104"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295610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5</a:t>
            </a:fld>
            <a:endParaRPr lang="en-GB"/>
          </a:p>
        </p:txBody>
      </p:sp>
    </p:spTree>
    <p:extLst>
      <p:ext uri="{BB962C8B-B14F-4D97-AF65-F5344CB8AC3E}">
        <p14:creationId xmlns:p14="http://schemas.microsoft.com/office/powerpoint/2010/main" val="6642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6</a:t>
            </a:fld>
            <a:endParaRPr lang="en-GB"/>
          </a:p>
        </p:txBody>
      </p:sp>
    </p:spTree>
    <p:extLst>
      <p:ext uri="{BB962C8B-B14F-4D97-AF65-F5344CB8AC3E}">
        <p14:creationId xmlns:p14="http://schemas.microsoft.com/office/powerpoint/2010/main" val="1987357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tepchangeinsafety.net/safety-resources/joined-up-thinking" TargetMode="External"/><Relationship Id="rId4" Type="http://schemas.openxmlformats.org/officeDocument/2006/relationships/image" Target="../media/image10.jpg"/><Relationship Id="rId5" Type="http://schemas.openxmlformats.org/officeDocument/2006/relationships/hyperlink" Target="https://www.stepchangeinsafety.net/safety-resources/publications/lifting-mechanical-handling-guidelines" TargetMode="External"/><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info@stepchangeinsafety.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989366"/>
            <a:ext cx="8229600" cy="4209331"/>
          </a:xfrm>
        </p:spPr>
        <p:txBody>
          <a:bodyPr>
            <a:normAutofit/>
          </a:bodyPr>
          <a:lstStyle/>
          <a:p>
            <a:pPr marL="0" indent="0" algn="ctr">
              <a:buNone/>
            </a:pPr>
            <a:r>
              <a:rPr lang="en-GB" sz="6600" b="1" dirty="0" smtClean="0">
                <a:solidFill>
                  <a:srgbClr val="FF0000"/>
                </a:solidFill>
                <a:effectLst>
                  <a:outerShdw blurRad="38100" dist="38100" dir="2700000" algn="tl">
                    <a:srgbClr val="000000">
                      <a:alpha val="43137"/>
                    </a:srgbClr>
                  </a:outerShdw>
                </a:effectLst>
                <a:latin typeface="+mn-lt"/>
              </a:rPr>
              <a:t>Safety Moment</a:t>
            </a:r>
          </a:p>
          <a:p>
            <a:pPr marL="0" indent="0" algn="ctr">
              <a:buNone/>
            </a:pPr>
            <a:r>
              <a:rPr lang="en-GB" sz="4800" b="1" dirty="0" smtClean="0">
                <a:latin typeface="+mn-lt"/>
              </a:rPr>
              <a:t>Re-spooling Line onto a Winch</a:t>
            </a:r>
          </a:p>
          <a:p>
            <a:pPr marL="0" indent="0">
              <a:buNone/>
            </a:pPr>
            <a:endParaRPr lang="en-GB" sz="2300" dirty="0"/>
          </a:p>
        </p:txBody>
      </p:sp>
      <p:sp>
        <p:nvSpPr>
          <p:cNvPr id="3" name="Rectangle 2"/>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61" y="588935"/>
            <a:ext cx="8113835" cy="3486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Content Placeholder 2"/>
          <p:cNvSpPr>
            <a:spLocks noGrp="1"/>
          </p:cNvSpPr>
          <p:nvPr>
            <p:ph idx="1"/>
          </p:nvPr>
        </p:nvSpPr>
        <p:spPr>
          <a:xfrm>
            <a:off x="336884" y="4197879"/>
            <a:ext cx="8093137" cy="1972411"/>
          </a:xfrm>
        </p:spPr>
        <p:txBody>
          <a:bodyPr/>
          <a:lstStyle/>
          <a:p>
            <a:pPr>
              <a:lnSpc>
                <a:spcPct val="114000"/>
              </a:lnSpc>
              <a:spcBef>
                <a:spcPts val="0"/>
              </a:spcBef>
              <a:spcAft>
                <a:spcPts val="0"/>
              </a:spcAft>
              <a:buClrTx/>
            </a:pPr>
            <a:r>
              <a:rPr lang="en-GB" sz="1800" dirty="0" smtClean="0">
                <a:latin typeface="+mn-lt"/>
              </a:rPr>
              <a:t>A wire was being re-spooled neatly onto a winch drum after work had been completed.</a:t>
            </a:r>
          </a:p>
          <a:p>
            <a:pPr>
              <a:lnSpc>
                <a:spcPct val="114000"/>
              </a:lnSpc>
              <a:spcBef>
                <a:spcPts val="0"/>
              </a:spcBef>
              <a:spcAft>
                <a:spcPts val="0"/>
              </a:spcAft>
              <a:buClrTx/>
            </a:pPr>
            <a:r>
              <a:rPr lang="en-GB" sz="1800" dirty="0" smtClean="0">
                <a:latin typeface="+mn-lt"/>
              </a:rPr>
              <a:t>One man operated the winch and another guided the wire using two hands and a hammer.</a:t>
            </a:r>
          </a:p>
          <a:p>
            <a:pPr>
              <a:lnSpc>
                <a:spcPct val="114000"/>
              </a:lnSpc>
              <a:spcBef>
                <a:spcPts val="0"/>
              </a:spcBef>
              <a:spcAft>
                <a:spcPts val="0"/>
              </a:spcAft>
              <a:buClrTx/>
            </a:pPr>
            <a:r>
              <a:rPr lang="en-GB" sz="1800" b="1" dirty="0" smtClean="0">
                <a:solidFill>
                  <a:srgbClr val="FF0000"/>
                </a:solidFill>
                <a:latin typeface="+mn-lt"/>
              </a:rPr>
              <a:t>What </a:t>
            </a:r>
            <a:r>
              <a:rPr lang="en-GB" sz="1800" b="1" dirty="0">
                <a:solidFill>
                  <a:srgbClr val="FF0000"/>
                </a:solidFill>
                <a:latin typeface="+mn-lt"/>
              </a:rPr>
              <a:t>could go </a:t>
            </a:r>
            <a:r>
              <a:rPr lang="en-GB" sz="1800" b="1" dirty="0" smtClean="0">
                <a:solidFill>
                  <a:srgbClr val="FF0000"/>
                </a:solidFill>
                <a:latin typeface="+mn-lt"/>
              </a:rPr>
              <a:t>wrong?  What could </a:t>
            </a:r>
            <a:r>
              <a:rPr lang="en-GB" sz="1800" b="1" dirty="0">
                <a:solidFill>
                  <a:srgbClr val="FF0000"/>
                </a:solidFill>
                <a:latin typeface="+mn-lt"/>
              </a:rPr>
              <a:t>be the consequences</a:t>
            </a:r>
            <a:r>
              <a:rPr lang="en-GB" sz="1800" b="1" dirty="0" smtClean="0">
                <a:solidFill>
                  <a:srgbClr val="FF0000"/>
                </a:solidFill>
                <a:latin typeface="+mn-lt"/>
              </a:rPr>
              <a:t>?</a:t>
            </a:r>
          </a:p>
          <a:p>
            <a:pPr marL="0" indent="0" algn="ctr">
              <a:buNone/>
            </a:pPr>
            <a:endParaRPr lang="en-GB" sz="1600" b="1" dirty="0">
              <a:solidFill>
                <a:srgbClr val="FF0000"/>
              </a:solidFill>
            </a:endParaRPr>
          </a:p>
          <a:p>
            <a:endParaRPr lang="en-US" sz="1600" dirty="0" smtClean="0">
              <a:latin typeface="Arial" pitchFamily="-1" charset="0"/>
            </a:endParaRPr>
          </a:p>
        </p:txBody>
      </p:sp>
      <p:sp>
        <p:nvSpPr>
          <p:cNvPr id="9" name="TextBox 8"/>
          <p:cNvSpPr txBox="1"/>
          <p:nvPr/>
        </p:nvSpPr>
        <p:spPr>
          <a:xfrm>
            <a:off x="6473371" y="6550223"/>
            <a:ext cx="2374368" cy="307777"/>
          </a:xfrm>
          <a:prstGeom prst="rect">
            <a:avLst/>
          </a:prstGeom>
          <a:noFill/>
        </p:spPr>
        <p:txBody>
          <a:bodyPr wrap="none" rtlCol="0">
            <a:spAutoFit/>
          </a:bodyPr>
          <a:lstStyle/>
          <a:p>
            <a:r>
              <a:rPr lang="en-GB" sz="1400" dirty="0" smtClean="0"/>
              <a:t>Re-spooling line onto winch</a:t>
            </a:r>
            <a:endParaRPr lang="en-GB" sz="1400" dirty="0"/>
          </a:p>
        </p:txBody>
      </p:sp>
      <p:sp>
        <p:nvSpPr>
          <p:cNvPr id="16" name="Rounded Rectangle 15"/>
          <p:cNvSpPr/>
          <p:nvPr/>
        </p:nvSpPr>
        <p:spPr>
          <a:xfrm>
            <a:off x="3914347" y="5904853"/>
            <a:ext cx="1266665" cy="37801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9046" y="694031"/>
            <a:ext cx="8105721" cy="2759410"/>
          </a:xfrm>
          <a:prstGeom prst="rect">
            <a:avLst/>
          </a:prstGeom>
          <a:ln>
            <a:noFill/>
          </a:ln>
        </p:spPr>
        <p:txBody>
          <a:bodyPr wrap="square">
            <a:spAutoFit/>
          </a:bodyPr>
          <a:lstStyle/>
          <a:p>
            <a:pPr>
              <a:lnSpc>
                <a:spcPct val="114000"/>
              </a:lnSpc>
              <a:buClr>
                <a:srgbClr val="FF0000"/>
              </a:buClr>
            </a:pPr>
            <a:r>
              <a:rPr lang="en-GB" sz="1700" b="1" dirty="0" smtClean="0">
                <a:latin typeface="+mn-lt"/>
                <a:cs typeface="Arial" panose="020B0604020202020204" pitchFamily="34" charset="0"/>
              </a:rPr>
              <a:t>What happened:</a:t>
            </a:r>
            <a:endParaRPr lang="en-GB" sz="1700" dirty="0" smtClean="0">
              <a:latin typeface="+mn-lt"/>
              <a:cs typeface="Arial" panose="020B0604020202020204" pitchFamily="34" charset="0"/>
            </a:endParaRPr>
          </a:p>
          <a:p>
            <a:pPr marL="285750" indent="-285750">
              <a:lnSpc>
                <a:spcPct val="114000"/>
              </a:lnSpc>
              <a:buFont typeface="Arial" panose="020B0604020202020204" pitchFamily="34" charset="0"/>
              <a:buChar char="•"/>
            </a:pPr>
            <a:r>
              <a:rPr lang="en-GB" sz="1700" dirty="0" smtClean="0">
                <a:latin typeface="+mn-lt"/>
                <a:cs typeface="Arial" panose="020B0604020202020204" pitchFamily="34" charset="0"/>
              </a:rPr>
              <a:t>As spooling progressed, the men became more confident and speed was increased.</a:t>
            </a:r>
          </a:p>
          <a:p>
            <a:pPr marL="285750" indent="-285750">
              <a:lnSpc>
                <a:spcPct val="114000"/>
              </a:lnSpc>
              <a:buFont typeface="Arial" panose="020B0604020202020204" pitchFamily="34" charset="0"/>
              <a:buChar char="•"/>
            </a:pPr>
            <a:r>
              <a:rPr lang="en-GB" sz="1700" dirty="0" smtClean="0">
                <a:latin typeface="+mn-lt"/>
                <a:cs typeface="Arial" panose="020B0604020202020204" pitchFamily="34" charset="0"/>
              </a:rPr>
              <a:t>The man’s left hand was caught by a broken wire and pulled towards the drum.  </a:t>
            </a:r>
          </a:p>
          <a:p>
            <a:pPr marL="285750" indent="-285750">
              <a:lnSpc>
                <a:spcPct val="114000"/>
              </a:lnSpc>
              <a:buFont typeface="Arial" panose="020B0604020202020204" pitchFamily="34" charset="0"/>
              <a:buChar char="•"/>
            </a:pPr>
            <a:r>
              <a:rPr lang="en-GB" sz="1700" dirty="0" smtClean="0">
                <a:latin typeface="+mn-lt"/>
                <a:cs typeface="Arial" panose="020B0604020202020204" pitchFamily="34" charset="0"/>
              </a:rPr>
              <a:t>He did not call out to stop the winch as he thought he could free it before reaching the drum.</a:t>
            </a:r>
            <a:r>
              <a:rPr lang="en-GB" sz="1700" dirty="0">
                <a:latin typeface="+mn-lt"/>
                <a:cs typeface="Arial" panose="020B0604020202020204" pitchFamily="34" charset="0"/>
              </a:rPr>
              <a:t> </a:t>
            </a:r>
            <a:r>
              <a:rPr lang="en-GB" sz="1700" dirty="0" smtClean="0">
                <a:latin typeface="+mn-lt"/>
                <a:cs typeface="Arial" panose="020B0604020202020204" pitchFamily="34" charset="0"/>
              </a:rPr>
              <a:t> </a:t>
            </a:r>
            <a:r>
              <a:rPr lang="en-GB" sz="1700" dirty="0" smtClean="0">
                <a:solidFill>
                  <a:srgbClr val="FF0000"/>
                </a:solidFill>
                <a:latin typeface="+mn-lt"/>
                <a:cs typeface="Arial" panose="020B0604020202020204" pitchFamily="34" charset="0"/>
              </a:rPr>
              <a:t>The winch operator was not paying attention </a:t>
            </a:r>
            <a:r>
              <a:rPr lang="en-GB" sz="1700" dirty="0" smtClean="0">
                <a:latin typeface="+mn-lt"/>
                <a:cs typeface="Arial" panose="020B0604020202020204" pitchFamily="34" charset="0"/>
              </a:rPr>
              <a:t>and continued to spool on the wire.</a:t>
            </a:r>
          </a:p>
          <a:p>
            <a:pPr marL="285750" indent="-285750">
              <a:lnSpc>
                <a:spcPct val="114000"/>
              </a:lnSpc>
              <a:buFont typeface="Arial" panose="020B0604020202020204" pitchFamily="34" charset="0"/>
              <a:buChar char="•"/>
            </a:pPr>
            <a:r>
              <a:rPr lang="en-GB" sz="1700" dirty="0" smtClean="0">
                <a:latin typeface="+mn-lt"/>
                <a:cs typeface="Arial" panose="020B0604020202020204" pitchFamily="34" charset="0"/>
              </a:rPr>
              <a:t>The wire-feeding hand and arm were pulled into the winch.</a:t>
            </a:r>
          </a:p>
          <a:p>
            <a:pPr marL="285750" indent="-285750">
              <a:lnSpc>
                <a:spcPct val="114000"/>
              </a:lnSpc>
              <a:buFont typeface="Arial" panose="020B0604020202020204" pitchFamily="34" charset="0"/>
              <a:buChar char="•"/>
            </a:pPr>
            <a:r>
              <a:rPr lang="en-GB" sz="1700" dirty="0" smtClean="0">
                <a:latin typeface="+mn-lt"/>
                <a:cs typeface="Arial" panose="020B0604020202020204" pitchFamily="34" charset="0"/>
              </a:rPr>
              <a:t>The man lost four fingers, and remained in hospital for seven days.  </a:t>
            </a:r>
            <a:r>
              <a:rPr lang="en-GB" sz="1700" dirty="0" smtClean="0">
                <a:solidFill>
                  <a:srgbClr val="FF0000"/>
                </a:solidFill>
                <a:latin typeface="+mn-lt"/>
                <a:cs typeface="Arial" panose="020B0604020202020204" pitchFamily="34" charset="0"/>
              </a:rPr>
              <a:t>He was unfit to work for more than a year.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44" y="3611105"/>
            <a:ext cx="8105721" cy="2656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3371" y="6550223"/>
            <a:ext cx="2374368" cy="307777"/>
          </a:xfrm>
          <a:prstGeom prst="rect">
            <a:avLst/>
          </a:prstGeom>
          <a:noFill/>
        </p:spPr>
        <p:txBody>
          <a:bodyPr wrap="none" rtlCol="0">
            <a:spAutoFit/>
          </a:bodyPr>
          <a:lstStyle/>
          <a:p>
            <a:r>
              <a:rPr lang="en-GB" sz="1400" dirty="0" smtClean="0"/>
              <a:t>Re-spooling line onto winch</a:t>
            </a:r>
            <a:endParaRPr lang="en-GB" sz="1400"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436394"/>
            <a:ext cx="8229600" cy="4209331"/>
          </a:xfrm>
        </p:spPr>
        <p:txBody>
          <a:bodyPr>
            <a:normAutofit/>
          </a:bodyPr>
          <a:lstStyle/>
          <a:p>
            <a:pPr marL="0" indent="0" algn="ctr">
              <a:buNone/>
            </a:pPr>
            <a:r>
              <a:rPr lang="en-GB" sz="3200" b="1" dirty="0" smtClean="0">
                <a:latin typeface="+mn-lt"/>
              </a:rPr>
              <a:t>What behaviours and steps would prevent this from occurring?</a:t>
            </a:r>
          </a:p>
          <a:p>
            <a:pPr marL="0" indent="0">
              <a:buNone/>
            </a:pPr>
            <a:endParaRPr lang="en-GB" sz="2300" dirty="0"/>
          </a:p>
        </p:txBody>
      </p:sp>
      <p:sp>
        <p:nvSpPr>
          <p:cNvPr id="8" name="Rounded Rectangle 7"/>
          <p:cNvSpPr/>
          <p:nvPr/>
        </p:nvSpPr>
        <p:spPr>
          <a:xfrm>
            <a:off x="3374065" y="3549765"/>
            <a:ext cx="2399414"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b="1" dirty="0">
                <a:solidFill>
                  <a:srgbClr val="FF0000"/>
                </a:solidFill>
              </a:rPr>
              <a:t>DISCUSS</a:t>
            </a:r>
            <a:endParaRPr lang="en-GB" sz="4000" dirty="0">
              <a:solidFill>
                <a:srgbClr val="FF0000"/>
              </a:solidFill>
            </a:endParaRPr>
          </a:p>
        </p:txBody>
      </p:sp>
      <p:sp>
        <p:nvSpPr>
          <p:cNvPr id="2" name="Rectangle 1"/>
          <p:cNvSpPr/>
          <p:nvPr/>
        </p:nvSpPr>
        <p:spPr>
          <a:xfrm>
            <a:off x="666430" y="4455178"/>
            <a:ext cx="7849891" cy="830997"/>
          </a:xfrm>
          <a:prstGeom prst="rect">
            <a:avLst/>
          </a:prstGeom>
        </p:spPr>
        <p:txBody>
          <a:bodyPr wrap="square">
            <a:spAutoFit/>
          </a:bodyPr>
          <a:lstStyle/>
          <a:p>
            <a:pPr algn="ctr"/>
            <a:r>
              <a:rPr lang="en-GB" sz="2400" b="1" dirty="0">
                <a:solidFill>
                  <a:srgbClr val="FF0000"/>
                </a:solidFill>
              </a:rPr>
              <a:t>What similar situations might you face?</a:t>
            </a:r>
          </a:p>
          <a:p>
            <a:pPr algn="ctr"/>
            <a:r>
              <a:rPr lang="en-GB" sz="2400" b="1" dirty="0">
                <a:solidFill>
                  <a:srgbClr val="FF0000"/>
                </a:solidFill>
              </a:rPr>
              <a:t>What might you do differently today in your work? </a:t>
            </a:r>
          </a:p>
        </p:txBody>
      </p:sp>
      <p:sp>
        <p:nvSpPr>
          <p:cNvPr id="5" name="TextBox 4"/>
          <p:cNvSpPr txBox="1"/>
          <p:nvPr/>
        </p:nvSpPr>
        <p:spPr>
          <a:xfrm>
            <a:off x="6473371" y="6550223"/>
            <a:ext cx="2374368" cy="307777"/>
          </a:xfrm>
          <a:prstGeom prst="rect">
            <a:avLst/>
          </a:prstGeom>
          <a:noFill/>
        </p:spPr>
        <p:txBody>
          <a:bodyPr wrap="none" rtlCol="0">
            <a:spAutoFit/>
          </a:bodyPr>
          <a:lstStyle/>
          <a:p>
            <a:r>
              <a:rPr lang="en-GB" sz="1400" dirty="0" smtClean="0"/>
              <a:t>Re-spooling line onto winch</a:t>
            </a:r>
            <a:endParaRPr lang="en-GB" sz="1400" dirty="0"/>
          </a:p>
        </p:txBody>
      </p:sp>
    </p:spTree>
    <p:extLst>
      <p:ext uri="{BB962C8B-B14F-4D97-AF65-F5344CB8AC3E}">
        <p14:creationId xmlns:p14="http://schemas.microsoft.com/office/powerpoint/2010/main" val="10605008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7142" y="660222"/>
            <a:ext cx="7861216" cy="4790414"/>
          </a:xfrm>
          <a:prstGeom prst="rect">
            <a:avLst/>
          </a:prstGeom>
        </p:spPr>
        <p:txBody>
          <a:bodyPr wrap="square">
            <a:spAutoFit/>
          </a:bodyPr>
          <a:lstStyle/>
          <a:p>
            <a:pPr lvl="0">
              <a:lnSpc>
                <a:spcPct val="114000"/>
              </a:lnSpc>
              <a:buClr>
                <a:srgbClr val="FF0000"/>
              </a:buClr>
            </a:pPr>
            <a:r>
              <a:rPr lang="en-GB" b="1" dirty="0" smtClean="0">
                <a:latin typeface="+mn-lt"/>
                <a:cs typeface="Arial" panose="020B0604020202020204" pitchFamily="34" charset="0"/>
              </a:rPr>
              <a:t>Good practice:</a:t>
            </a:r>
            <a:endParaRPr lang="en-GB" dirty="0">
              <a:latin typeface="+mn-lt"/>
              <a:cs typeface="Arial" panose="020B0604020202020204" pitchFamily="34" charset="0"/>
            </a:endParaRPr>
          </a:p>
          <a:p>
            <a:pPr marL="171450" lvl="0" indent="-171450">
              <a:lnSpc>
                <a:spcPct val="114000"/>
              </a:lnSpc>
              <a:buFont typeface="Arial" panose="020B0604020202020204" pitchFamily="34" charset="0"/>
              <a:buChar char="•"/>
            </a:pPr>
            <a:r>
              <a:rPr lang="en-GB" dirty="0" smtClean="0">
                <a:latin typeface="+mn-lt"/>
                <a:cs typeface="Arial" panose="020B0604020202020204" pitchFamily="34" charset="0"/>
              </a:rPr>
              <a:t>The job isn’t finished until all equipment is tidied up.  Re-spooling of line should be included in the lift plan risk assessment (see guidance on Lifting and Mechanical Handling below)</a:t>
            </a:r>
          </a:p>
          <a:p>
            <a:pPr marL="171450" lvl="0" indent="-171450">
              <a:lnSpc>
                <a:spcPct val="114000"/>
              </a:lnSpc>
              <a:buFont typeface="Arial" panose="020B0604020202020204" pitchFamily="34" charset="0"/>
              <a:buChar char="•"/>
            </a:pPr>
            <a:r>
              <a:rPr lang="en-GB" dirty="0" smtClean="0">
                <a:latin typeface="+mn-lt"/>
                <a:cs typeface="Arial" panose="020B0604020202020204" pitchFamily="34" charset="0"/>
              </a:rPr>
              <a:t>Equipment is available to remove the need for hands on work (spooling equipment)</a:t>
            </a:r>
          </a:p>
          <a:p>
            <a:pPr marL="171450" indent="-171450">
              <a:lnSpc>
                <a:spcPct val="114000"/>
              </a:lnSpc>
              <a:buFont typeface="Arial" panose="020B0604020202020204" pitchFamily="34" charset="0"/>
              <a:buChar char="•"/>
            </a:pPr>
            <a:r>
              <a:rPr lang="en-GB" dirty="0" smtClean="0">
                <a:latin typeface="+mn-lt"/>
                <a:cs typeface="Arial" panose="020B0604020202020204" pitchFamily="34" charset="0"/>
              </a:rPr>
              <a:t>Promote </a:t>
            </a:r>
            <a:r>
              <a:rPr lang="en-GB" dirty="0">
                <a:latin typeface="+mn-lt"/>
                <a:cs typeface="Arial" panose="020B0604020202020204" pitchFamily="34" charset="0"/>
              </a:rPr>
              <a:t>a culture of stopping to consider how operations can be completed more safely, particularly when an unplanned activity </a:t>
            </a:r>
            <a:r>
              <a:rPr lang="en-GB" dirty="0" smtClean="0">
                <a:latin typeface="+mn-lt"/>
                <a:cs typeface="Arial" panose="020B0604020202020204" pitchFamily="34" charset="0"/>
              </a:rPr>
              <a:t>arises</a:t>
            </a:r>
            <a:endParaRPr lang="en-GB" dirty="0">
              <a:latin typeface="+mn-lt"/>
              <a:cs typeface="Arial" panose="020B0604020202020204" pitchFamily="34" charset="0"/>
            </a:endParaRPr>
          </a:p>
          <a:p>
            <a:pPr marL="171450" lvl="0" indent="-171450">
              <a:lnSpc>
                <a:spcPct val="114000"/>
              </a:lnSpc>
              <a:buFont typeface="Arial" panose="020B0604020202020204" pitchFamily="34" charset="0"/>
              <a:buChar char="•"/>
            </a:pPr>
            <a:r>
              <a:rPr lang="en-GB" dirty="0" smtClean="0">
                <a:latin typeface="+mn-lt"/>
                <a:cs typeface="Arial" panose="020B0604020202020204" pitchFamily="34" charset="0"/>
              </a:rPr>
              <a:t>It is important to remain vigilant when working and recognise when people are exposing themselves to additional risks as a result of their actions</a:t>
            </a:r>
            <a:endParaRPr lang="en-GB" dirty="0">
              <a:latin typeface="+mn-lt"/>
              <a:cs typeface="Arial" panose="020B0604020202020204" pitchFamily="34" charset="0"/>
            </a:endParaRPr>
          </a:p>
          <a:p>
            <a:pPr lvl="0">
              <a:lnSpc>
                <a:spcPct val="114000"/>
              </a:lnSpc>
              <a:buClr>
                <a:srgbClr val="FF0000"/>
              </a:buClr>
            </a:pPr>
            <a:endParaRPr lang="en-GB" dirty="0">
              <a:latin typeface="+mn-lt"/>
              <a:cs typeface="Arial" panose="020B0604020202020204" pitchFamily="34" charset="0"/>
            </a:endParaRPr>
          </a:p>
          <a:p>
            <a:pPr lvl="0">
              <a:lnSpc>
                <a:spcPct val="114000"/>
              </a:lnSpc>
              <a:buClr>
                <a:srgbClr val="FF0000"/>
              </a:buClr>
            </a:pPr>
            <a:r>
              <a:rPr lang="en-GB" b="1" dirty="0" smtClean="0">
                <a:latin typeface="+mn-lt"/>
                <a:cs typeface="Arial" panose="020B0604020202020204" pitchFamily="34" charset="0"/>
              </a:rPr>
              <a:t>Useful resources:</a:t>
            </a:r>
          </a:p>
          <a:p>
            <a:pPr lvl="0">
              <a:lnSpc>
                <a:spcPct val="114000"/>
              </a:lnSpc>
              <a:buClr>
                <a:srgbClr val="FF0000"/>
              </a:buClr>
            </a:pPr>
            <a:r>
              <a:rPr lang="en-GB" dirty="0" smtClean="0">
                <a:latin typeface="+mn-lt"/>
                <a:cs typeface="Arial" panose="020B0604020202020204" pitchFamily="34" charset="0"/>
              </a:rPr>
              <a:t>Step Change Joined-up Thinking packs</a:t>
            </a:r>
          </a:p>
          <a:p>
            <a:pPr lvl="0">
              <a:lnSpc>
                <a:spcPct val="114000"/>
              </a:lnSpc>
              <a:buClr>
                <a:srgbClr val="FF0000"/>
              </a:buClr>
            </a:pPr>
            <a:r>
              <a:rPr lang="en-GB" dirty="0" smtClean="0">
                <a:latin typeface="+mn-lt"/>
                <a:cs typeface="Arial" panose="020B0604020202020204" pitchFamily="34" charset="0"/>
              </a:rPr>
              <a:t>Step Change Lifting and Mechanical Handing Guidelines</a:t>
            </a:r>
          </a:p>
          <a:p>
            <a:pPr marL="171450" lvl="0" indent="-171450">
              <a:buClr>
                <a:srgbClr val="FF0000"/>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188" y="5208016"/>
            <a:ext cx="2434728" cy="1006482"/>
          </a:xfrm>
          <a:prstGeom prst="rect">
            <a:avLst/>
          </a:prstGeom>
        </p:spPr>
      </p:pic>
      <p:sp>
        <p:nvSpPr>
          <p:cNvPr id="5" name="TextBox 4"/>
          <p:cNvSpPr txBox="1"/>
          <p:nvPr/>
        </p:nvSpPr>
        <p:spPr>
          <a:xfrm>
            <a:off x="6473371" y="6550223"/>
            <a:ext cx="2374368" cy="307777"/>
          </a:xfrm>
          <a:prstGeom prst="rect">
            <a:avLst/>
          </a:prstGeom>
          <a:noFill/>
        </p:spPr>
        <p:txBody>
          <a:bodyPr wrap="none" rtlCol="0">
            <a:spAutoFit/>
          </a:bodyPr>
          <a:lstStyle/>
          <a:p>
            <a:r>
              <a:rPr lang="en-GB" sz="1400" dirty="0" smtClean="0"/>
              <a:t>Re-spooling line onto winch</a:t>
            </a:r>
            <a:endParaRPr lang="en-GB" sz="1400" dirty="0"/>
          </a:p>
        </p:txBody>
      </p:sp>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4100" y="4228629"/>
            <a:ext cx="1400691" cy="198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561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6" name="TextBox 5"/>
          <p:cNvSpPr txBox="1"/>
          <p:nvPr/>
        </p:nvSpPr>
        <p:spPr>
          <a:xfrm>
            <a:off x="6473371" y="6550223"/>
            <a:ext cx="2374368" cy="307777"/>
          </a:xfrm>
          <a:prstGeom prst="rect">
            <a:avLst/>
          </a:prstGeom>
          <a:noFill/>
        </p:spPr>
        <p:txBody>
          <a:bodyPr wrap="none" rtlCol="0">
            <a:spAutoFit/>
          </a:bodyPr>
          <a:lstStyle/>
          <a:p>
            <a:r>
              <a:rPr lang="en-GB" sz="1400" dirty="0" smtClean="0"/>
              <a:t>Re-spooling line onto winch</a:t>
            </a:r>
            <a:endParaRPr lang="en-GB" sz="1400" dirty="0"/>
          </a:p>
        </p:txBody>
      </p:sp>
      <p:sp>
        <p:nvSpPr>
          <p:cNvPr id="7" name="Title 1"/>
          <p:cNvSpPr txBox="1">
            <a:spLocks/>
          </p:cNvSpPr>
          <p:nvPr/>
        </p:nvSpPr>
        <p:spPr bwMode="auto">
          <a:xfrm>
            <a:off x="314703" y="4895765"/>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b="0" dirty="0" smtClean="0">
                <a:solidFill>
                  <a:schemeClr val="tx1"/>
                </a:solidFill>
                <a:latin typeface="+mn-lt"/>
              </a:rPr>
              <a:t>Did this presentation result in discussion?  Please share your comments </a:t>
            </a:r>
            <a:r>
              <a:rPr lang="en-GB" sz="2000" b="0" u="sng" dirty="0" smtClean="0">
                <a:solidFill>
                  <a:schemeClr val="tx1"/>
                </a:solidFill>
                <a:latin typeface="+mn-lt"/>
              </a:rPr>
              <a:t>here</a:t>
            </a:r>
            <a:r>
              <a:rPr lang="en-GB" sz="2000" b="0" dirty="0" smtClean="0">
                <a:solidFill>
                  <a:schemeClr val="tx1"/>
                </a:solidFill>
                <a:latin typeface="+mn-lt"/>
              </a:rPr>
              <a:t>.</a:t>
            </a:r>
          </a:p>
          <a:p>
            <a:r>
              <a:rPr lang="en-GB" sz="2000" b="0" dirty="0" smtClean="0">
                <a:solidFill>
                  <a:schemeClr val="tx1"/>
                </a:solidFill>
                <a:latin typeface="+mn-lt"/>
              </a:rPr>
              <a:t>Could your discussion lead to creating another alert to share with industry? Please contact : </a:t>
            </a:r>
            <a:r>
              <a:rPr lang="en-GB" sz="2000" b="0" dirty="0" smtClean="0">
                <a:solidFill>
                  <a:schemeClr val="tx1"/>
                </a:solidFill>
                <a:latin typeface="+mn-lt"/>
                <a:hlinkClick r:id="rId3"/>
              </a:rPr>
              <a:t>info@stepchangeinsafety.net</a:t>
            </a:r>
            <a:endParaRPr lang="en-GB" sz="2000" b="0" dirty="0" smtClean="0">
              <a:solidFill>
                <a:schemeClr val="tx1"/>
              </a:solidFill>
              <a:latin typeface="+mn-lt"/>
            </a:endParaRPr>
          </a:p>
        </p:txBody>
      </p:sp>
    </p:spTree>
    <p:extLst>
      <p:ext uri="{BB962C8B-B14F-4D97-AF65-F5344CB8AC3E}">
        <p14:creationId xmlns:p14="http://schemas.microsoft.com/office/powerpoint/2010/main" val="129068528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2198</TotalTime>
  <Words>435</Words>
  <Application>Microsoft Macintosh PowerPoint</Application>
  <PresentationFormat>On-screen Show (4:3)</PresentationFormat>
  <Paragraphs>44</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65</cp:revision>
  <dcterms:created xsi:type="dcterms:W3CDTF">2013-07-22T12:56:54Z</dcterms:created>
  <dcterms:modified xsi:type="dcterms:W3CDTF">2020-03-11T14:33:57Z</dcterms:modified>
</cp:coreProperties>
</file>