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8" r:id="rId3"/>
    <p:sldId id="260" r:id="rId4"/>
    <p:sldId id="261" r:id="rId5"/>
    <p:sldId id="266" r:id="rId6"/>
    <p:sldId id="264" r:id="rId7"/>
    <p:sldId id="267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001A"/>
    <a:srgbClr val="E85D10"/>
    <a:srgbClr val="E58955"/>
    <a:srgbClr val="28A102"/>
    <a:srgbClr val="E44600"/>
    <a:srgbClr val="890845"/>
    <a:srgbClr val="0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3" autoAdjust="0"/>
    <p:restoredTop sz="86647" autoAdjust="0"/>
  </p:normalViewPr>
  <p:slideViewPr>
    <p:cSldViewPr snapToGrid="0" snapToObjects="1">
      <p:cViewPr varScale="1">
        <p:scale>
          <a:sx n="93" d="100"/>
          <a:sy n="93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B29BC-15C6-4CA5-890B-1D13180C7716}" type="datetimeFigureOut">
              <a:rPr lang="en-GB" smtClean="0"/>
              <a:t>11/03/20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7899-EB9A-42CC-AB28-5EF82478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For additional hazards, consider:</a:t>
            </a:r>
          </a:p>
          <a:p>
            <a:r>
              <a:rPr lang="en-GB" dirty="0"/>
              <a:t>Lifeboats, evacuations routes, firewater, vents,</a:t>
            </a:r>
            <a:r>
              <a:rPr lang="en-GB" baseline="0" dirty="0"/>
              <a:t> emergency shutdown, control of work, emergency disconnects, lifting operations, helicopter operations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20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The drill rig is grey</a:t>
            </a:r>
          </a:p>
          <a:p>
            <a:r>
              <a:rPr lang="en-GB" dirty="0"/>
              <a:t>The wellhead platform is yellow</a:t>
            </a:r>
          </a:p>
          <a:p>
            <a:r>
              <a:rPr lang="en-GB" dirty="0"/>
              <a:t>The vent is the vertical white pipe in the yellow vent</a:t>
            </a:r>
            <a:r>
              <a:rPr lang="en-GB" baseline="0" dirty="0"/>
              <a:t> stack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2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0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The definition of SIMOPS comes from: API RP 54: </a:t>
            </a:r>
            <a:r>
              <a:rPr lang="en-US" sz="1200" i="1" dirty="0">
                <a:solidFill>
                  <a:prstClr val="black"/>
                </a:solidFill>
                <a:latin typeface="+mn-lt"/>
              </a:rPr>
              <a:t>Recommended Practice for Occupational Safety for Oil and Gas Well Drilling and Servicing Operations, Third Edition, August 1999 (2007)</a:t>
            </a:r>
            <a:endParaRPr lang="en-US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1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or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4488" y="344488"/>
            <a:ext cx="8455025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join_horiz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723313" y="3362325"/>
            <a:ext cx="476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3452" y="3301107"/>
            <a:ext cx="4678948" cy="926193"/>
          </a:xfrm>
        </p:spPr>
        <p:txBody>
          <a:bodyPr lIns="0" rIns="0"/>
          <a:lstStyle>
            <a:lvl1pPr algn="l">
              <a:lnSpc>
                <a:spcPts val="2600"/>
              </a:lnSpc>
              <a:defRPr sz="2400">
                <a:solidFill>
                  <a:srgbClr val="E2001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3452" y="4336157"/>
            <a:ext cx="4678948" cy="1752600"/>
          </a:xfrm>
        </p:spPr>
        <p:txBody>
          <a:bodyPr lIns="0" rIns="0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17" descr="join_wheel_horiz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60325" y="3311525"/>
            <a:ext cx="4762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tep_change_logos_rgb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27062" y="2138021"/>
            <a:ext cx="5302084" cy="9220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33" y="5281868"/>
            <a:ext cx="662015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533" y="612774"/>
            <a:ext cx="7800475" cy="44988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533" y="5895646"/>
            <a:ext cx="6620155" cy="276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intedupthinkin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285"/>
            <a:ext cx="9144000" cy="2941373"/>
          </a:xfrm>
          <a:prstGeom prst="rect">
            <a:avLst/>
          </a:prstGeom>
        </p:spPr>
      </p:pic>
      <p:sp>
        <p:nvSpPr>
          <p:cNvPr id="12" name="TextBox 64"/>
          <p:cNvSpPr txBox="1">
            <a:spLocks noChangeArrowheads="1"/>
          </p:cNvSpPr>
          <p:nvPr userDrawn="1"/>
        </p:nvSpPr>
        <p:spPr bwMode="auto">
          <a:xfrm>
            <a:off x="1516917" y="3780271"/>
            <a:ext cx="611016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</a:bodyPr>
          <a:lstStyle/>
          <a:p>
            <a:pPr algn="ctr">
              <a:lnSpc>
                <a:spcPts val="2600"/>
              </a:lnSpc>
            </a:pPr>
            <a:r>
              <a:rPr lang="en-US" sz="2400" b="1" dirty="0">
                <a:solidFill>
                  <a:schemeClr val="tx1"/>
                </a:solidFill>
              </a:rPr>
              <a:t>WORKING TOGETHER </a:t>
            </a:r>
            <a:r>
              <a:rPr lang="en-US" sz="2400" b="1" dirty="0">
                <a:solidFill>
                  <a:srgbClr val="E2001A"/>
                </a:solidFill>
              </a:rPr>
              <a:t>TO PREVENT HYDROCARBON RELEASES</a:t>
            </a:r>
          </a:p>
        </p:txBody>
      </p:sp>
      <p:pic>
        <p:nvPicPr>
          <p:cNvPr id="6" name="Picture 5" descr="step_change_logos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4045" y="5829345"/>
            <a:ext cx="2221200" cy="3862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438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79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189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4387"/>
            <a:ext cx="4040188" cy="38917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189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4387"/>
            <a:ext cx="4041775" cy="389177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876"/>
            <a:ext cx="7460871" cy="6746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4343021" cy="46910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border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4488" y="344488"/>
            <a:ext cx="8455025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48800"/>
            <a:ext cx="8229600" cy="15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0000"/>
            <a:ext cx="8229600" cy="4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19" descr="join_horiz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23313" y="3362325"/>
            <a:ext cx="476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0" descr="join_ver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3738" y="-63500"/>
            <a:ext cx="1365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9" descr="join_horiz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57150" y="3362325"/>
            <a:ext cx="476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0" descr="join_ver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3738" y="6440488"/>
            <a:ext cx="1365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tep_change_trig_rgb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9519" y="5698235"/>
            <a:ext cx="511199" cy="419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2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ransition xmlns:p14="http://schemas.microsoft.com/office/powerpoint/2010/main" spd="slow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E2001A"/>
          </a:solidFill>
          <a:latin typeface="Arial"/>
          <a:ea typeface="ヒラギノ角ゴ Pro W3" pitchFamily="-1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1pPr>
      <a:lvl2pPr marL="715963" indent="-352425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2pPr>
      <a:lvl3pPr marL="989013" indent="-273050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•"/>
        <a:defRPr sz="18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3pPr>
      <a:lvl4pPr marL="1252538" indent="-354013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–"/>
        <a:defRPr sz="16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4pPr>
      <a:lvl5pPr marL="1614488" indent="-361950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»"/>
        <a:defRPr sz="14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Safety Moment</a:t>
            </a:r>
          </a:p>
          <a:p>
            <a:pPr marL="0" indent="0" algn="ctr">
              <a:buNone/>
            </a:pPr>
            <a:r>
              <a:rPr lang="en-GB" sz="4800" b="1" dirty="0">
                <a:latin typeface="+mn-lt"/>
              </a:rPr>
              <a:t>SIMOPS</a:t>
            </a:r>
          </a:p>
          <a:p>
            <a:pPr marL="0" indent="0" algn="ctr">
              <a:buNone/>
            </a:pPr>
            <a:r>
              <a:rPr lang="en-GB" sz="4800" b="1" dirty="0">
                <a:latin typeface="+mn-lt"/>
              </a:rPr>
              <a:t>(Simultaneous operations)</a:t>
            </a:r>
          </a:p>
          <a:p>
            <a:pPr marL="0" indent="0">
              <a:buNone/>
            </a:pPr>
            <a:endParaRPr lang="en-GB" sz="2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448"/>
            <a:ext cx="8229600" cy="4384800"/>
          </a:xfrm>
        </p:spPr>
        <p:txBody>
          <a:bodyPr/>
          <a:lstStyle/>
          <a:p>
            <a:r>
              <a:rPr lang="en-GB" dirty="0"/>
              <a:t>You are in charge of an unmanned wellhead platform</a:t>
            </a:r>
          </a:p>
          <a:p>
            <a:r>
              <a:rPr lang="en-GB" dirty="0"/>
              <a:t>A drilling rig will be coming alongside in a few months to carry out simultaneous operations</a:t>
            </a:r>
          </a:p>
          <a:p>
            <a:r>
              <a:rPr lang="en-GB" dirty="0"/>
              <a:t>What additional hazards might be introduced as a result of the two installations working together?</a:t>
            </a:r>
          </a:p>
          <a:p>
            <a:r>
              <a:rPr lang="en-GB" dirty="0"/>
              <a:t>What aspects of your operation might change as a result of the two installations coming together?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42615" y="6522927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SIMOPS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13354" y="5242632"/>
            <a:ext cx="1717292" cy="6563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DISCUSS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29434898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64404" y="673813"/>
            <a:ext cx="4291020" cy="3948689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b="1" dirty="0">
                <a:latin typeface="+mn-lt"/>
              </a:rPr>
              <a:t>Let’s look at a real event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2000" b="1" dirty="0">
              <a:latin typeface="+mn-lt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2000" b="1" dirty="0">
                <a:latin typeface="+mn-lt"/>
              </a:rPr>
              <a:t>A normally unmanned wellhead platform with a jack-up drill rig in attendance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GB" sz="1800" dirty="0">
                <a:latin typeface="+mn-lt"/>
              </a:rPr>
              <a:t>Wellhead platform (WHP) – normal production and operations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FF0000"/>
              </a:buClr>
            </a:pPr>
            <a:r>
              <a:rPr lang="en-GB" sz="1800" dirty="0">
                <a:latin typeface="+mn-lt"/>
              </a:rPr>
              <a:t>Jack-up drill rig – work over operations in progress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FF0000"/>
              </a:buClr>
            </a:pPr>
            <a:r>
              <a:rPr lang="en-GB" sz="1800" dirty="0">
                <a:latin typeface="+mn-lt"/>
              </a:rPr>
              <a:t>An operator on the WHP was routinely venting gas from a well through the cold flare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endParaRPr lang="en-US" sz="1600" dirty="0">
              <a:latin typeface="Arial" pitchFamily="-1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05712" y="5603630"/>
            <a:ext cx="1603948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DISCUSS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51419" y="532155"/>
            <a:ext cx="3887503" cy="4845064"/>
            <a:chOff x="179512" y="1400175"/>
            <a:chExt cx="4464496" cy="53824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00175"/>
              <a:ext cx="4464496" cy="53824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" t="80406" r="90454" b="16565"/>
            <a:stretch/>
          </p:blipFill>
          <p:spPr bwMode="auto">
            <a:xfrm rot="21183557">
              <a:off x="207173" y="5451308"/>
              <a:ext cx="644396" cy="4070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" t="80406" r="90454" b="16565"/>
            <a:stretch/>
          </p:blipFill>
          <p:spPr bwMode="auto">
            <a:xfrm rot="15529144">
              <a:off x="508611" y="5329992"/>
              <a:ext cx="540000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705295" y="2115402"/>
            <a:ext cx="9925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Drill rig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7874" y="4803079"/>
            <a:ext cx="72327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WHP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1434" y="2516414"/>
            <a:ext cx="65915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vent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2615" y="6522927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SIMOPS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7302" y="5011167"/>
            <a:ext cx="278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+mn-lt"/>
              </a:rPr>
              <a:t>What could happen?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50129" y="1265006"/>
            <a:ext cx="3953196" cy="54607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On the WHP, a well had stopped flowing and was shut-in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To restart the well an operator was asked to vent the topside’s gas from the shut-in well </a:t>
            </a:r>
            <a:r>
              <a:rPr lang="en-GB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– this routine procedure did not normally need a Permit to Work.</a:t>
            </a:r>
            <a:r>
              <a:rPr lang="en-GB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The gas vent was located high on the wellhead but </a:t>
            </a:r>
            <a:r>
              <a:rPr lang="en-GB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close to the attending jack-up</a:t>
            </a:r>
            <a:r>
              <a:rPr lang="en-GB" dirty="0">
                <a:latin typeface="+mn-lt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The jack-up OIM smelled gas, notified the drill rig control room and all hot-work was immediately suspended and systems made safe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GB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" r="-639" b="-16"/>
          <a:stretch/>
        </p:blipFill>
        <p:spPr bwMode="auto">
          <a:xfrm>
            <a:off x="556349" y="1406092"/>
            <a:ext cx="4193779" cy="359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350" y="599943"/>
            <a:ext cx="8587649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Clr>
                <a:srgbClr val="FF0000"/>
              </a:buClr>
            </a:pPr>
            <a:r>
              <a:rPr lang="en-GB" b="1" dirty="0">
                <a:latin typeface="+mn-lt"/>
                <a:cs typeface="Arial" panose="020B0604020202020204" pitchFamily="34" charset="0"/>
              </a:rPr>
              <a:t>What happened: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dirty="0">
                <a:latin typeface="+mn-lt"/>
                <a:cs typeface="Arial" panose="020B0604020202020204" pitchFamily="34" charset="0"/>
              </a:rPr>
              <a:t>In this case, gas was cold-vented from the wellhead platform over the jack-up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312508" y="2148290"/>
            <a:ext cx="790834" cy="16823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42615" y="6522927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SIMOPS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8972" y="3428874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>
                <a:latin typeface="+mn-lt"/>
              </a:rPr>
              <a:t>What behaviours and steps could prevent this from occurring?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57672" y="5076340"/>
            <a:ext cx="2399414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DISCUSS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997025" y="996685"/>
            <a:ext cx="7320709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Fortunately the gas did not find an ignition source, no harm occurred and a</a:t>
            </a:r>
            <a:r>
              <a:rPr lang="en-GB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potential major accident was prevented</a:t>
            </a:r>
            <a:endParaRPr lang="en-GB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2615" y="6522927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SIMOPS</a:t>
            </a:r>
          </a:p>
        </p:txBody>
      </p:sp>
    </p:spTree>
    <p:extLst>
      <p:ext uri="{BB962C8B-B14F-4D97-AF65-F5344CB8AC3E}">
        <p14:creationId xmlns:p14="http://schemas.microsoft.com/office/powerpoint/2010/main" val="1778065295"/>
      </p:ext>
    </p:extLst>
  </p:cSld>
  <p:clrMapOvr>
    <a:masterClrMapping/>
  </p:clrMapOvr>
  <p:transition xmlns:p14="http://schemas.microsoft.com/office/powerpoint/2010/main"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3109" y="539030"/>
            <a:ext cx="7899962" cy="2379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GB" b="1" dirty="0">
                <a:latin typeface="+mn-lt"/>
                <a:cs typeface="Arial" panose="020B0604020202020204" pitchFamily="34" charset="0"/>
              </a:rPr>
              <a:t>Factors which led to this incident: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Risk assessment not included for all activities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Routine operations were progressed </a:t>
            </a:r>
            <a:r>
              <a:rPr lang="en-GB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without considering the presence of the jack-up</a:t>
            </a:r>
            <a:r>
              <a:rPr lang="en-GB" dirty="0">
                <a:latin typeface="+mn-lt"/>
                <a:cs typeface="Arial" panose="020B0604020202020204" pitchFamily="34" charset="0"/>
              </a:rPr>
              <a:t> drilling rig working over the installation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Simultaneous operations </a:t>
            </a:r>
            <a:r>
              <a:rPr lang="en-GB" dirty="0">
                <a:latin typeface="+mn-lt"/>
                <a:cs typeface="Arial" panose="020B0604020202020204" pitchFamily="34" charset="0"/>
              </a:rPr>
              <a:t>procedures were not adequately documented, understood or observed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People were complacent </a:t>
            </a:r>
            <a:r>
              <a:rPr lang="en-GB" dirty="0">
                <a:latin typeface="+mn-lt"/>
                <a:cs typeface="Arial" panose="020B0604020202020204" pitchFamily="34" charset="0"/>
              </a:rPr>
              <a:t>in performing routine hazardous operations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3109" y="2740516"/>
            <a:ext cx="8059119" cy="33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  <a:buClr>
                <a:srgbClr val="FF0000"/>
              </a:buClr>
            </a:pPr>
            <a:endParaRPr lang="en-GB" sz="1600" b="1" dirty="0">
              <a:latin typeface="+mn-lt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GB" sz="2000" b="1" dirty="0">
                <a:latin typeface="+mn-lt"/>
                <a:cs typeface="Arial" panose="020B0604020202020204" pitchFamily="34" charset="0"/>
              </a:rPr>
              <a:t>Help and Advice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en-US" b="1" dirty="0">
                <a:solidFill>
                  <a:prstClr val="black"/>
                </a:solidFill>
                <a:latin typeface="+mn-lt"/>
              </a:rPr>
              <a:t>SIMOPS: 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Two or more of the following activities: production, drilling, completion, workover, wireline (except routine operations) and major construction operations</a:t>
            </a:r>
            <a:endParaRPr lang="en-US" dirty="0">
              <a:latin typeface="+mn-lt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en-US" dirty="0">
                <a:latin typeface="+mn-lt"/>
              </a:rPr>
              <a:t>During SIMOPS, it is vital that hazards are assessed and the joint safety needs are considered for all operations to avoid a hazard on one installation having an impact on the other(s)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en-US" dirty="0">
                <a:latin typeface="+mn-lt"/>
              </a:rPr>
              <a:t>Ensure effective communications are established between control of work authorities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2615" y="6522927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SIMOPS</a:t>
            </a:r>
          </a:p>
        </p:txBody>
      </p:sp>
    </p:spTree>
  </p:cSld>
  <p:clrMapOvr>
    <a:masterClrMapping/>
  </p:clrMapOvr>
  <p:transition xmlns:p14="http://schemas.microsoft.com/office/powerpoint/2010/main"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800"/>
            <a:ext cx="8229600" cy="916227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Which of the 7Cs are involved in this safety alert?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180"/>
            <a:ext cx="8229600" cy="312426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Change management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Communication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Complacency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Control of 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Competence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Culture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+mn-lt"/>
              </a:rPr>
              <a:t>Commitment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896548"/>
            <a:ext cx="8229600" cy="9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E2001A"/>
                </a:solidFill>
                <a:latin typeface="Arial"/>
                <a:ea typeface="ヒラギノ角ゴ Pro W3" pitchFamily="-1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r>
              <a:rPr lang="en-GB" sz="2000" dirty="0">
                <a:latin typeface="+mn-lt"/>
              </a:rPr>
              <a:t>Did this presentation result in discussion that could lead to creating another alert to share with industry? Please contact :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info@stepchangeinsafety.net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2615" y="6522927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SIMOPS</a:t>
            </a:r>
          </a:p>
        </p:txBody>
      </p:sp>
    </p:spTree>
    <p:extLst>
      <p:ext uri="{BB962C8B-B14F-4D97-AF65-F5344CB8AC3E}">
        <p14:creationId xmlns:p14="http://schemas.microsoft.com/office/powerpoint/2010/main" val="1020198414"/>
      </p:ext>
    </p:extLst>
  </p:cSld>
  <p:clrMapOvr>
    <a:masterClrMapping/>
  </p:clrMapOvr>
  <p:transition xmlns:p14="http://schemas.microsoft.com/office/powerpoint/2010/main" spd="slow">
    <p:push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3092</TotalTime>
  <Words>544</Words>
  <Application>Microsoft Macintosh PowerPoint</Application>
  <PresentationFormat>On-screen Show (4:3)</PresentationFormat>
  <Paragraphs>65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Scenario</vt:lpstr>
      <vt:lpstr>PowerPoint Presentation</vt:lpstr>
      <vt:lpstr>PowerPoint Presentation</vt:lpstr>
      <vt:lpstr>PowerPoint Presentation</vt:lpstr>
      <vt:lpstr>PowerPoint Presentation</vt:lpstr>
      <vt:lpstr>Which of the 7Cs are involved in this safety alert?</vt:lpstr>
    </vt:vector>
  </TitlesOfParts>
  <Company>The Art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Gardner</dc:creator>
  <cp:lastModifiedBy>Freya Cookson</cp:lastModifiedBy>
  <cp:revision>78</cp:revision>
  <dcterms:created xsi:type="dcterms:W3CDTF">2013-07-22T12:56:54Z</dcterms:created>
  <dcterms:modified xsi:type="dcterms:W3CDTF">2020-03-11T13:47:04Z</dcterms:modified>
</cp:coreProperties>
</file>