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0" r:id="rId3"/>
    <p:sldId id="261" r:id="rId4"/>
    <p:sldId id="262" r:id="rId5"/>
    <p:sldId id="264" r:id="rId6"/>
    <p:sldId id="266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E85D10"/>
    <a:srgbClr val="E58955"/>
    <a:srgbClr val="28A102"/>
    <a:srgbClr val="E44600"/>
    <a:srgbClr val="890845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3" autoAdjust="0"/>
    <p:restoredTop sz="92679" autoAdjust="0"/>
  </p:normalViewPr>
  <p:slideViewPr>
    <p:cSldViewPr snapToGrid="0" snapToObjects="1">
      <p:cViewPr varScale="1">
        <p:scale>
          <a:sx n="100" d="100"/>
          <a:sy n="100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B29BC-15C6-4CA5-890B-1D13180C7716}" type="datetimeFigureOut">
              <a:rPr lang="en-GB" smtClean="0"/>
              <a:t>11/03/20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7899-EB9A-42CC-AB28-5EF82478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7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0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0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5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4488" y="344488"/>
            <a:ext cx="84550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join_horiz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23313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3452" y="3301107"/>
            <a:ext cx="4678948" cy="926193"/>
          </a:xfrm>
        </p:spPr>
        <p:txBody>
          <a:bodyPr lIns="0" rIns="0"/>
          <a:lstStyle>
            <a:lvl1pPr algn="l">
              <a:lnSpc>
                <a:spcPts val="2600"/>
              </a:lnSpc>
              <a:defRPr sz="2400">
                <a:solidFill>
                  <a:srgbClr val="E2001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3452" y="4336157"/>
            <a:ext cx="4678948" cy="1752600"/>
          </a:xfrm>
        </p:spPr>
        <p:txBody>
          <a:bodyPr lIns="0" rIns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7" descr="join_wheel_horiz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60325" y="3311525"/>
            <a:ext cx="4762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ep_change_logos_rgb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7062" y="2138021"/>
            <a:ext cx="5302084" cy="9220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33" y="5281868"/>
            <a:ext cx="662015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533" y="612774"/>
            <a:ext cx="7800475" cy="44988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533" y="5895646"/>
            <a:ext cx="6620155" cy="276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intedupthinkin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285"/>
            <a:ext cx="9144000" cy="2941373"/>
          </a:xfrm>
          <a:prstGeom prst="rect">
            <a:avLst/>
          </a:prstGeom>
        </p:spPr>
      </p:pic>
      <p:sp>
        <p:nvSpPr>
          <p:cNvPr id="12" name="TextBox 64"/>
          <p:cNvSpPr txBox="1">
            <a:spLocks noChangeArrowheads="1"/>
          </p:cNvSpPr>
          <p:nvPr userDrawn="1"/>
        </p:nvSpPr>
        <p:spPr bwMode="auto">
          <a:xfrm>
            <a:off x="1516917" y="3780271"/>
            <a:ext cx="611016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WORKING TOGETHER </a:t>
            </a:r>
            <a:r>
              <a:rPr lang="en-US" sz="2400" b="1" dirty="0" smtClean="0">
                <a:solidFill>
                  <a:srgbClr val="E2001A"/>
                </a:solidFill>
              </a:rPr>
              <a:t>TO PREVENT HYDROCARBON RELEASES</a:t>
            </a:r>
            <a:endParaRPr lang="en-US" sz="2400" b="1" dirty="0">
              <a:solidFill>
                <a:srgbClr val="E2001A"/>
              </a:solidFill>
            </a:endParaRPr>
          </a:p>
        </p:txBody>
      </p:sp>
      <p:pic>
        <p:nvPicPr>
          <p:cNvPr id="6" name="Picture 5" descr="step_change_logos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4045" y="5829345"/>
            <a:ext cx="2221200" cy="3862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3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79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189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387"/>
            <a:ext cx="4040188" cy="38917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189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4387"/>
            <a:ext cx="4041775" cy="38917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876"/>
            <a:ext cx="7460871" cy="674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4343021" cy="46910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border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44488" y="344488"/>
            <a:ext cx="84550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48800"/>
            <a:ext cx="8229600" cy="15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0000"/>
            <a:ext cx="8229600" cy="4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19" descr="join_horiz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0" descr="join_vert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03738" y="-63500"/>
            <a:ext cx="1365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join_horiz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57150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0" descr="join_vert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03738" y="6440488"/>
            <a:ext cx="1365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tep_change_trig_rgb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09519" y="5698235"/>
            <a:ext cx="511199" cy="41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E2001A"/>
          </a:solidFill>
          <a:latin typeface="Arial"/>
          <a:ea typeface="ヒラギノ角ゴ Pro W3" pitchFamily="-1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1pPr>
      <a:lvl2pPr marL="715963" indent="-352425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2pPr>
      <a:lvl3pPr marL="989013" indent="-273050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•"/>
        <a:defRPr sz="18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3pPr>
      <a:lvl4pPr marL="1252538" indent="-354013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–"/>
        <a:defRPr sz="16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4pPr>
      <a:lvl5pPr marL="1614488" indent="-361950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»"/>
        <a:defRPr sz="14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pchangeinsafety.net/safety-resources/publications/personal-repsonsibility-safety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8803" y="2015881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Safety Moment</a:t>
            </a:r>
          </a:p>
          <a:p>
            <a:pPr marL="0" indent="0" algn="ctr">
              <a:buNone/>
            </a:pPr>
            <a:r>
              <a:rPr lang="en-GB" sz="4800" b="1" dirty="0" smtClean="0">
                <a:latin typeface="+mn-lt"/>
              </a:rPr>
              <a:t>Suspected gas leak</a:t>
            </a:r>
            <a:endParaRPr lang="en-GB" sz="4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626" y="5611170"/>
            <a:ext cx="727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Disclaimer: </a:t>
            </a:r>
            <a:r>
              <a:rPr lang="en-GB" sz="1200" dirty="0"/>
              <a:t>T</a:t>
            </a:r>
            <a:r>
              <a:rPr lang="en-GB" sz="1200" dirty="0" smtClean="0"/>
              <a:t>his </a:t>
            </a:r>
            <a:r>
              <a:rPr lang="en-GB" sz="1200" dirty="0"/>
              <a:t>S</a:t>
            </a:r>
            <a:r>
              <a:rPr lang="en-GB" sz="1200" dirty="0" smtClean="0"/>
              <a:t>afety </a:t>
            </a:r>
            <a:r>
              <a:rPr lang="en-GB" sz="1200" dirty="0"/>
              <a:t>M</a:t>
            </a:r>
            <a:r>
              <a:rPr lang="en-GB" sz="1200" dirty="0" smtClean="0"/>
              <a:t>oment </a:t>
            </a:r>
            <a:r>
              <a:rPr lang="en-GB" sz="1200" dirty="0"/>
              <a:t>is designed to prevent similar </a:t>
            </a:r>
            <a:r>
              <a:rPr lang="en-GB" sz="1200" dirty="0" smtClean="0"/>
              <a:t>incidents.  </a:t>
            </a:r>
            <a:r>
              <a:rPr lang="en-GB" sz="1200" dirty="0"/>
              <a:t>All guidance herein is provided in good faith and Step Change in Safety nor its member companies accept responsibility for any inaccuracies or omissions contained within this </a:t>
            </a:r>
            <a:r>
              <a:rPr lang="en-GB" sz="1200" dirty="0" smtClean="0"/>
              <a:t>Safety </a:t>
            </a:r>
            <a:r>
              <a:rPr lang="en-GB" sz="1200" dirty="0"/>
              <a:t>M</a:t>
            </a:r>
            <a:r>
              <a:rPr lang="en-GB" sz="1200" dirty="0" smtClean="0"/>
              <a:t>oment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5052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485247" y="1333665"/>
            <a:ext cx="3302492" cy="23001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+mn-lt"/>
              </a:rPr>
              <a:t>A team of scaffolders were working in a process plant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+mn-lt"/>
              </a:rPr>
              <a:t>They heard and smelled something that they thought was a gas leak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+mn-lt"/>
              </a:rPr>
              <a:t>Gas detectors had not detected anything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880" y="655022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Suspected gas leak</a:t>
            </a:r>
            <a:endParaRPr lang="en-GB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756837" y="5703642"/>
            <a:ext cx="1603948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DISCUSS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1891" y="4722402"/>
            <a:ext cx="811084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What would you do?</a:t>
            </a: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could be the </a:t>
            </a:r>
            <a:r>
              <a:rPr lang="en-GB" b="1" dirty="0" smtClean="0">
                <a:solidFill>
                  <a:srgbClr val="FF0000"/>
                </a:solidFill>
              </a:rPr>
              <a:t>consequences of your action or inaction?  </a:t>
            </a:r>
            <a:endParaRPr lang="en-US" sz="1600" dirty="0"/>
          </a:p>
        </p:txBody>
      </p:sp>
      <p:pic>
        <p:nvPicPr>
          <p:cNvPr id="1027" name="Picture 3" descr="C:\Users\gsimpson\Pictures\scaffolder photos\scaffolders 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5" y="691603"/>
            <a:ext cx="5222658" cy="36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6200000">
            <a:off x="366641" y="3541679"/>
            <a:ext cx="3303072" cy="2319509"/>
            <a:chOff x="2555776" y="576666"/>
            <a:chExt cx="5931899" cy="4032961"/>
          </a:xfrm>
        </p:grpSpPr>
        <p:pic>
          <p:nvPicPr>
            <p:cNvPr id="10" name="Picture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76666"/>
              <a:ext cx="5446274" cy="4032961"/>
            </a:xfrm>
            <a:prstGeom prst="rect">
              <a:avLst/>
            </a:prstGeom>
            <a:noFill/>
            <a:ln w="19050">
              <a:noFill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6010096" y="2016822"/>
              <a:ext cx="2477579" cy="2395066"/>
              <a:chOff x="7589148" y="4725140"/>
              <a:chExt cx="2477579" cy="239506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5400000" flipH="1">
                <a:off x="7970132" y="4344156"/>
                <a:ext cx="1052339" cy="18143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1"/>
              <p:cNvSpPr txBox="1"/>
              <p:nvPr/>
            </p:nvSpPr>
            <p:spPr>
              <a:xfrm rot="5400000">
                <a:off x="8537558" y="5591038"/>
                <a:ext cx="2395065" cy="66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Failed O-ring</a:t>
                </a:r>
                <a:endParaRPr lang="en-GB" dirty="0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569047" y="694031"/>
            <a:ext cx="7764726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000" b="1" dirty="0" smtClean="0">
                <a:latin typeface="+mn-lt"/>
                <a:cs typeface="Arial" panose="020B0604020202020204" pitchFamily="34" charset="0"/>
              </a:rPr>
              <a:t>What happened:</a:t>
            </a:r>
            <a:endParaRPr lang="en-GB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  <a:cs typeface="Arial" panose="020B0604020202020204" pitchFamily="34" charset="0"/>
              </a:rPr>
              <a:t>The scaffolders contacted the 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control room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immediately. 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  <a:cs typeface="Arial" panose="020B0604020202020204" pitchFamily="34" charset="0"/>
              </a:rPr>
              <a:t>The leak was confirmed and the 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plant was safely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shutdown.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ventilation system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dispersed the gas without 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creating an explosive gas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cloud.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en-GB" sz="20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880" y="655022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Suspected gas leak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3467595" y="2804847"/>
            <a:ext cx="520739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GB" sz="2000" b="1" dirty="0">
                <a:latin typeface="+mn-lt"/>
                <a:cs typeface="Arial" panose="020B0604020202020204" pitchFamily="34" charset="0"/>
              </a:rPr>
              <a:t>Investigation found that</a:t>
            </a:r>
            <a:r>
              <a:rPr lang="en-GB" sz="2000" b="1" dirty="0" smtClean="0">
                <a:latin typeface="+mn-lt"/>
                <a:cs typeface="Arial" panose="020B0604020202020204" pitchFamily="34" charset="0"/>
              </a:rPr>
              <a:t>:</a:t>
            </a:r>
            <a:endParaRPr lang="en-GB" sz="2000" b="1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The leak came from a failed O-ring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seal.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Gas detection didn’t detect the leak, possibly due to size or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dispersion.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Electrical equipment in the area was correctly specified and maintained to ensure there was no ignition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source.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789780"/>
            <a:ext cx="8229600" cy="234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+mn-lt"/>
              </a:rPr>
              <a:t>People who work around the plant all day can be the first to spot early signs of problems, for example:</a:t>
            </a:r>
          </a:p>
          <a:p>
            <a:pPr marL="180000" lvl="5"/>
            <a:r>
              <a:rPr lang="en-GB" dirty="0" smtClean="0"/>
              <a:t>Unexpected noises or smells</a:t>
            </a:r>
          </a:p>
          <a:p>
            <a:pPr marL="180000" lvl="5"/>
            <a:r>
              <a:rPr lang="en-GB" dirty="0" smtClean="0"/>
              <a:t>Vibration</a:t>
            </a:r>
          </a:p>
          <a:p>
            <a:pPr marL="180000" lvl="5"/>
            <a:r>
              <a:rPr lang="en-GB" dirty="0" smtClean="0"/>
              <a:t>Corrosion or damage</a:t>
            </a:r>
          </a:p>
          <a:p>
            <a:pPr marL="0" indent="0">
              <a:buNone/>
            </a:pPr>
            <a:endParaRPr lang="en-GB" sz="2300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74065" y="5374051"/>
            <a:ext cx="2399414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DISCUSS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086880" y="655022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Suspected gas leak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818706" y="3695114"/>
            <a:ext cx="7644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+mn-lt"/>
              </a:rPr>
              <a:t>What </a:t>
            </a:r>
            <a:r>
              <a:rPr lang="en-GB" sz="2000" b="1" dirty="0">
                <a:solidFill>
                  <a:srgbClr val="FF0000"/>
                </a:solidFill>
                <a:latin typeface="+mn-lt"/>
              </a:rPr>
              <a:t>should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you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do if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you detected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a problem at your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site?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+mn-lt"/>
              </a:rPr>
              <a:t>What would happen if it turned out to be a false alarm?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+mn-lt"/>
              </a:rPr>
              <a:t>What things are worrying you today?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6310" y="906407"/>
            <a:ext cx="72801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en-GB" b="1" dirty="0" smtClean="0">
                <a:latin typeface="+mn-lt"/>
                <a:cs typeface="Arial" panose="020B0604020202020204" pitchFamily="34" charset="0"/>
              </a:rPr>
              <a:t>Summary: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</a:pP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171450" lvl="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The scaffolders detected the leak before it could get worse and told the control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room.</a:t>
            </a:r>
          </a:p>
          <a:p>
            <a:pPr marL="171450" lvl="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Even if they had been wrong, they did the right thing by reporting their concern.</a:t>
            </a:r>
            <a:endParaRPr lang="en-GB" dirty="0">
              <a:latin typeface="+mn-lt"/>
              <a:cs typeface="Arial" panose="020B0604020202020204" pitchFamily="34" charset="0"/>
            </a:endParaRPr>
          </a:p>
          <a:p>
            <a:pPr marL="171450" lvl="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Everyone who works around </a:t>
            </a:r>
            <a:r>
              <a:rPr lang="en-GB" dirty="0">
                <a:latin typeface="+mn-lt"/>
                <a:cs typeface="Arial" panose="020B0604020202020204" pitchFamily="34" charset="0"/>
              </a:rPr>
              <a:t>plant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can spot </a:t>
            </a:r>
            <a:r>
              <a:rPr lang="en-GB" dirty="0">
                <a:latin typeface="+mn-lt"/>
                <a:cs typeface="Arial" panose="020B0604020202020204" pitchFamily="34" charset="0"/>
              </a:rPr>
              <a:t>early signs of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problems.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880" y="655022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Suspected gas leak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25584" y="3186668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n-lt"/>
              </a:rPr>
              <a:t>Help and advice:</a:t>
            </a:r>
            <a:endParaRPr lang="en-GB" b="1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87151" y="3186668"/>
            <a:ext cx="2347604" cy="2901244"/>
            <a:chOff x="3736403" y="3774546"/>
            <a:chExt cx="1739200" cy="2277480"/>
          </a:xfrm>
        </p:grpSpPr>
        <p:pic>
          <p:nvPicPr>
            <p:cNvPr id="1026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404" y="3774546"/>
              <a:ext cx="1739199" cy="227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3736403" y="3774546"/>
              <a:ext cx="1739200" cy="2277480"/>
              <a:chOff x="3736403" y="3774546"/>
              <a:chExt cx="1739200" cy="227748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475603" y="3774546"/>
                <a:ext cx="0" cy="227483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736404" y="3774546"/>
                <a:ext cx="0" cy="227483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736404" y="3774546"/>
                <a:ext cx="173919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736403" y="6052026"/>
                <a:ext cx="173919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800"/>
            <a:ext cx="8229600" cy="916227"/>
          </a:xfrm>
        </p:spPr>
        <p:txBody>
          <a:bodyPr/>
          <a:lstStyle/>
          <a:p>
            <a:r>
              <a:rPr lang="en-GB" sz="2800" dirty="0" smtClean="0">
                <a:latin typeface="+mn-lt"/>
              </a:rPr>
              <a:t>Which of the 7Cs are involved in this safety alert?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180"/>
            <a:ext cx="8229600" cy="312426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Change management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Communication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Complacency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Control of 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Competence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Culture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Commitment</a:t>
            </a:r>
            <a:endParaRPr lang="en-GB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896548"/>
            <a:ext cx="8229600" cy="9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E2001A"/>
                </a:solidFill>
                <a:latin typeface="Arial"/>
                <a:ea typeface="ヒラギノ角ゴ Pro W3" pitchFamily="-1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r>
              <a:rPr lang="en-GB" sz="2000" dirty="0" smtClean="0">
                <a:latin typeface="+mn-lt"/>
              </a:rPr>
              <a:t>Did this presentation result in discussion that could lead to creating another alert to share with industry? Please contact :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info@stepchangeinsafety.net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880" y="655022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Suspected gas leak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349792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357</Words>
  <Application>Microsoft Macintosh PowerPoint</Application>
  <PresentationFormat>On-screen Show (4:3)</PresentationFormat>
  <Paragraphs>50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 7Cs are involved in this safety alert?</vt:lpstr>
    </vt:vector>
  </TitlesOfParts>
  <Company>The Art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Gardner</dc:creator>
  <cp:lastModifiedBy>Freya Cookson</cp:lastModifiedBy>
  <cp:revision>64</cp:revision>
  <dcterms:created xsi:type="dcterms:W3CDTF">2013-07-22T12:56:54Z</dcterms:created>
  <dcterms:modified xsi:type="dcterms:W3CDTF">2020-03-11T14:10:31Z</dcterms:modified>
</cp:coreProperties>
</file>