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76" r:id="rId2"/>
    <p:sldId id="271" r:id="rId3"/>
    <p:sldId id="272" r:id="rId4"/>
    <p:sldId id="273" r:id="rId5"/>
    <p:sldId id="274" r:id="rId6"/>
    <p:sldId id="275" r:id="rId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1pPr>
    <a:lvl2pPr marL="457200"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2pPr>
    <a:lvl3pPr marL="914400"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3pPr>
    <a:lvl4pPr marL="1371600"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4pPr>
    <a:lvl5pPr marL="1828800"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5pPr>
    <a:lvl6pPr marL="2286000" algn="l" defTabSz="457200" rtl="0" eaLnBrk="1" latinLnBrk="0" hangingPunct="1">
      <a:defRPr kern="1200">
        <a:solidFill>
          <a:schemeClr val="tx1"/>
        </a:solidFill>
        <a:latin typeface="Arial" pitchFamily="-1" charset="0"/>
        <a:ea typeface="ヒラギノ角ゴ Pro W3" pitchFamily="-1" charset="-128"/>
        <a:cs typeface="ヒラギノ角ゴ Pro W3" pitchFamily="-1" charset="-128"/>
      </a:defRPr>
    </a:lvl6pPr>
    <a:lvl7pPr marL="2743200" algn="l" defTabSz="457200" rtl="0" eaLnBrk="1" latinLnBrk="0" hangingPunct="1">
      <a:defRPr kern="1200">
        <a:solidFill>
          <a:schemeClr val="tx1"/>
        </a:solidFill>
        <a:latin typeface="Arial" pitchFamily="-1" charset="0"/>
        <a:ea typeface="ヒラギノ角ゴ Pro W3" pitchFamily="-1" charset="-128"/>
        <a:cs typeface="ヒラギノ角ゴ Pro W3" pitchFamily="-1" charset="-128"/>
      </a:defRPr>
    </a:lvl7pPr>
    <a:lvl8pPr marL="3200400" algn="l" defTabSz="457200" rtl="0" eaLnBrk="1" latinLnBrk="0" hangingPunct="1">
      <a:defRPr kern="1200">
        <a:solidFill>
          <a:schemeClr val="tx1"/>
        </a:solidFill>
        <a:latin typeface="Arial" pitchFamily="-1" charset="0"/>
        <a:ea typeface="ヒラギノ角ゴ Pro W3" pitchFamily="-1" charset="-128"/>
        <a:cs typeface="ヒラギノ角ゴ Pro W3" pitchFamily="-1" charset="-128"/>
      </a:defRPr>
    </a:lvl8pPr>
    <a:lvl9pPr marL="3657600" algn="l" defTabSz="457200" rtl="0" eaLnBrk="1" latinLnBrk="0" hangingPunct="1">
      <a:defRPr kern="1200">
        <a:solidFill>
          <a:schemeClr val="tx1"/>
        </a:solidFill>
        <a:latin typeface="Arial" pitchFamily="-1" charset="0"/>
        <a:ea typeface="ヒラギノ角ゴ Pro W3" pitchFamily="-1" charset="-128"/>
        <a:cs typeface="ヒラギノ角ゴ Pro W3" pitchFamily="-1"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001A"/>
    <a:srgbClr val="E85D10"/>
    <a:srgbClr val="E58955"/>
    <a:srgbClr val="28A102"/>
    <a:srgbClr val="E44600"/>
    <a:srgbClr val="890845"/>
    <a:srgbClr val="0402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43" autoAdjust="0"/>
    <p:restoredTop sz="90483" autoAdjust="0"/>
  </p:normalViewPr>
  <p:slideViewPr>
    <p:cSldViewPr snapToGrid="0" snapToObjects="1">
      <p:cViewPr varScale="1">
        <p:scale>
          <a:sx n="97" d="100"/>
          <a:sy n="97" d="100"/>
        </p:scale>
        <p:origin x="-1784"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9B29BC-15C6-4CA5-890B-1D13180C7716}" type="datetimeFigureOut">
              <a:rPr lang="en-GB" smtClean="0"/>
              <a:t>11/03/20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897899-EB9A-42CC-AB28-5EF82478CDEF}" type="slidenum">
              <a:rPr lang="en-GB" smtClean="0"/>
              <a:t>‹#›</a:t>
            </a:fld>
            <a:endParaRPr lang="en-GB"/>
          </a:p>
        </p:txBody>
      </p:sp>
    </p:spTree>
    <p:extLst>
      <p:ext uri="{BB962C8B-B14F-4D97-AF65-F5344CB8AC3E}">
        <p14:creationId xmlns:p14="http://schemas.microsoft.com/office/powerpoint/2010/main" val="1082862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5AF9E9-0F43-4453-91D4-7585ECFA0D98}" type="slidenum">
              <a:rPr lang="en-GB" smtClean="0"/>
              <a:t>4</a:t>
            </a:fld>
            <a:endParaRPr lang="en-GB"/>
          </a:p>
        </p:txBody>
      </p:sp>
    </p:spTree>
    <p:extLst>
      <p:ext uri="{BB962C8B-B14F-4D97-AF65-F5344CB8AC3E}">
        <p14:creationId xmlns:p14="http://schemas.microsoft.com/office/powerpoint/2010/main" val="2944104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Do you know of any other guidance and training that could be useful?</a:t>
            </a:r>
            <a:endParaRPr lang="en-GB" dirty="0"/>
          </a:p>
        </p:txBody>
      </p:sp>
      <p:sp>
        <p:nvSpPr>
          <p:cNvPr id="4" name="Slide Number Placeholder 3"/>
          <p:cNvSpPr>
            <a:spLocks noGrp="1"/>
          </p:cNvSpPr>
          <p:nvPr>
            <p:ph type="sldNum" sz="quarter" idx="10"/>
          </p:nvPr>
        </p:nvSpPr>
        <p:spPr/>
        <p:txBody>
          <a:bodyPr/>
          <a:lstStyle/>
          <a:p>
            <a:fld id="{26897899-EB9A-42CC-AB28-5EF82478CDEF}" type="slidenum">
              <a:rPr lang="en-GB" smtClean="0"/>
              <a:t>5</a:t>
            </a:fld>
            <a:endParaRPr lang="en-GB"/>
          </a:p>
        </p:txBody>
      </p:sp>
    </p:spTree>
    <p:extLst>
      <p:ext uri="{BB962C8B-B14F-4D97-AF65-F5344CB8AC3E}">
        <p14:creationId xmlns:p14="http://schemas.microsoft.com/office/powerpoint/2010/main" val="21568630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4" descr="border.png"/>
          <p:cNvPicPr>
            <a:picLocks noChangeAspect="1"/>
          </p:cNvPicPr>
          <p:nvPr userDrawn="1"/>
        </p:nvPicPr>
        <p:blipFill>
          <a:blip r:embed="rId2"/>
          <a:srcRect/>
          <a:stretch>
            <a:fillRect/>
          </a:stretch>
        </p:blipFill>
        <p:spPr bwMode="auto">
          <a:xfrm>
            <a:off x="344488" y="344488"/>
            <a:ext cx="8455025" cy="6169025"/>
          </a:xfrm>
          <a:prstGeom prst="rect">
            <a:avLst/>
          </a:prstGeom>
          <a:noFill/>
          <a:ln w="9525">
            <a:noFill/>
            <a:miter lim="800000"/>
            <a:headEnd/>
            <a:tailEnd/>
          </a:ln>
        </p:spPr>
      </p:pic>
      <p:pic>
        <p:nvPicPr>
          <p:cNvPr id="6" name="Picture 19" descr="join_horiz.png"/>
          <p:cNvPicPr>
            <a:picLocks noChangeAspect="1"/>
          </p:cNvPicPr>
          <p:nvPr userDrawn="1"/>
        </p:nvPicPr>
        <p:blipFill>
          <a:blip r:embed="rId3"/>
          <a:srcRect/>
          <a:stretch>
            <a:fillRect/>
          </a:stretch>
        </p:blipFill>
        <p:spPr bwMode="auto">
          <a:xfrm>
            <a:off x="8723313" y="3362325"/>
            <a:ext cx="476250" cy="134938"/>
          </a:xfrm>
          <a:prstGeom prst="rect">
            <a:avLst/>
          </a:prstGeom>
          <a:noFill/>
          <a:ln w="9525">
            <a:noFill/>
            <a:miter lim="800000"/>
            <a:headEnd/>
            <a:tailEnd/>
          </a:ln>
        </p:spPr>
      </p:pic>
      <p:sp>
        <p:nvSpPr>
          <p:cNvPr id="2" name="Title 1"/>
          <p:cNvSpPr>
            <a:spLocks noGrp="1"/>
          </p:cNvSpPr>
          <p:nvPr>
            <p:ph type="ctrTitle"/>
          </p:nvPr>
        </p:nvSpPr>
        <p:spPr>
          <a:xfrm>
            <a:off x="3093452" y="3301107"/>
            <a:ext cx="4678948" cy="926193"/>
          </a:xfrm>
        </p:spPr>
        <p:txBody>
          <a:bodyPr lIns="0" rIns="0"/>
          <a:lstStyle>
            <a:lvl1pPr algn="l">
              <a:lnSpc>
                <a:spcPts val="2600"/>
              </a:lnSpc>
              <a:defRPr sz="2400">
                <a:solidFill>
                  <a:srgbClr val="E2001A"/>
                </a:solidFil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3093452" y="4336157"/>
            <a:ext cx="4678948" cy="1752600"/>
          </a:xfrm>
        </p:spPr>
        <p:txBody>
          <a:bodyPr lIns="0" rIns="0"/>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pic>
        <p:nvPicPr>
          <p:cNvPr id="8" name="Picture 17" descr="join_wheel_horiz.png"/>
          <p:cNvPicPr>
            <a:picLocks noChangeAspect="1"/>
          </p:cNvPicPr>
          <p:nvPr userDrawn="1"/>
        </p:nvPicPr>
        <p:blipFill>
          <a:blip r:embed="rId4"/>
          <a:srcRect/>
          <a:stretch>
            <a:fillRect/>
          </a:stretch>
        </p:blipFill>
        <p:spPr bwMode="auto">
          <a:xfrm>
            <a:off x="-60325" y="3311525"/>
            <a:ext cx="476250" cy="234950"/>
          </a:xfrm>
          <a:prstGeom prst="rect">
            <a:avLst/>
          </a:prstGeom>
          <a:noFill/>
          <a:ln w="9525">
            <a:noFill/>
            <a:miter lim="800000"/>
            <a:headEnd/>
            <a:tailEnd/>
          </a:ln>
        </p:spPr>
      </p:pic>
      <p:pic>
        <p:nvPicPr>
          <p:cNvPr id="11" name="Picture 10" descr="step_change_logos_rgb.png"/>
          <p:cNvPicPr>
            <a:picLocks noChangeAspect="1"/>
          </p:cNvPicPr>
          <p:nvPr userDrawn="1"/>
        </p:nvPicPr>
        <p:blipFill>
          <a:blip r:embed="rId5"/>
          <a:stretch>
            <a:fillRect/>
          </a:stretch>
        </p:blipFill>
        <p:spPr>
          <a:xfrm>
            <a:off x="1827062" y="2138021"/>
            <a:ext cx="5302084" cy="922035"/>
          </a:xfrm>
          <a:prstGeom prst="rect">
            <a:avLst/>
          </a:prstGeom>
        </p:spPr>
      </p:pic>
    </p:spTree>
  </p:cSld>
  <p:clrMapOvr>
    <a:masterClrMapping/>
  </p:clrMapOvr>
  <p:transition xmlns:p14="http://schemas.microsoft.com/office/powerpoint/2010/mai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533" y="5281868"/>
            <a:ext cx="6620155" cy="566738"/>
          </a:xfrm>
        </p:spPr>
        <p:txBody>
          <a:bodyPr anchor="b"/>
          <a:lstStyle>
            <a:lvl1pPr algn="l">
              <a:defRPr sz="2000" b="1"/>
            </a:lvl1pPr>
          </a:lstStyle>
          <a:p>
            <a:r>
              <a:rPr lang="en-GB" dirty="0" smtClean="0"/>
              <a:t>Click to edit Master title style</a:t>
            </a:r>
            <a:endParaRPr lang="en-US" dirty="0"/>
          </a:p>
        </p:txBody>
      </p:sp>
      <p:sp>
        <p:nvSpPr>
          <p:cNvPr id="3" name="Picture Placeholder 2"/>
          <p:cNvSpPr>
            <a:spLocks noGrp="1"/>
          </p:cNvSpPr>
          <p:nvPr>
            <p:ph type="pic" idx="1"/>
          </p:nvPr>
        </p:nvSpPr>
        <p:spPr>
          <a:xfrm>
            <a:off x="658533" y="612774"/>
            <a:ext cx="7800475" cy="44988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58533" y="5895646"/>
            <a:ext cx="6620155" cy="27655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9" name="Picture 8" descr="jointedupthinking.png"/>
          <p:cNvPicPr>
            <a:picLocks noChangeAspect="1"/>
          </p:cNvPicPr>
          <p:nvPr userDrawn="1"/>
        </p:nvPicPr>
        <p:blipFill>
          <a:blip r:embed="rId2"/>
          <a:stretch>
            <a:fillRect/>
          </a:stretch>
        </p:blipFill>
        <p:spPr>
          <a:xfrm>
            <a:off x="0" y="571285"/>
            <a:ext cx="9144000" cy="2941373"/>
          </a:xfrm>
          <a:prstGeom prst="rect">
            <a:avLst/>
          </a:prstGeom>
        </p:spPr>
      </p:pic>
      <p:sp>
        <p:nvSpPr>
          <p:cNvPr id="12" name="TextBox 64"/>
          <p:cNvSpPr txBox="1">
            <a:spLocks noChangeArrowheads="1"/>
          </p:cNvSpPr>
          <p:nvPr userDrawn="1"/>
        </p:nvSpPr>
        <p:spPr bwMode="auto">
          <a:xfrm>
            <a:off x="1516917" y="3780271"/>
            <a:ext cx="6110167" cy="877887"/>
          </a:xfrm>
          <a:prstGeom prst="rect">
            <a:avLst/>
          </a:prstGeom>
          <a:noFill/>
          <a:ln w="9525">
            <a:noFill/>
            <a:miter lim="800000"/>
            <a:headEnd/>
            <a:tailEnd/>
          </a:ln>
        </p:spPr>
        <p:txBody>
          <a:bodyPr bIns="0">
            <a:prstTxWarp prst="textNoShape">
              <a:avLst/>
            </a:prstTxWarp>
          </a:bodyPr>
          <a:lstStyle/>
          <a:p>
            <a:pPr algn="ctr">
              <a:lnSpc>
                <a:spcPts val="2600"/>
              </a:lnSpc>
            </a:pPr>
            <a:r>
              <a:rPr lang="en-US" sz="2400" b="1" dirty="0" smtClean="0">
                <a:solidFill>
                  <a:schemeClr val="tx1"/>
                </a:solidFill>
              </a:rPr>
              <a:t>WORKING TOGETHER </a:t>
            </a:r>
            <a:r>
              <a:rPr lang="en-US" sz="2400" b="1" dirty="0" smtClean="0">
                <a:solidFill>
                  <a:srgbClr val="E2001A"/>
                </a:solidFill>
              </a:rPr>
              <a:t>TO PREVENT HYDROCARBON RELEASES</a:t>
            </a:r>
            <a:endParaRPr lang="en-US" sz="2400" b="1" dirty="0">
              <a:solidFill>
                <a:srgbClr val="E2001A"/>
              </a:solidFill>
            </a:endParaRPr>
          </a:p>
        </p:txBody>
      </p:sp>
      <p:pic>
        <p:nvPicPr>
          <p:cNvPr id="6" name="Picture 5" descr="step_change_logos_rgb.png"/>
          <p:cNvPicPr>
            <a:picLocks noChangeAspect="1"/>
          </p:cNvPicPr>
          <p:nvPr userDrawn="1"/>
        </p:nvPicPr>
        <p:blipFill>
          <a:blip r:embed="rId3"/>
          <a:stretch>
            <a:fillRect/>
          </a:stretch>
        </p:blipFill>
        <p:spPr>
          <a:xfrm>
            <a:off x="6324045" y="5829345"/>
            <a:ext cx="2221200" cy="386267"/>
          </a:xfrm>
          <a:prstGeom prst="rect">
            <a:avLst/>
          </a:prstGeom>
        </p:spPr>
      </p:pic>
    </p:spTree>
  </p:cSld>
  <p:clrMapOvr>
    <a:masterClrMapping/>
  </p:clrMapOvr>
  <p:transition xmlns:p14="http://schemas.microsoft.com/office/powerpoint/2010/mai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443817"/>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192795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smtClean="0"/>
              <a:t>Click to edit Master text styles</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518955"/>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4" name="Content Placeholder 3"/>
          <p:cNvSpPr>
            <a:spLocks noGrp="1"/>
          </p:cNvSpPr>
          <p:nvPr>
            <p:ph sz="half" idx="2"/>
          </p:nvPr>
        </p:nvSpPr>
        <p:spPr>
          <a:xfrm>
            <a:off x="457200" y="2234387"/>
            <a:ext cx="4040188" cy="3891775"/>
          </a:xfrm>
        </p:spPr>
        <p:txBody>
          <a:bodyPr/>
          <a:lstStyle>
            <a:lvl1pPr>
              <a:defRPr sz="18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ext Placeholder 4"/>
          <p:cNvSpPr>
            <a:spLocks noGrp="1"/>
          </p:cNvSpPr>
          <p:nvPr>
            <p:ph type="body" sz="quarter" idx="3"/>
          </p:nvPr>
        </p:nvSpPr>
        <p:spPr>
          <a:xfrm>
            <a:off x="4645025" y="1535113"/>
            <a:ext cx="4041775" cy="518955"/>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6" name="Content Placeholder 5"/>
          <p:cNvSpPr>
            <a:spLocks noGrp="1"/>
          </p:cNvSpPr>
          <p:nvPr>
            <p:ph sz="quarter" idx="4"/>
          </p:nvPr>
        </p:nvSpPr>
        <p:spPr>
          <a:xfrm>
            <a:off x="4645025" y="2234387"/>
            <a:ext cx="4041775" cy="3891776"/>
          </a:xfrm>
        </p:spPr>
        <p:txBody>
          <a:bodyPr/>
          <a:lstStyle>
            <a:lvl1pPr>
              <a:defRPr sz="18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42876"/>
            <a:ext cx="7460871" cy="674624"/>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1435100"/>
            <a:ext cx="4343021" cy="4691063"/>
          </a:xfrm>
        </p:spPr>
        <p:txBody>
          <a:bodyPr/>
          <a:lstStyle>
            <a:lvl1pPr>
              <a:defRPr sz="20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png"/><Relationship Id="rId13" Type="http://schemas.openxmlformats.org/officeDocument/2006/relationships/image" Target="../media/image2.png"/><Relationship Id="rId14" Type="http://schemas.openxmlformats.org/officeDocument/2006/relationships/image" Target="../media/image3.png"/><Relationship Id="rId1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4" descr="border.png"/>
          <p:cNvPicPr>
            <a:picLocks noChangeAspect="1"/>
          </p:cNvPicPr>
          <p:nvPr userDrawn="1"/>
        </p:nvPicPr>
        <p:blipFill>
          <a:blip r:embed="rId12"/>
          <a:srcRect/>
          <a:stretch>
            <a:fillRect/>
          </a:stretch>
        </p:blipFill>
        <p:spPr bwMode="auto">
          <a:xfrm>
            <a:off x="344488" y="344488"/>
            <a:ext cx="8455025" cy="6169025"/>
          </a:xfrm>
          <a:prstGeom prst="rect">
            <a:avLst/>
          </a:prstGeom>
          <a:noFill/>
          <a:ln w="9525">
            <a:noFill/>
            <a:miter lim="800000"/>
            <a:headEnd/>
            <a:tailEnd/>
          </a:ln>
        </p:spPr>
      </p:pic>
      <p:sp>
        <p:nvSpPr>
          <p:cNvPr id="1027" name="Title Placeholder 1"/>
          <p:cNvSpPr>
            <a:spLocks noGrp="1"/>
          </p:cNvSpPr>
          <p:nvPr>
            <p:ph type="title"/>
          </p:nvPr>
        </p:nvSpPr>
        <p:spPr bwMode="auto">
          <a:xfrm>
            <a:off x="457200" y="748800"/>
            <a:ext cx="8229600" cy="1576800"/>
          </a:xfrm>
          <a:prstGeom prst="rect">
            <a:avLst/>
          </a:prstGeom>
          <a:noFill/>
          <a:ln w="9525">
            <a:noFill/>
            <a:miter lim="800000"/>
            <a:headEnd/>
            <a:tailEnd/>
          </a:ln>
        </p:spPr>
        <p:txBody>
          <a:bodyPr vert="horz" wrap="square" lIns="360000" tIns="0" rIns="91440" bIns="0" numCol="1" anchor="t"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457200" y="1980000"/>
            <a:ext cx="8229600" cy="4384800"/>
          </a:xfrm>
          <a:prstGeom prst="rect">
            <a:avLst/>
          </a:prstGeom>
          <a:noFill/>
          <a:ln w="9525">
            <a:noFill/>
            <a:miter lim="800000"/>
            <a:headEnd/>
            <a:tailEnd/>
          </a:ln>
        </p:spPr>
        <p:txBody>
          <a:bodyPr vert="horz" wrap="square" lIns="360000" tIns="0" rIns="9144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0" name="Picture 19" descr="join_horiz.png"/>
          <p:cNvPicPr>
            <a:picLocks noChangeAspect="1"/>
          </p:cNvPicPr>
          <p:nvPr userDrawn="1"/>
        </p:nvPicPr>
        <p:blipFill>
          <a:blip r:embed="rId13"/>
          <a:srcRect/>
          <a:stretch>
            <a:fillRect/>
          </a:stretch>
        </p:blipFill>
        <p:spPr bwMode="auto">
          <a:xfrm>
            <a:off x="8723313" y="3362325"/>
            <a:ext cx="476250" cy="134938"/>
          </a:xfrm>
          <a:prstGeom prst="rect">
            <a:avLst/>
          </a:prstGeom>
          <a:noFill/>
          <a:ln w="9525">
            <a:noFill/>
            <a:miter lim="800000"/>
            <a:headEnd/>
            <a:tailEnd/>
          </a:ln>
        </p:spPr>
      </p:pic>
      <p:pic>
        <p:nvPicPr>
          <p:cNvPr id="1031" name="Picture 20" descr="join_vert.png"/>
          <p:cNvPicPr>
            <a:picLocks noChangeAspect="1"/>
          </p:cNvPicPr>
          <p:nvPr userDrawn="1"/>
        </p:nvPicPr>
        <p:blipFill>
          <a:blip r:embed="rId14"/>
          <a:srcRect/>
          <a:stretch>
            <a:fillRect/>
          </a:stretch>
        </p:blipFill>
        <p:spPr bwMode="auto">
          <a:xfrm>
            <a:off x="4503738" y="-63500"/>
            <a:ext cx="136525" cy="477838"/>
          </a:xfrm>
          <a:prstGeom prst="rect">
            <a:avLst/>
          </a:prstGeom>
          <a:noFill/>
          <a:ln w="9525">
            <a:noFill/>
            <a:miter lim="800000"/>
            <a:headEnd/>
            <a:tailEnd/>
          </a:ln>
        </p:spPr>
      </p:pic>
      <p:pic>
        <p:nvPicPr>
          <p:cNvPr id="1032" name="Picture 19" descr="join_horiz.png"/>
          <p:cNvPicPr>
            <a:picLocks noChangeAspect="1"/>
          </p:cNvPicPr>
          <p:nvPr userDrawn="1"/>
        </p:nvPicPr>
        <p:blipFill>
          <a:blip r:embed="rId13"/>
          <a:srcRect/>
          <a:stretch>
            <a:fillRect/>
          </a:stretch>
        </p:blipFill>
        <p:spPr bwMode="auto">
          <a:xfrm>
            <a:off x="-57150" y="3362325"/>
            <a:ext cx="476250" cy="134938"/>
          </a:xfrm>
          <a:prstGeom prst="rect">
            <a:avLst/>
          </a:prstGeom>
          <a:noFill/>
          <a:ln w="9525">
            <a:noFill/>
            <a:miter lim="800000"/>
            <a:headEnd/>
            <a:tailEnd/>
          </a:ln>
        </p:spPr>
      </p:pic>
      <p:pic>
        <p:nvPicPr>
          <p:cNvPr id="1033" name="Picture 20" descr="join_vert.png"/>
          <p:cNvPicPr>
            <a:picLocks noChangeAspect="1"/>
          </p:cNvPicPr>
          <p:nvPr userDrawn="1"/>
        </p:nvPicPr>
        <p:blipFill>
          <a:blip r:embed="rId14"/>
          <a:srcRect/>
          <a:stretch>
            <a:fillRect/>
          </a:stretch>
        </p:blipFill>
        <p:spPr bwMode="auto">
          <a:xfrm>
            <a:off x="4503738" y="6440488"/>
            <a:ext cx="136525" cy="477837"/>
          </a:xfrm>
          <a:prstGeom prst="rect">
            <a:avLst/>
          </a:prstGeom>
          <a:noFill/>
          <a:ln w="9525">
            <a:noFill/>
            <a:miter lim="800000"/>
            <a:headEnd/>
            <a:tailEnd/>
          </a:ln>
        </p:spPr>
      </p:pic>
      <p:pic>
        <p:nvPicPr>
          <p:cNvPr id="12" name="Picture 11" descr="step_change_trig_rgb.png"/>
          <p:cNvPicPr>
            <a:picLocks noChangeAspect="1"/>
          </p:cNvPicPr>
          <p:nvPr userDrawn="1"/>
        </p:nvPicPr>
        <p:blipFill>
          <a:blip r:embed="rId15"/>
          <a:stretch>
            <a:fillRect/>
          </a:stretch>
        </p:blipFill>
        <p:spPr>
          <a:xfrm>
            <a:off x="7909519" y="5698235"/>
            <a:ext cx="511199" cy="419990"/>
          </a:xfrm>
          <a:prstGeom prst="rect">
            <a:avLst/>
          </a:prstGeom>
        </p:spPr>
      </p:pic>
    </p:spTree>
  </p:cSld>
  <p:clrMap bg1="lt1" tx1="dk1" bg2="lt2" tx2="dk2" accent1="accent1" accent2="accent2" accent3="accent3" accent4="accent4" accent5="accent5" accent6="accent6" hlink="hlink" folHlink="folHlink"/>
  <p:sldLayoutIdLst>
    <p:sldLayoutId id="2147483693" r:id="rId1"/>
    <p:sldLayoutId id="2147483702"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Lst>
  <p:transition xmlns:p14="http://schemas.microsoft.com/office/powerpoint/2010/main" spd="slow"/>
  <p:timing>
    <p:tnLst>
      <p:par>
        <p:cTn xmlns:p14="http://schemas.microsoft.com/office/powerpoint/2010/main" id="1" dur="indefinite" restart="never" nodeType="tmRoot"/>
      </p:par>
    </p:tnLst>
  </p:timing>
  <p:txStyles>
    <p:titleStyle>
      <a:lvl1pPr algn="l" defTabSz="457200" rtl="0" eaLnBrk="0" fontAlgn="base" hangingPunct="0">
        <a:lnSpc>
          <a:spcPct val="90000"/>
        </a:lnSpc>
        <a:spcBef>
          <a:spcPct val="0"/>
        </a:spcBef>
        <a:spcAft>
          <a:spcPct val="0"/>
        </a:spcAft>
        <a:defRPr sz="3200" b="1" kern="1200">
          <a:solidFill>
            <a:srgbClr val="E2001A"/>
          </a:solidFill>
          <a:latin typeface="Arial"/>
          <a:ea typeface="ヒラギノ角ゴ Pro W3" pitchFamily="-1" charset="-128"/>
          <a:cs typeface="Arial"/>
        </a:defRPr>
      </a:lvl1pPr>
      <a:lvl2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2pPr>
      <a:lvl3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3pPr>
      <a:lvl4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4pPr>
      <a:lvl5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5pPr>
      <a:lvl6pPr marL="4572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6pPr>
      <a:lvl7pPr marL="9144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7pPr>
      <a:lvl8pPr marL="13716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8pPr>
      <a:lvl9pPr marL="18288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9pPr>
    </p:titleStyle>
    <p:bodyStyle>
      <a:lvl1pPr marL="271463" indent="-271463" algn="l" defTabSz="457200" rtl="0" eaLnBrk="0" fontAlgn="base" hangingPunct="0">
        <a:spcBef>
          <a:spcPct val="20000"/>
        </a:spcBef>
        <a:spcAft>
          <a:spcPts val="1200"/>
        </a:spcAft>
        <a:buClr>
          <a:srgbClr val="E2001A"/>
        </a:buClr>
        <a:buFont typeface="Arial" pitchFamily="-1" charset="0"/>
        <a:buChar char="•"/>
        <a:defRPr sz="2400" kern="1200">
          <a:solidFill>
            <a:schemeClr val="tx1"/>
          </a:solidFill>
          <a:latin typeface="Arial"/>
          <a:ea typeface="ヒラギノ角ゴ Pro W3" pitchFamily="-1" charset="-128"/>
          <a:cs typeface="Arial"/>
        </a:defRPr>
      </a:lvl1pPr>
      <a:lvl2pPr marL="715963" indent="-352425" algn="l" defTabSz="457200" rtl="0" eaLnBrk="0" fontAlgn="base" hangingPunct="0">
        <a:spcBef>
          <a:spcPct val="20000"/>
        </a:spcBef>
        <a:spcAft>
          <a:spcPts val="1200"/>
        </a:spcAft>
        <a:buClr>
          <a:srgbClr val="E2001A"/>
        </a:buClr>
        <a:buFont typeface="Arial" pitchFamily="-1" charset="0"/>
        <a:buChar char="–"/>
        <a:defRPr sz="2000" kern="1200">
          <a:solidFill>
            <a:schemeClr val="tx1"/>
          </a:solidFill>
          <a:latin typeface="Arial"/>
          <a:ea typeface="ヒラギノ角ゴ Pro W3" pitchFamily="-1" charset="-128"/>
          <a:cs typeface="Arial"/>
        </a:defRPr>
      </a:lvl2pPr>
      <a:lvl3pPr marL="989013" indent="-273050" algn="l" defTabSz="457200" rtl="0" eaLnBrk="0" fontAlgn="base" hangingPunct="0">
        <a:spcBef>
          <a:spcPct val="20000"/>
        </a:spcBef>
        <a:spcAft>
          <a:spcPts val="1200"/>
        </a:spcAft>
        <a:buClr>
          <a:srgbClr val="E2001A"/>
        </a:buClr>
        <a:buFont typeface="Arial" pitchFamily="-1" charset="0"/>
        <a:buChar char="•"/>
        <a:defRPr sz="1800" kern="1200">
          <a:solidFill>
            <a:schemeClr val="tx1"/>
          </a:solidFill>
          <a:latin typeface="Arial"/>
          <a:ea typeface="ヒラギノ角ゴ Pro W3" pitchFamily="-1" charset="-128"/>
          <a:cs typeface="Arial"/>
        </a:defRPr>
      </a:lvl3pPr>
      <a:lvl4pPr marL="1252538" indent="-354013" algn="l" defTabSz="457200" rtl="0" eaLnBrk="0" fontAlgn="base" hangingPunct="0">
        <a:spcBef>
          <a:spcPct val="20000"/>
        </a:spcBef>
        <a:spcAft>
          <a:spcPts val="1200"/>
        </a:spcAft>
        <a:buClr>
          <a:srgbClr val="E2001A"/>
        </a:buClr>
        <a:buFont typeface="Arial" pitchFamily="-1" charset="0"/>
        <a:buChar char="–"/>
        <a:defRPr sz="1600" kern="1200">
          <a:solidFill>
            <a:schemeClr val="tx1"/>
          </a:solidFill>
          <a:latin typeface="Arial"/>
          <a:ea typeface="ヒラギノ角ゴ Pro W3" pitchFamily="-1" charset="-128"/>
          <a:cs typeface="Arial"/>
        </a:defRPr>
      </a:lvl4pPr>
      <a:lvl5pPr marL="1614488" indent="-361950" algn="l" defTabSz="457200" rtl="0" eaLnBrk="0" fontAlgn="base" hangingPunct="0">
        <a:spcBef>
          <a:spcPct val="20000"/>
        </a:spcBef>
        <a:spcAft>
          <a:spcPts val="1200"/>
        </a:spcAft>
        <a:buClr>
          <a:srgbClr val="E2001A"/>
        </a:buClr>
        <a:buFont typeface="Arial" pitchFamily="-1" charset="0"/>
        <a:buChar char="»"/>
        <a:defRPr sz="1400" kern="1200">
          <a:solidFill>
            <a:schemeClr val="tx1"/>
          </a:solidFill>
          <a:latin typeface="Arial"/>
          <a:ea typeface="ヒラギノ角ゴ Pro W3" pitchFamily="-1"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hyperlink" Target="https://www.stepchangeinsafety.net/safety-resources/joined-up-thinking/joined-up-thinking-resources/2013-small-bore-tubing-video" TargetMode="External"/><Relationship Id="rId4" Type="http://schemas.openxmlformats.org/officeDocument/2006/relationships/hyperlink" Target="https://www.stepchangeinsafety.net/jut2015" TargetMode="External"/><Relationship Id="rId5" Type="http://schemas.openxmlformats.org/officeDocument/2006/relationships/hyperlink" Target="https://www.stepchangeinsafety.net/safety-resources/publications/mechanical-joint-integrity-competence-guidance" TargetMode="External"/><Relationship Id="rId6" Type="http://schemas.openxmlformats.org/officeDocument/2006/relationships/image" Target="../media/image11.png"/><Relationship Id="rId7" Type="http://schemas.openxmlformats.org/officeDocument/2006/relationships/image" Target="../media/image12.jpg"/><Relationship Id="rId8" Type="http://schemas.openxmlformats.org/officeDocument/2006/relationships/hyperlink" Target="http://publishing.energyinst.org/publication/ei-technical-publications/process-safety/hydrocarbon-release-reduction/guidelines-for-the-design,-installation-and-management-of-small-bore-tubing-assemblies" TargetMode="External"/><Relationship Id="rId9" Type="http://schemas.openxmlformats.org/officeDocument/2006/relationships/image" Target="../media/image13.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mailto:info@stepchangeinsafety.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348803" y="2015881"/>
            <a:ext cx="8229600" cy="4209331"/>
          </a:xfrm>
        </p:spPr>
        <p:txBody>
          <a:bodyPr>
            <a:normAutofit/>
          </a:bodyPr>
          <a:lstStyle/>
          <a:p>
            <a:pPr marL="0" indent="0" algn="ctr">
              <a:buNone/>
            </a:pPr>
            <a:r>
              <a:rPr lang="en-GB" sz="6600" b="1" smtClean="0">
                <a:solidFill>
                  <a:srgbClr val="FF0000"/>
                </a:solidFill>
                <a:effectLst>
                  <a:outerShdw blurRad="38100" dist="38100" dir="2700000" algn="tl">
                    <a:srgbClr val="000000">
                      <a:alpha val="43137"/>
                    </a:srgbClr>
                  </a:outerShdw>
                </a:effectLst>
                <a:latin typeface="+mn-lt"/>
              </a:rPr>
              <a:t>Safety Moment</a:t>
            </a:r>
            <a:endParaRPr lang="en-GB" sz="6600" b="1" dirty="0" smtClean="0">
              <a:solidFill>
                <a:srgbClr val="FF0000"/>
              </a:solidFill>
              <a:effectLst>
                <a:outerShdw blurRad="38100" dist="38100" dir="2700000" algn="tl">
                  <a:srgbClr val="000000">
                    <a:alpha val="43137"/>
                  </a:srgbClr>
                </a:outerShdw>
              </a:effectLst>
              <a:latin typeface="+mn-lt"/>
            </a:endParaRPr>
          </a:p>
          <a:p>
            <a:pPr marL="0" indent="0" algn="ctr">
              <a:buNone/>
            </a:pPr>
            <a:r>
              <a:rPr lang="en-GB" sz="4800" b="1" dirty="0" smtClean="0">
                <a:latin typeface="+mn-lt"/>
              </a:rPr>
              <a:t>Small bore tubing failure</a:t>
            </a:r>
            <a:endParaRPr lang="en-GB" sz="4800" b="1" dirty="0">
              <a:latin typeface="+mn-lt"/>
            </a:endParaRPr>
          </a:p>
        </p:txBody>
      </p:sp>
      <p:sp>
        <p:nvSpPr>
          <p:cNvPr id="2" name="Rectangle 1"/>
          <p:cNvSpPr/>
          <p:nvPr/>
        </p:nvSpPr>
        <p:spPr>
          <a:xfrm>
            <a:off x="506626" y="5611170"/>
            <a:ext cx="7278131" cy="646331"/>
          </a:xfrm>
          <a:prstGeom prst="rect">
            <a:avLst/>
          </a:prstGeom>
        </p:spPr>
        <p:txBody>
          <a:bodyPr wrap="square">
            <a:spAutoFit/>
          </a:bodyPr>
          <a:lstStyle/>
          <a:p>
            <a:r>
              <a:rPr lang="en-GB" sz="1200" b="1" dirty="0"/>
              <a:t>Disclaimer: </a:t>
            </a:r>
            <a:r>
              <a:rPr lang="en-GB" sz="1200" dirty="0"/>
              <a:t>this safety moment is designed to prevent similar incidents occurring.  All guidance herein is provided in good faith and Step Change in Safety nor its member companies accept responsibility for any inaccuracies or omissions contained within this safety moment.</a:t>
            </a:r>
          </a:p>
        </p:txBody>
      </p:sp>
    </p:spTree>
    <p:extLst>
      <p:ext uri="{BB962C8B-B14F-4D97-AF65-F5344CB8AC3E}">
        <p14:creationId xmlns:p14="http://schemas.microsoft.com/office/powerpoint/2010/main" val="3279009080"/>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888" y="5318405"/>
            <a:ext cx="8300852" cy="714975"/>
          </a:xfrm>
        </p:spPr>
        <p:txBody>
          <a:bodyPr>
            <a:noAutofit/>
          </a:bodyPr>
          <a:lstStyle/>
          <a:p>
            <a:pPr marL="0" indent="0">
              <a:buNone/>
            </a:pPr>
            <a:r>
              <a:rPr lang="en-GB" sz="1800" dirty="0" smtClean="0">
                <a:solidFill>
                  <a:srgbClr val="FF0000"/>
                </a:solidFill>
                <a:latin typeface="+mn-lt"/>
              </a:rPr>
              <a:t>What hazards are there? What could go wrong? What might be the consequences?</a:t>
            </a:r>
            <a:endParaRPr lang="en-GB" sz="1800" dirty="0" smtClean="0">
              <a:latin typeface="+mn-lt"/>
            </a:endParaRPr>
          </a:p>
        </p:txBody>
      </p:sp>
      <p:sp>
        <p:nvSpPr>
          <p:cNvPr id="6" name="TextBox 5"/>
          <p:cNvSpPr txBox="1"/>
          <p:nvPr/>
        </p:nvSpPr>
        <p:spPr>
          <a:xfrm>
            <a:off x="439388" y="4809027"/>
            <a:ext cx="8300852" cy="369332"/>
          </a:xfrm>
          <a:prstGeom prst="rect">
            <a:avLst/>
          </a:prstGeom>
          <a:noFill/>
        </p:spPr>
        <p:txBody>
          <a:bodyPr wrap="square" rtlCol="0">
            <a:spAutoFit/>
          </a:bodyPr>
          <a:lstStyle/>
          <a:p>
            <a:r>
              <a:rPr lang="en-GB" dirty="0" smtClean="0">
                <a:latin typeface="+mn-lt"/>
              </a:rPr>
              <a:t>Reciprocating gas compressor with small bore tubing for instrument connections.</a:t>
            </a:r>
            <a:endParaRPr lang="en-GB" dirty="0">
              <a:latin typeface="+mn-lt"/>
            </a:endParaRPr>
          </a:p>
        </p:txBody>
      </p:sp>
      <p:sp>
        <p:nvSpPr>
          <p:cNvPr id="16" name="Rounded Rectangle 15"/>
          <p:cNvSpPr/>
          <p:nvPr/>
        </p:nvSpPr>
        <p:spPr>
          <a:xfrm>
            <a:off x="3787840" y="5798642"/>
            <a:ext cx="1603948" cy="457200"/>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rgbClr val="FF0000"/>
                </a:solidFill>
              </a:rPr>
              <a:t>DISCUSS</a:t>
            </a:r>
            <a:endParaRPr lang="en-GB" dirty="0"/>
          </a:p>
        </p:txBody>
      </p:sp>
      <p:sp>
        <p:nvSpPr>
          <p:cNvPr id="17" name="TextBox 16"/>
          <p:cNvSpPr txBox="1"/>
          <p:nvPr/>
        </p:nvSpPr>
        <p:spPr>
          <a:xfrm>
            <a:off x="6613567" y="6531214"/>
            <a:ext cx="2395207" cy="338554"/>
          </a:xfrm>
          <a:prstGeom prst="rect">
            <a:avLst/>
          </a:prstGeom>
          <a:noFill/>
        </p:spPr>
        <p:txBody>
          <a:bodyPr wrap="none" rtlCol="0">
            <a:spAutoFit/>
          </a:bodyPr>
          <a:lstStyle/>
          <a:p>
            <a:r>
              <a:rPr lang="en-GB" sz="1600" dirty="0" smtClean="0"/>
              <a:t>Small bore tubing failure</a:t>
            </a:r>
            <a:endParaRPr lang="en-GB" sz="1600" dirty="0"/>
          </a:p>
        </p:txBody>
      </p:sp>
      <p:pic>
        <p:nvPicPr>
          <p:cNvPr id="1026" name="Picture 2" descr="X:\Steering Groups\Asset Integrity\1. Learning &amp; Sharing\Safety Moments\Safety Moments complete\SBT with arrow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5573" y="706927"/>
            <a:ext cx="5248482" cy="3933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88319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64212" y="4378585"/>
            <a:ext cx="8229600" cy="20882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600" dirty="0" smtClean="0"/>
              <a:t>Following maintenance work, </a:t>
            </a:r>
            <a:r>
              <a:rPr lang="en-GB" sz="1600" dirty="0"/>
              <a:t>a</a:t>
            </a:r>
            <a:r>
              <a:rPr lang="en-GB" sz="1600" dirty="0" smtClean="0"/>
              <a:t> </a:t>
            </a:r>
            <a:r>
              <a:rPr lang="en-GB" sz="1600" dirty="0" smtClean="0">
                <a:solidFill>
                  <a:srgbClr val="FF0000"/>
                </a:solidFill>
              </a:rPr>
              <a:t>small bore </a:t>
            </a:r>
            <a:r>
              <a:rPr lang="en-GB" sz="1600" dirty="0" smtClean="0"/>
              <a:t>tubing run was </a:t>
            </a:r>
            <a:r>
              <a:rPr lang="en-GB" sz="1600" dirty="0" smtClean="0">
                <a:solidFill>
                  <a:srgbClr val="FF0000"/>
                </a:solidFill>
              </a:rPr>
              <a:t>re-instated upside down</a:t>
            </a:r>
            <a:r>
              <a:rPr lang="en-GB" sz="1600" dirty="0" smtClean="0"/>
              <a:t>. The tubing was left with a pre-load stress and tool marks suggesting it was </a:t>
            </a:r>
            <a:r>
              <a:rPr lang="en-GB" sz="1600" dirty="0" smtClean="0">
                <a:solidFill>
                  <a:srgbClr val="FF0000"/>
                </a:solidFill>
              </a:rPr>
              <a:t>re-fitted using force</a:t>
            </a:r>
            <a:r>
              <a:rPr lang="en-GB" sz="1600" dirty="0" smtClean="0"/>
              <a:t>. </a:t>
            </a:r>
          </a:p>
          <a:p>
            <a:pPr marL="0" indent="0">
              <a:buFont typeface="Arial" panose="020B0604020202020204" pitchFamily="34" charset="0"/>
              <a:buNone/>
            </a:pPr>
            <a:r>
              <a:rPr lang="en-GB" sz="1600" dirty="0" smtClean="0"/>
              <a:t>Vibration from the compressor led to fatigue cracks emanating from the tool marks. </a:t>
            </a:r>
          </a:p>
          <a:p>
            <a:pPr marL="0" indent="0">
              <a:buNone/>
            </a:pPr>
            <a:r>
              <a:rPr lang="en-GB" sz="1600" dirty="0" smtClean="0"/>
              <a:t>Full through thickness failure occurred. An estimated </a:t>
            </a:r>
            <a:r>
              <a:rPr lang="en-GB" sz="1600" dirty="0" smtClean="0">
                <a:solidFill>
                  <a:srgbClr val="FF0000"/>
                </a:solidFill>
              </a:rPr>
              <a:t>1.67 Tonnes of gas was released </a:t>
            </a:r>
            <a:r>
              <a:rPr lang="en-GB" sz="1600" dirty="0" smtClean="0"/>
              <a:t>over 83 min. </a:t>
            </a:r>
            <a:r>
              <a:rPr lang="en-GB" sz="1600" dirty="0"/>
              <a:t>Due to the open module configuration </a:t>
            </a:r>
            <a:r>
              <a:rPr lang="en-GB" sz="1600" dirty="0" smtClean="0"/>
              <a:t>the gas was not detected by fixed detectors and the leak </a:t>
            </a:r>
            <a:r>
              <a:rPr lang="en-GB" sz="1600" dirty="0"/>
              <a:t>was manually detected by a routine inspection</a:t>
            </a:r>
            <a:r>
              <a:rPr lang="en-GB" sz="1600" dirty="0" smtClean="0"/>
              <a:t>. </a:t>
            </a:r>
          </a:p>
          <a:p>
            <a:pPr marL="0" indent="0">
              <a:buNone/>
            </a:pPr>
            <a:r>
              <a:rPr lang="en-GB" sz="1600" dirty="0" smtClean="0"/>
              <a:t>No </a:t>
            </a:r>
            <a:r>
              <a:rPr lang="en-GB" sz="1600" dirty="0"/>
              <a:t>ignition </a:t>
            </a:r>
            <a:r>
              <a:rPr lang="en-GB" sz="1600" dirty="0" smtClean="0"/>
              <a:t>occurred.</a:t>
            </a:r>
          </a:p>
        </p:txBody>
      </p:sp>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1059" r="1586" b="8251"/>
          <a:stretch/>
        </p:blipFill>
        <p:spPr bwMode="auto">
          <a:xfrm>
            <a:off x="5055711" y="1251446"/>
            <a:ext cx="2858956" cy="2952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379" y="1251447"/>
            <a:ext cx="3333700" cy="29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90373" y="522542"/>
            <a:ext cx="7686728" cy="646331"/>
          </a:xfrm>
          <a:prstGeom prst="rect">
            <a:avLst/>
          </a:prstGeom>
          <a:noFill/>
        </p:spPr>
        <p:txBody>
          <a:bodyPr wrap="square" rtlCol="0">
            <a:spAutoFit/>
          </a:bodyPr>
          <a:lstStyle/>
          <a:p>
            <a:r>
              <a:rPr lang="en-GB" b="1" dirty="0" smtClean="0">
                <a:latin typeface="+mn-lt"/>
              </a:rPr>
              <a:t>Fatigue failure of instrument tubing following reinstatement in an incorrect orientation using incorrect fitting practices</a:t>
            </a:r>
            <a:endParaRPr lang="en-GB" b="1" dirty="0">
              <a:latin typeface="+mn-lt"/>
            </a:endParaRPr>
          </a:p>
        </p:txBody>
      </p:sp>
      <p:sp>
        <p:nvSpPr>
          <p:cNvPr id="11" name="TextBox 10"/>
          <p:cNvSpPr txBox="1"/>
          <p:nvPr/>
        </p:nvSpPr>
        <p:spPr>
          <a:xfrm>
            <a:off x="6613567" y="6531214"/>
            <a:ext cx="2395207" cy="338554"/>
          </a:xfrm>
          <a:prstGeom prst="rect">
            <a:avLst/>
          </a:prstGeom>
          <a:noFill/>
        </p:spPr>
        <p:txBody>
          <a:bodyPr wrap="none" rtlCol="0">
            <a:spAutoFit/>
          </a:bodyPr>
          <a:lstStyle/>
          <a:p>
            <a:r>
              <a:rPr lang="en-GB" sz="1600" dirty="0" smtClean="0"/>
              <a:t>Small bore tubing failure</a:t>
            </a:r>
            <a:endParaRPr lang="en-GB" sz="1600" dirty="0"/>
          </a:p>
        </p:txBody>
      </p:sp>
    </p:spTree>
    <p:extLst>
      <p:ext uri="{BB962C8B-B14F-4D97-AF65-F5344CB8AC3E}">
        <p14:creationId xmlns:p14="http://schemas.microsoft.com/office/powerpoint/2010/main" val="181556088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69238"/>
            <a:ext cx="8229600" cy="750211"/>
          </a:xfrm>
        </p:spPr>
        <p:txBody>
          <a:bodyPr>
            <a:normAutofit/>
          </a:bodyPr>
          <a:lstStyle/>
          <a:p>
            <a:pPr marL="0" indent="0" algn="ctr">
              <a:buNone/>
            </a:pPr>
            <a:r>
              <a:rPr lang="en-GB" dirty="0" smtClean="0">
                <a:latin typeface="+mn-lt"/>
              </a:rPr>
              <a:t>What behaviours and steps could prevent this from occurring?</a:t>
            </a:r>
          </a:p>
          <a:p>
            <a:pPr marL="0" indent="0">
              <a:buNone/>
            </a:pPr>
            <a:endParaRPr lang="en-GB" sz="2300" dirty="0">
              <a:latin typeface="+mn-lt"/>
            </a:endParaRPr>
          </a:p>
        </p:txBody>
      </p:sp>
      <p:sp>
        <p:nvSpPr>
          <p:cNvPr id="9" name="Rectangle 8"/>
          <p:cNvSpPr/>
          <p:nvPr/>
        </p:nvSpPr>
        <p:spPr>
          <a:xfrm>
            <a:off x="854341" y="4839582"/>
            <a:ext cx="7280256" cy="461665"/>
          </a:xfrm>
          <a:prstGeom prst="rect">
            <a:avLst/>
          </a:prstGeom>
        </p:spPr>
        <p:txBody>
          <a:bodyPr wrap="square">
            <a:spAutoFit/>
          </a:bodyPr>
          <a:lstStyle/>
          <a:p>
            <a:pPr algn="ctr"/>
            <a:r>
              <a:rPr lang="en-GB" sz="2400" dirty="0">
                <a:solidFill>
                  <a:srgbClr val="FF0000"/>
                </a:solidFill>
                <a:latin typeface="+mn-lt"/>
              </a:rPr>
              <a:t>What might you do differently today in your work</a:t>
            </a:r>
            <a:r>
              <a:rPr lang="en-GB" sz="2400" dirty="0" smtClean="0">
                <a:solidFill>
                  <a:srgbClr val="FF0000"/>
                </a:solidFill>
                <a:latin typeface="+mn-lt"/>
              </a:rPr>
              <a:t>? </a:t>
            </a:r>
            <a:endParaRPr lang="en-GB" sz="2400" dirty="0">
              <a:solidFill>
                <a:srgbClr val="FF0000"/>
              </a:solidFill>
              <a:latin typeface="+mn-lt"/>
            </a:endParaRPr>
          </a:p>
        </p:txBody>
      </p:sp>
      <p:sp>
        <p:nvSpPr>
          <p:cNvPr id="11" name="TextBox 10"/>
          <p:cNvSpPr txBox="1"/>
          <p:nvPr/>
        </p:nvSpPr>
        <p:spPr>
          <a:xfrm>
            <a:off x="6613567" y="6531214"/>
            <a:ext cx="2395207" cy="338554"/>
          </a:xfrm>
          <a:prstGeom prst="rect">
            <a:avLst/>
          </a:prstGeom>
          <a:noFill/>
        </p:spPr>
        <p:txBody>
          <a:bodyPr wrap="none" rtlCol="0">
            <a:spAutoFit/>
          </a:bodyPr>
          <a:lstStyle/>
          <a:p>
            <a:r>
              <a:rPr lang="en-GB" sz="1600" dirty="0" smtClean="0"/>
              <a:t>Small bore tubing failure</a:t>
            </a:r>
            <a:endParaRPr lang="en-GB" sz="1600" dirty="0"/>
          </a:p>
        </p:txBody>
      </p:sp>
      <p:sp>
        <p:nvSpPr>
          <p:cNvPr id="12" name="Rounded Rectangle 11"/>
          <p:cNvSpPr/>
          <p:nvPr/>
        </p:nvSpPr>
        <p:spPr>
          <a:xfrm>
            <a:off x="3442672" y="3545814"/>
            <a:ext cx="2103594" cy="946542"/>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600" b="1" dirty="0">
                <a:solidFill>
                  <a:srgbClr val="FF0000"/>
                </a:solidFill>
              </a:rPr>
              <a:t>DISCUSS</a:t>
            </a:r>
            <a:endParaRPr lang="en-GB" sz="3600" dirty="0"/>
          </a:p>
        </p:txBody>
      </p:sp>
    </p:spTree>
    <p:extLst>
      <p:ext uri="{BB962C8B-B14F-4D97-AF65-F5344CB8AC3E}">
        <p14:creationId xmlns:p14="http://schemas.microsoft.com/office/powerpoint/2010/main" val="40133392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297" y="748800"/>
            <a:ext cx="8229600" cy="341830"/>
          </a:xfrm>
        </p:spPr>
        <p:txBody>
          <a:bodyPr/>
          <a:lstStyle/>
          <a:p>
            <a:r>
              <a:rPr lang="en-GB" sz="2400" dirty="0">
                <a:solidFill>
                  <a:schemeClr val="tx1"/>
                </a:solidFill>
                <a:latin typeface="+mn-lt"/>
              </a:rPr>
              <a:t>H</a:t>
            </a:r>
            <a:r>
              <a:rPr lang="en-GB" sz="2400" dirty="0" smtClean="0">
                <a:solidFill>
                  <a:schemeClr val="tx1"/>
                </a:solidFill>
                <a:latin typeface="+mn-lt"/>
              </a:rPr>
              <a:t>elp and advice</a:t>
            </a:r>
            <a:endParaRPr lang="en-GB" sz="2400" dirty="0">
              <a:solidFill>
                <a:schemeClr val="tx1"/>
              </a:solidFill>
              <a:latin typeface="+mn-lt"/>
            </a:endParaRPr>
          </a:p>
        </p:txBody>
      </p:sp>
      <p:sp>
        <p:nvSpPr>
          <p:cNvPr id="4" name="Rectangle 3"/>
          <p:cNvSpPr/>
          <p:nvPr/>
        </p:nvSpPr>
        <p:spPr>
          <a:xfrm>
            <a:off x="496169" y="1090630"/>
            <a:ext cx="7779856" cy="3693319"/>
          </a:xfrm>
          <a:prstGeom prst="rect">
            <a:avLst/>
          </a:prstGeom>
        </p:spPr>
        <p:txBody>
          <a:bodyPr wrap="square">
            <a:spAutoFit/>
          </a:bodyPr>
          <a:lstStyle/>
          <a:p>
            <a:r>
              <a:rPr lang="en-US" dirty="0" smtClean="0">
                <a:latin typeface="+mn-lt"/>
              </a:rPr>
              <a:t>It </a:t>
            </a:r>
            <a:r>
              <a:rPr lang="en-US" dirty="0">
                <a:latin typeface="+mn-lt"/>
              </a:rPr>
              <a:t>is </a:t>
            </a:r>
            <a:r>
              <a:rPr lang="en-US" dirty="0" smtClean="0">
                <a:latin typeface="+mn-lt"/>
              </a:rPr>
              <a:t>important </a:t>
            </a:r>
            <a:r>
              <a:rPr lang="en-US" dirty="0">
                <a:latin typeface="+mn-lt"/>
              </a:rPr>
              <a:t>that </a:t>
            </a:r>
            <a:r>
              <a:rPr lang="en-US" dirty="0" smtClean="0">
                <a:latin typeface="+mn-lt"/>
              </a:rPr>
              <a:t>people are aware of causes of previous failures which could re-occur. Competence and knowing your limitations is essential when dealing with hazardous equipment. You will get more respect from people if you ask for their help when you are unsure. Making yourself open to help encourages others to ask, and helps protect us all.</a:t>
            </a:r>
          </a:p>
          <a:p>
            <a:r>
              <a:rPr lang="en-US" dirty="0" smtClean="0">
                <a:latin typeface="+mn-lt"/>
              </a:rPr>
              <a:t> </a:t>
            </a:r>
          </a:p>
          <a:p>
            <a:r>
              <a:rPr lang="en-US" b="1" dirty="0" smtClean="0">
                <a:latin typeface="+mn-lt"/>
              </a:rPr>
              <a:t>Useful resources</a:t>
            </a:r>
            <a:r>
              <a:rPr lang="en-US" b="1" dirty="0">
                <a:latin typeface="+mn-lt"/>
              </a:rPr>
              <a:t>:</a:t>
            </a:r>
          </a:p>
          <a:p>
            <a:pPr marL="285750" indent="-285750">
              <a:buFont typeface="Arial" panose="020B0604020202020204" pitchFamily="34" charset="0"/>
              <a:buChar char="•"/>
            </a:pPr>
            <a:r>
              <a:rPr lang="en-US" i="1" dirty="0" smtClean="0">
                <a:latin typeface="+mn-lt"/>
              </a:rPr>
              <a:t>Energy Institute Guidelines </a:t>
            </a:r>
            <a:r>
              <a:rPr lang="en-US" dirty="0" smtClean="0">
                <a:latin typeface="+mn-lt"/>
              </a:rPr>
              <a:t>– </a:t>
            </a:r>
            <a:r>
              <a:rPr lang="en-GB" dirty="0" smtClean="0">
                <a:latin typeface="+mn-lt"/>
              </a:rPr>
              <a:t>Guidelines for </a:t>
            </a:r>
            <a:r>
              <a:rPr lang="en-GB" dirty="0">
                <a:latin typeface="+mn-lt"/>
              </a:rPr>
              <a:t>the design, installation and management of small bore tubing </a:t>
            </a:r>
            <a:r>
              <a:rPr lang="en-GB" dirty="0" smtClean="0">
                <a:latin typeface="+mn-lt"/>
              </a:rPr>
              <a:t>assemblies</a:t>
            </a:r>
            <a:endParaRPr lang="en-US" dirty="0" smtClean="0">
              <a:latin typeface="+mn-lt"/>
            </a:endParaRPr>
          </a:p>
          <a:p>
            <a:pPr marL="285750" indent="-285750">
              <a:buFont typeface="Arial" panose="020B0604020202020204" pitchFamily="34" charset="0"/>
              <a:buChar char="•"/>
            </a:pPr>
            <a:r>
              <a:rPr lang="en-US" i="1" dirty="0" smtClean="0">
                <a:latin typeface="+mn-lt"/>
              </a:rPr>
              <a:t>Joined-up </a:t>
            </a:r>
            <a:r>
              <a:rPr lang="en-US" i="1" dirty="0">
                <a:latin typeface="+mn-lt"/>
              </a:rPr>
              <a:t>Thinking </a:t>
            </a:r>
            <a:r>
              <a:rPr lang="en-US" dirty="0">
                <a:latin typeface="+mn-lt"/>
              </a:rPr>
              <a:t>training </a:t>
            </a:r>
            <a:r>
              <a:rPr lang="en-US" dirty="0" smtClean="0">
                <a:latin typeface="+mn-lt"/>
              </a:rPr>
              <a:t>packages </a:t>
            </a:r>
            <a:r>
              <a:rPr lang="en-US" dirty="0" smtClean="0">
                <a:latin typeface="+mn-lt"/>
                <a:hlinkClick r:id="rId3"/>
              </a:rPr>
              <a:t>SBT</a:t>
            </a:r>
            <a:r>
              <a:rPr lang="en-US" dirty="0" smtClean="0">
                <a:latin typeface="+mn-lt"/>
              </a:rPr>
              <a:t> and </a:t>
            </a:r>
            <a:r>
              <a:rPr lang="en-US" dirty="0" smtClean="0">
                <a:latin typeface="+mn-lt"/>
                <a:hlinkClick r:id="rId4"/>
              </a:rPr>
              <a:t>Competence</a:t>
            </a:r>
            <a:endParaRPr lang="en-US" dirty="0">
              <a:latin typeface="+mn-lt"/>
            </a:endParaRPr>
          </a:p>
          <a:p>
            <a:pPr marL="285750" indent="-285750">
              <a:buFont typeface="Arial" panose="020B0604020202020204" pitchFamily="34" charset="0"/>
              <a:buChar char="•"/>
            </a:pPr>
            <a:r>
              <a:rPr lang="en-US" i="1" dirty="0" smtClean="0">
                <a:latin typeface="+mn-lt"/>
              </a:rPr>
              <a:t>Mechanical joint integrity </a:t>
            </a:r>
            <a:r>
              <a:rPr lang="en-US" dirty="0" smtClean="0">
                <a:latin typeface="+mn-lt"/>
              </a:rPr>
              <a:t>– Route to competence </a:t>
            </a:r>
          </a:p>
          <a:p>
            <a:endParaRPr lang="en-US" dirty="0">
              <a:latin typeface="+mn-lt"/>
            </a:endParaRPr>
          </a:p>
          <a:p>
            <a:endParaRPr lang="en-GB" dirty="0"/>
          </a:p>
        </p:txBody>
      </p:sp>
      <p:sp>
        <p:nvSpPr>
          <p:cNvPr id="8" name="TextBox 7"/>
          <p:cNvSpPr txBox="1"/>
          <p:nvPr/>
        </p:nvSpPr>
        <p:spPr>
          <a:xfrm>
            <a:off x="6613567" y="6531214"/>
            <a:ext cx="2395207" cy="338554"/>
          </a:xfrm>
          <a:prstGeom prst="rect">
            <a:avLst/>
          </a:prstGeom>
          <a:noFill/>
        </p:spPr>
        <p:txBody>
          <a:bodyPr wrap="none" rtlCol="0">
            <a:spAutoFit/>
          </a:bodyPr>
          <a:lstStyle/>
          <a:p>
            <a:r>
              <a:rPr lang="en-GB" sz="1600" dirty="0" smtClean="0"/>
              <a:t>Small bore tubing failure</a:t>
            </a:r>
            <a:endParaRPr lang="en-GB" sz="1600" dirty="0"/>
          </a:p>
        </p:txBody>
      </p:sp>
      <p:pic>
        <p:nvPicPr>
          <p:cNvPr id="1026" name="Picture 2">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6766" y="4385820"/>
            <a:ext cx="1246481" cy="1741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a:hlinkClick r:id="rId4"/>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1940" y="4431303"/>
            <a:ext cx="1996249" cy="825221"/>
          </a:xfrm>
          <a:prstGeom prst="rect">
            <a:avLst/>
          </a:prstGeom>
        </p:spPr>
      </p:pic>
      <p:pic>
        <p:nvPicPr>
          <p:cNvPr id="7" name="Picture 4">
            <a:hlinkClick r:id="rId8"/>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87" b="-87"/>
          <a:stretch/>
        </p:blipFill>
        <p:spPr bwMode="auto">
          <a:xfrm>
            <a:off x="1048718" y="4419036"/>
            <a:ext cx="1284189" cy="16749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955014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8800"/>
            <a:ext cx="8229600" cy="916227"/>
          </a:xfrm>
        </p:spPr>
        <p:txBody>
          <a:bodyPr/>
          <a:lstStyle/>
          <a:p>
            <a:r>
              <a:rPr lang="en-GB" sz="2800" dirty="0" smtClean="0">
                <a:latin typeface="+mn-lt"/>
              </a:rPr>
              <a:t>Which of the 7Cs are involved in this safety alert?</a:t>
            </a:r>
            <a:endParaRPr lang="en-GB" sz="2800" dirty="0">
              <a:latin typeface="+mn-lt"/>
            </a:endParaRPr>
          </a:p>
        </p:txBody>
      </p:sp>
      <p:sp>
        <p:nvSpPr>
          <p:cNvPr id="3" name="Content Placeholder 2"/>
          <p:cNvSpPr>
            <a:spLocks noGrp="1"/>
          </p:cNvSpPr>
          <p:nvPr>
            <p:ph idx="1"/>
          </p:nvPr>
        </p:nvSpPr>
        <p:spPr>
          <a:xfrm>
            <a:off x="457200" y="1341432"/>
            <a:ext cx="8229600" cy="3124266"/>
          </a:xfrm>
        </p:spPr>
        <p:txBody>
          <a:bodyPr/>
          <a:lstStyle/>
          <a:p>
            <a:pPr>
              <a:spcBef>
                <a:spcPts val="0"/>
              </a:spcBef>
              <a:spcAft>
                <a:spcPts val="600"/>
              </a:spcAft>
            </a:pPr>
            <a:r>
              <a:rPr lang="en-GB" dirty="0" smtClean="0">
                <a:latin typeface="+mn-lt"/>
              </a:rPr>
              <a:t>Change management</a:t>
            </a:r>
          </a:p>
          <a:p>
            <a:pPr>
              <a:spcBef>
                <a:spcPts val="0"/>
              </a:spcBef>
              <a:spcAft>
                <a:spcPts val="600"/>
              </a:spcAft>
            </a:pPr>
            <a:r>
              <a:rPr lang="en-GB" dirty="0" smtClean="0">
                <a:latin typeface="+mn-lt"/>
              </a:rPr>
              <a:t>Communication</a:t>
            </a:r>
          </a:p>
          <a:p>
            <a:pPr>
              <a:spcBef>
                <a:spcPts val="0"/>
              </a:spcBef>
              <a:spcAft>
                <a:spcPts val="600"/>
              </a:spcAft>
            </a:pPr>
            <a:r>
              <a:rPr lang="en-GB" dirty="0" smtClean="0">
                <a:latin typeface="+mn-lt"/>
              </a:rPr>
              <a:t>Complacency</a:t>
            </a:r>
          </a:p>
          <a:p>
            <a:pPr>
              <a:spcBef>
                <a:spcPts val="0"/>
              </a:spcBef>
              <a:spcAft>
                <a:spcPts val="600"/>
              </a:spcAft>
            </a:pPr>
            <a:r>
              <a:rPr lang="en-GB" dirty="0" smtClean="0">
                <a:latin typeface="+mn-lt"/>
              </a:rPr>
              <a:t>Control of work</a:t>
            </a:r>
          </a:p>
          <a:p>
            <a:pPr>
              <a:spcBef>
                <a:spcPts val="0"/>
              </a:spcBef>
              <a:spcAft>
                <a:spcPts val="600"/>
              </a:spcAft>
            </a:pPr>
            <a:r>
              <a:rPr lang="en-GB" dirty="0" smtClean="0">
                <a:latin typeface="+mn-lt"/>
              </a:rPr>
              <a:t>Competence</a:t>
            </a:r>
          </a:p>
          <a:p>
            <a:pPr>
              <a:spcBef>
                <a:spcPts val="0"/>
              </a:spcBef>
              <a:spcAft>
                <a:spcPts val="600"/>
              </a:spcAft>
            </a:pPr>
            <a:r>
              <a:rPr lang="en-GB" dirty="0" smtClean="0">
                <a:latin typeface="+mn-lt"/>
              </a:rPr>
              <a:t>Culture</a:t>
            </a:r>
          </a:p>
          <a:p>
            <a:pPr>
              <a:spcBef>
                <a:spcPts val="0"/>
              </a:spcBef>
              <a:spcAft>
                <a:spcPts val="600"/>
              </a:spcAft>
            </a:pPr>
            <a:r>
              <a:rPr lang="en-GB" dirty="0" smtClean="0">
                <a:latin typeface="+mn-lt"/>
              </a:rPr>
              <a:t>Commitment</a:t>
            </a:r>
            <a:endParaRPr lang="en-GB" dirty="0">
              <a:latin typeface="+mn-lt"/>
            </a:endParaRPr>
          </a:p>
        </p:txBody>
      </p:sp>
      <p:sp>
        <p:nvSpPr>
          <p:cNvPr id="6" name="TextBox 5"/>
          <p:cNvSpPr txBox="1"/>
          <p:nvPr/>
        </p:nvSpPr>
        <p:spPr>
          <a:xfrm>
            <a:off x="6613567" y="6531214"/>
            <a:ext cx="2395207" cy="338554"/>
          </a:xfrm>
          <a:prstGeom prst="rect">
            <a:avLst/>
          </a:prstGeom>
          <a:noFill/>
        </p:spPr>
        <p:txBody>
          <a:bodyPr wrap="none" rtlCol="0">
            <a:spAutoFit/>
          </a:bodyPr>
          <a:lstStyle/>
          <a:p>
            <a:r>
              <a:rPr lang="en-GB" sz="1600" dirty="0" smtClean="0"/>
              <a:t>Small bore tubing failure</a:t>
            </a:r>
            <a:endParaRPr lang="en-GB" sz="1600" dirty="0"/>
          </a:p>
        </p:txBody>
      </p:sp>
      <p:sp>
        <p:nvSpPr>
          <p:cNvPr id="7" name="Title 1"/>
          <p:cNvSpPr txBox="1">
            <a:spLocks/>
          </p:cNvSpPr>
          <p:nvPr/>
        </p:nvSpPr>
        <p:spPr bwMode="auto">
          <a:xfrm>
            <a:off x="240963" y="4884396"/>
            <a:ext cx="8229600" cy="916227"/>
          </a:xfrm>
          <a:prstGeom prst="rect">
            <a:avLst/>
          </a:prstGeom>
          <a:noFill/>
          <a:ln w="9525">
            <a:noFill/>
            <a:miter lim="800000"/>
            <a:headEnd/>
            <a:tailEnd/>
          </a:ln>
        </p:spPr>
        <p:txBody>
          <a:bodyPr vert="horz" wrap="square" lIns="360000" tIns="0" rIns="91440" bIns="0" numCol="1" anchor="t" anchorCtr="0" compatLnSpc="1">
            <a:prstTxWarp prst="textNoShape">
              <a:avLst/>
            </a:prstTxWarp>
          </a:bodyPr>
          <a:lstStyle>
            <a:lvl1pPr algn="l" defTabSz="457200" rtl="0" eaLnBrk="0" fontAlgn="base" hangingPunct="0">
              <a:lnSpc>
                <a:spcPct val="90000"/>
              </a:lnSpc>
              <a:spcBef>
                <a:spcPct val="0"/>
              </a:spcBef>
              <a:spcAft>
                <a:spcPct val="0"/>
              </a:spcAft>
              <a:defRPr sz="3200" b="1" kern="1200">
                <a:solidFill>
                  <a:srgbClr val="E2001A"/>
                </a:solidFill>
                <a:latin typeface="Arial"/>
                <a:ea typeface="ヒラギノ角ゴ Pro W3" pitchFamily="-1" charset="-128"/>
                <a:cs typeface="Arial"/>
              </a:defRPr>
            </a:lvl1pPr>
            <a:lvl2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2pPr>
            <a:lvl3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3pPr>
            <a:lvl4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4pPr>
            <a:lvl5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5pPr>
            <a:lvl6pPr marL="4572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6pPr>
            <a:lvl7pPr marL="9144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7pPr>
            <a:lvl8pPr marL="13716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8pPr>
            <a:lvl9pPr marL="18288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9pPr>
          </a:lstStyle>
          <a:p>
            <a:r>
              <a:rPr lang="en-GB" sz="2000" b="0" dirty="0" smtClean="0">
                <a:solidFill>
                  <a:schemeClr val="tx1"/>
                </a:solidFill>
                <a:latin typeface="+mn-lt"/>
              </a:rPr>
              <a:t>Did this presentation result in discussion?  Please share your comments </a:t>
            </a:r>
            <a:r>
              <a:rPr lang="en-GB" sz="2000" b="0" u="sng" dirty="0" smtClean="0">
                <a:solidFill>
                  <a:schemeClr val="tx1"/>
                </a:solidFill>
                <a:latin typeface="+mn-lt"/>
              </a:rPr>
              <a:t>here</a:t>
            </a:r>
            <a:r>
              <a:rPr lang="en-GB" sz="2000" b="0" dirty="0" smtClean="0">
                <a:solidFill>
                  <a:schemeClr val="tx1"/>
                </a:solidFill>
                <a:latin typeface="+mn-lt"/>
              </a:rPr>
              <a:t>.</a:t>
            </a:r>
          </a:p>
          <a:p>
            <a:r>
              <a:rPr lang="en-GB" sz="2000" b="0" dirty="0" smtClean="0">
                <a:solidFill>
                  <a:schemeClr val="tx1"/>
                </a:solidFill>
                <a:latin typeface="+mn-lt"/>
              </a:rPr>
              <a:t>Could your discussion lead to creating another alert to share with industry? Please contact : </a:t>
            </a:r>
            <a:r>
              <a:rPr lang="en-GB" sz="2000" b="0" dirty="0" smtClean="0">
                <a:solidFill>
                  <a:schemeClr val="tx1"/>
                </a:solidFill>
                <a:latin typeface="+mn-lt"/>
                <a:hlinkClick r:id="rId2"/>
              </a:rPr>
              <a:t>info@stepchangeinsafety.net</a:t>
            </a:r>
            <a:endParaRPr lang="en-GB" sz="2000" b="0" dirty="0" smtClean="0">
              <a:solidFill>
                <a:schemeClr val="tx1"/>
              </a:solidFill>
              <a:latin typeface="+mn-lt"/>
            </a:endParaRPr>
          </a:p>
        </p:txBody>
      </p:sp>
    </p:spTree>
    <p:extLst>
      <p:ext uri="{BB962C8B-B14F-4D97-AF65-F5344CB8AC3E}">
        <p14:creationId xmlns:p14="http://schemas.microsoft.com/office/powerpoint/2010/main" val="3425308715"/>
      </p:ext>
    </p:extLst>
  </p:cSld>
  <p:clrMapOvr>
    <a:masterClrMapping/>
  </p:clrMapOvr>
  <p:transition xmlns:p14="http://schemas.microsoft.com/office/powerpoint/2010/main" spd="slow">
    <p:push dir="d"/>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2305</TotalTime>
  <Words>406</Words>
  <Application>Microsoft Macintosh PowerPoint</Application>
  <PresentationFormat>On-screen Show (4:3)</PresentationFormat>
  <Paragraphs>39</Paragraphs>
  <Slides>6</Slides>
  <Notes>2</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Help and advice</vt:lpstr>
      <vt:lpstr>Which of the 7Cs are involved in this safety alert?</vt:lpstr>
    </vt:vector>
  </TitlesOfParts>
  <Company>The Art Department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Bruce Gardner</dc:creator>
  <cp:lastModifiedBy>Freya Cookson</cp:lastModifiedBy>
  <cp:revision>76</cp:revision>
  <dcterms:created xsi:type="dcterms:W3CDTF">2013-07-22T12:56:54Z</dcterms:created>
  <dcterms:modified xsi:type="dcterms:W3CDTF">2020-03-11T14:28:36Z</dcterms:modified>
</cp:coreProperties>
</file>