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57" r:id="rId2"/>
    <p:sldId id="264" r:id="rId3"/>
    <p:sldId id="262" r:id="rId4"/>
    <p:sldId id="263" r:id="rId5"/>
    <p:sldId id="265"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52" autoAdjust="0"/>
    <p:restoredTop sz="94280" autoAdjust="0"/>
  </p:normalViewPr>
  <p:slideViewPr>
    <p:cSldViewPr snapToGrid="0">
      <p:cViewPr varScale="1">
        <p:scale>
          <a:sx n="102" d="100"/>
          <a:sy n="102" d="100"/>
        </p:scale>
        <p:origin x="-218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4"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58C5C-B1E3-46D6-A158-8A2C2FB2F08F}" type="datetimeFigureOut">
              <a:rPr lang="en-GB" smtClean="0"/>
              <a:t>11/03/20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290E-88EE-47B3-9321-2F5E36F5D2FC}" type="slidenum">
              <a:rPr lang="en-GB" smtClean="0"/>
              <a:t>‹#›</a:t>
            </a:fld>
            <a:endParaRPr lang="en-GB"/>
          </a:p>
        </p:txBody>
      </p:sp>
    </p:spTree>
    <p:extLst>
      <p:ext uri="{BB962C8B-B14F-4D97-AF65-F5344CB8AC3E}">
        <p14:creationId xmlns:p14="http://schemas.microsoft.com/office/powerpoint/2010/main" val="1613811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6897899-EB9A-42CC-AB28-5EF82478CDEF}"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21871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60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35253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23376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lstStyle>
            <a:lvl1pPr>
              <a:defRPr sz="6000" b="1"/>
            </a:lvl1pPr>
          </a:lstStyle>
          <a:p>
            <a:r>
              <a:rPr lang="en-US" dirty="0"/>
              <a:t>CLICK TO EDIT MASTER TITLE STYLE</a:t>
            </a:r>
          </a:p>
        </p:txBody>
      </p:sp>
      <p:sp>
        <p:nvSpPr>
          <p:cNvPr id="3" name="Text Placeholder 2"/>
          <p:cNvSpPr>
            <a:spLocks noGrp="1"/>
          </p:cNvSpPr>
          <p:nvPr>
            <p:ph type="body" idx="1"/>
          </p:nvPr>
        </p:nvSpPr>
        <p:spPr>
          <a:xfrm>
            <a:off x="623888" y="4589465"/>
            <a:ext cx="7886700" cy="123336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5622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431320" y="1085613"/>
            <a:ext cx="3886200" cy="47477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2667" y="1092379"/>
            <a:ext cx="3886200" cy="47477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6191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1320" y="10686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31320" y="1892598"/>
            <a:ext cx="3868340" cy="39216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7172" y="10686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67172" y="1892598"/>
            <a:ext cx="3887391" cy="39216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hasCustomPrompt="1"/>
          </p:nvPr>
        </p:nvSpPr>
        <p:spPr>
          <a:xfrm>
            <a:off x="431320" y="193192"/>
            <a:ext cx="3027872" cy="376152"/>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191399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026288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987426"/>
            <a:ext cx="2949178" cy="48815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Title 1"/>
          <p:cNvSpPr txBox="1">
            <a:spLocks/>
          </p:cNvSpPr>
          <p:nvPr userDrawn="1"/>
        </p:nvSpPr>
        <p:spPr>
          <a:xfrm>
            <a:off x="431320" y="193192"/>
            <a:ext cx="3027872" cy="3761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bg2">
                    <a:lumMod val="75000"/>
                  </a:schemeClr>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2690405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9"/>
          <a:stretch>
            <a:fillRect/>
          </a:stretch>
        </p:blipFill>
        <p:spPr>
          <a:xfrm>
            <a:off x="-397" y="9820"/>
            <a:ext cx="9144793" cy="6907367"/>
          </a:xfrm>
          <a:prstGeom prst="rect">
            <a:avLst/>
          </a:prstGeom>
        </p:spPr>
      </p:pic>
      <p:sp>
        <p:nvSpPr>
          <p:cNvPr id="2" name="Title Placeholder 1"/>
          <p:cNvSpPr>
            <a:spLocks noGrp="1"/>
          </p:cNvSpPr>
          <p:nvPr>
            <p:ph type="title"/>
          </p:nvPr>
        </p:nvSpPr>
        <p:spPr>
          <a:xfrm>
            <a:off x="431320" y="193192"/>
            <a:ext cx="3027872" cy="37615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31321" y="983411"/>
            <a:ext cx="8281358" cy="487392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06366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2400" b="1" kern="1200">
          <a:solidFill>
            <a:schemeClr val="bg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20" y="1457898"/>
            <a:ext cx="8281358" cy="1026011"/>
          </a:xfrm>
        </p:spPr>
        <p:txBody>
          <a:bodyPr>
            <a:noAutofit/>
          </a:bodyPr>
          <a:lstStyle/>
          <a:p>
            <a:pPr marL="0" indent="0" algn="ctr">
              <a:buNone/>
            </a:pPr>
            <a:r>
              <a:rPr lang="en-GB" sz="4800" dirty="0"/>
              <a:t>Under Pressure…</a:t>
            </a:r>
          </a:p>
          <a:p>
            <a:pPr marL="0" indent="0" algn="ctr">
              <a:buNone/>
            </a:pPr>
            <a:r>
              <a:rPr lang="en-GB" sz="3600" dirty="0"/>
              <a:t>Transportation of compressed gas cylinders</a:t>
            </a:r>
          </a:p>
        </p:txBody>
      </p:sp>
      <p:sp>
        <p:nvSpPr>
          <p:cNvPr id="4" name="Rectangle 3"/>
          <p:cNvSpPr/>
          <p:nvPr/>
        </p:nvSpPr>
        <p:spPr>
          <a:xfrm>
            <a:off x="583628" y="5197284"/>
            <a:ext cx="7278131"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rPr>
              <a:t>Disclaimer: </a:t>
            </a:r>
            <a:r>
              <a:rPr kumimoji="0" lang="en-GB" sz="1200" b="0" i="0" u="none" strike="noStrike" kern="0" cap="none" spc="0" normalizeH="0" baseline="0" noProof="0" dirty="0">
                <a:ln>
                  <a:noFill/>
                </a:ln>
                <a:solidFill>
                  <a:sysClr val="windowText" lastClr="000000"/>
                </a:solidFill>
                <a:effectLst/>
                <a:uLnTx/>
                <a:uFillTx/>
              </a:rPr>
              <a:t>this safety moment is designed to prevent similar incidents occurring.  All guidance herein is provided in good faith and Step Change in Safety nor its member companies accept responsibility for any inaccuracies or omissions contained within this safety moment.</a:t>
            </a:r>
          </a:p>
        </p:txBody>
      </p:sp>
      <p:pic>
        <p:nvPicPr>
          <p:cNvPr id="5" name="Picture 4">
            <a:extLst>
              <a:ext uri="{FF2B5EF4-FFF2-40B4-BE49-F238E27FC236}">
                <a16:creationId xmlns:a16="http://schemas.microsoft.com/office/drawing/2014/main" xmlns="" id="{077A448C-E1A6-4F8D-9DF8-54C8587A34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701" t="25879" r="16926" b="25306"/>
          <a:stretch/>
        </p:blipFill>
        <p:spPr>
          <a:xfrm>
            <a:off x="3284533" y="2943225"/>
            <a:ext cx="2630492" cy="2095697"/>
          </a:xfrm>
          <a:prstGeom prst="rect">
            <a:avLst/>
          </a:prstGeom>
        </p:spPr>
      </p:pic>
    </p:spTree>
    <p:extLst>
      <p:ext uri="{BB962C8B-B14F-4D97-AF65-F5344CB8AC3E}">
        <p14:creationId xmlns:p14="http://schemas.microsoft.com/office/powerpoint/2010/main" val="767202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FA8E08-F89A-43DC-A64D-7D35CDA4D9DB}"/>
              </a:ext>
            </a:extLst>
          </p:cNvPr>
          <p:cNvSpPr>
            <a:spLocks noGrp="1"/>
          </p:cNvSpPr>
          <p:nvPr>
            <p:ph type="title"/>
          </p:nvPr>
        </p:nvSpPr>
        <p:spPr/>
        <p:txBody>
          <a:bodyPr/>
          <a:lstStyle/>
          <a:p>
            <a:r>
              <a:rPr lang="en-GB" sz="1800" dirty="0"/>
              <a:t>Compressed gas transportation</a:t>
            </a:r>
          </a:p>
        </p:txBody>
      </p:sp>
      <p:pic>
        <p:nvPicPr>
          <p:cNvPr id="5" name="Picture 4">
            <a:extLst>
              <a:ext uri="{FF2B5EF4-FFF2-40B4-BE49-F238E27FC236}">
                <a16:creationId xmlns:a16="http://schemas.microsoft.com/office/drawing/2014/main" xmlns="" id="{5A8B2999-D751-468E-9DCC-CF00B15B951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701" t="25879" r="16926" b="25306"/>
          <a:stretch/>
        </p:blipFill>
        <p:spPr>
          <a:xfrm>
            <a:off x="410188" y="1238250"/>
            <a:ext cx="4093055" cy="3260913"/>
          </a:xfrm>
          <a:prstGeom prst="rect">
            <a:avLst/>
          </a:prstGeom>
        </p:spPr>
      </p:pic>
      <p:sp>
        <p:nvSpPr>
          <p:cNvPr id="6" name="TextBox 5">
            <a:extLst>
              <a:ext uri="{FF2B5EF4-FFF2-40B4-BE49-F238E27FC236}">
                <a16:creationId xmlns:a16="http://schemas.microsoft.com/office/drawing/2014/main" xmlns="" id="{9DF35D8A-4CC3-47FF-A44D-B58A16721F71}"/>
              </a:ext>
            </a:extLst>
          </p:cNvPr>
          <p:cNvSpPr txBox="1"/>
          <p:nvPr/>
        </p:nvSpPr>
        <p:spPr>
          <a:xfrm>
            <a:off x="4573164" y="1753748"/>
            <a:ext cx="4301376" cy="2185214"/>
          </a:xfrm>
          <a:prstGeom prst="rect">
            <a:avLst/>
          </a:prstGeom>
          <a:noFill/>
        </p:spPr>
        <p:txBody>
          <a:bodyPr wrap="square" rtlCol="0">
            <a:spAutoFit/>
          </a:bodyPr>
          <a:lstStyle/>
          <a:p>
            <a:pPr marL="285750" indent="-285750">
              <a:spcBef>
                <a:spcPts val="1200"/>
              </a:spcBef>
              <a:buClr>
                <a:srgbClr val="FF0000"/>
              </a:buClr>
              <a:buFont typeface="Arial" panose="020B0604020202020204" pitchFamily="34" charset="0"/>
              <a:buChar char="•"/>
            </a:pPr>
            <a:r>
              <a:rPr lang="en-GB" dirty="0"/>
              <a:t>Pressurised air cylinders used for breathing apparatus were being prepared for backloading onshore</a:t>
            </a:r>
          </a:p>
          <a:p>
            <a:pPr marL="285750" indent="-285750">
              <a:spcBef>
                <a:spcPts val="1200"/>
              </a:spcBef>
              <a:buClr>
                <a:srgbClr val="FF0000"/>
              </a:buClr>
              <a:buFont typeface="Arial" panose="020B0604020202020204" pitchFamily="34" charset="0"/>
              <a:buChar char="•"/>
            </a:pPr>
            <a:r>
              <a:rPr lang="en-GB" dirty="0"/>
              <a:t>A deck crew member was securing them by strapping them to a standard wooden pallet inside a container</a:t>
            </a:r>
          </a:p>
          <a:p>
            <a:endParaRPr lang="en-GB" dirty="0"/>
          </a:p>
        </p:txBody>
      </p:sp>
      <p:pic>
        <p:nvPicPr>
          <p:cNvPr id="7" name="Picture 6">
            <a:extLst>
              <a:ext uri="{FF2B5EF4-FFF2-40B4-BE49-F238E27FC236}">
                <a16:creationId xmlns:a16="http://schemas.microsoft.com/office/drawing/2014/main" xmlns="" id="{00DE504C-9BF4-4E45-9F4A-0EA814080C98}"/>
              </a:ext>
            </a:extLst>
          </p:cNvPr>
          <p:cNvPicPr>
            <a:picLocks noChangeAspect="1"/>
          </p:cNvPicPr>
          <p:nvPr/>
        </p:nvPicPr>
        <p:blipFill>
          <a:blip r:embed="rId3"/>
          <a:stretch>
            <a:fillRect/>
          </a:stretch>
        </p:blipFill>
        <p:spPr>
          <a:xfrm rot="21135331">
            <a:off x="5507292" y="4716720"/>
            <a:ext cx="1946257" cy="785331"/>
          </a:xfrm>
          <a:prstGeom prst="rect">
            <a:avLst/>
          </a:prstGeom>
        </p:spPr>
      </p:pic>
      <p:sp>
        <p:nvSpPr>
          <p:cNvPr id="3" name="Rectangle 2">
            <a:extLst>
              <a:ext uri="{FF2B5EF4-FFF2-40B4-BE49-F238E27FC236}">
                <a16:creationId xmlns:a16="http://schemas.microsoft.com/office/drawing/2014/main" xmlns="" id="{002E516D-0250-469A-82F2-F8E3D37803FA}"/>
              </a:ext>
            </a:extLst>
          </p:cNvPr>
          <p:cNvSpPr/>
          <p:nvPr/>
        </p:nvSpPr>
        <p:spPr>
          <a:xfrm>
            <a:off x="1806218" y="4962077"/>
            <a:ext cx="3533211" cy="523220"/>
          </a:xfrm>
          <a:prstGeom prst="rect">
            <a:avLst/>
          </a:prstGeom>
        </p:spPr>
        <p:txBody>
          <a:bodyPr wrap="none">
            <a:spAutoFit/>
          </a:bodyPr>
          <a:lstStyle/>
          <a:p>
            <a:r>
              <a:rPr lang="en-GB" sz="2800" b="1" dirty="0">
                <a:solidFill>
                  <a:srgbClr val="FF0000"/>
                </a:solidFill>
              </a:rPr>
              <a:t>What could go wrong?</a:t>
            </a:r>
          </a:p>
        </p:txBody>
      </p:sp>
    </p:spTree>
    <p:extLst>
      <p:ext uri="{BB962C8B-B14F-4D97-AF65-F5344CB8AC3E}">
        <p14:creationId xmlns:p14="http://schemas.microsoft.com/office/powerpoint/2010/main" val="3733285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A158BC3-ECA5-48EB-9B99-0F395C7E50C5}"/>
              </a:ext>
            </a:extLst>
          </p:cNvPr>
          <p:cNvPicPr>
            <a:picLocks noChangeAspect="1"/>
          </p:cNvPicPr>
          <p:nvPr/>
        </p:nvPicPr>
        <p:blipFill rotWithShape="1">
          <a:blip r:embed="rId2"/>
          <a:srcRect l="7205" t="23256" r="35430" b="9931"/>
          <a:stretch/>
        </p:blipFill>
        <p:spPr>
          <a:xfrm>
            <a:off x="4285749" y="1076792"/>
            <a:ext cx="4407705" cy="3414003"/>
          </a:xfrm>
          <a:prstGeom prst="rect">
            <a:avLst/>
          </a:prstGeom>
        </p:spPr>
      </p:pic>
      <p:sp>
        <p:nvSpPr>
          <p:cNvPr id="6" name="TextBox 5">
            <a:extLst>
              <a:ext uri="{FF2B5EF4-FFF2-40B4-BE49-F238E27FC236}">
                <a16:creationId xmlns:a16="http://schemas.microsoft.com/office/drawing/2014/main" xmlns="" id="{83C46C2F-0DC6-4754-8466-5476D94341A4}"/>
              </a:ext>
            </a:extLst>
          </p:cNvPr>
          <p:cNvSpPr txBox="1"/>
          <p:nvPr/>
        </p:nvSpPr>
        <p:spPr>
          <a:xfrm>
            <a:off x="431320" y="994722"/>
            <a:ext cx="3759680" cy="3354765"/>
          </a:xfrm>
          <a:prstGeom prst="rect">
            <a:avLst/>
          </a:prstGeom>
          <a:noFill/>
        </p:spPr>
        <p:txBody>
          <a:bodyPr wrap="square" rtlCol="0">
            <a:spAutoFit/>
          </a:bodyPr>
          <a:lstStyle/>
          <a:p>
            <a:pPr>
              <a:spcBef>
                <a:spcPts val="1200"/>
              </a:spcBef>
              <a:buClr>
                <a:srgbClr val="FF0000"/>
              </a:buClr>
            </a:pPr>
            <a:r>
              <a:rPr lang="en-GB" sz="2000" b="1" dirty="0"/>
              <a:t>What happened?</a:t>
            </a:r>
          </a:p>
          <a:p>
            <a:pPr marL="285750" indent="-285750">
              <a:spcBef>
                <a:spcPts val="1200"/>
              </a:spcBef>
              <a:buClr>
                <a:srgbClr val="FF0000"/>
              </a:buClr>
              <a:buFont typeface="Arial" panose="020B0604020202020204" pitchFamily="34" charset="0"/>
              <a:buChar char="•"/>
            </a:pPr>
            <a:r>
              <a:rPr lang="en-GB" dirty="0"/>
              <a:t>One of the bottles fell</a:t>
            </a:r>
          </a:p>
          <a:p>
            <a:pPr marL="285750" indent="-285750">
              <a:spcBef>
                <a:spcPts val="1200"/>
              </a:spcBef>
              <a:buClr>
                <a:srgbClr val="FF0000"/>
              </a:buClr>
              <a:buFont typeface="Arial" panose="020B0604020202020204" pitchFamily="34" charset="0"/>
              <a:buChar char="•"/>
            </a:pPr>
            <a:r>
              <a:rPr lang="en-GB" dirty="0"/>
              <a:t>The valve fractured causing a rapid depletion of compressed air, resulting in the cylinder being propelled around the container, coming to rest outside the container on a walkway</a:t>
            </a:r>
          </a:p>
          <a:p>
            <a:pPr marL="285750" indent="-285750">
              <a:spcBef>
                <a:spcPts val="1200"/>
              </a:spcBef>
              <a:buClr>
                <a:srgbClr val="FF0000"/>
              </a:buClr>
              <a:buFont typeface="Arial" panose="020B0604020202020204" pitchFamily="34" charset="0"/>
              <a:buChar char="•"/>
            </a:pPr>
            <a:r>
              <a:rPr lang="en-GB" dirty="0"/>
              <a:t>The deck crew member suffered abrasion to his elbow</a:t>
            </a:r>
          </a:p>
        </p:txBody>
      </p:sp>
      <p:sp>
        <p:nvSpPr>
          <p:cNvPr id="7" name="Title 1">
            <a:extLst>
              <a:ext uri="{FF2B5EF4-FFF2-40B4-BE49-F238E27FC236}">
                <a16:creationId xmlns:a16="http://schemas.microsoft.com/office/drawing/2014/main" xmlns="" id="{A77DDEBB-8BAD-469A-998B-B8BBEE18CB0A}"/>
              </a:ext>
            </a:extLst>
          </p:cNvPr>
          <p:cNvSpPr>
            <a:spLocks noGrp="1"/>
          </p:cNvSpPr>
          <p:nvPr>
            <p:ph type="title"/>
          </p:nvPr>
        </p:nvSpPr>
        <p:spPr/>
        <p:txBody>
          <a:bodyPr/>
          <a:lstStyle/>
          <a:p>
            <a:r>
              <a:rPr lang="en-GB" sz="1800" dirty="0"/>
              <a:t>Compressed gas transportation</a:t>
            </a:r>
          </a:p>
        </p:txBody>
      </p:sp>
      <p:sp>
        <p:nvSpPr>
          <p:cNvPr id="3" name="Rectangle 2">
            <a:extLst>
              <a:ext uri="{FF2B5EF4-FFF2-40B4-BE49-F238E27FC236}">
                <a16:creationId xmlns:a16="http://schemas.microsoft.com/office/drawing/2014/main" xmlns="" id="{69374EE2-88CA-4E66-A9DC-EA86C7C699CD}"/>
              </a:ext>
            </a:extLst>
          </p:cNvPr>
          <p:cNvSpPr/>
          <p:nvPr/>
        </p:nvSpPr>
        <p:spPr>
          <a:xfrm>
            <a:off x="871870" y="4700621"/>
            <a:ext cx="5617731" cy="954107"/>
          </a:xfrm>
          <a:prstGeom prst="rect">
            <a:avLst/>
          </a:prstGeom>
        </p:spPr>
        <p:txBody>
          <a:bodyPr wrap="square">
            <a:spAutoFit/>
          </a:bodyPr>
          <a:lstStyle/>
          <a:p>
            <a:pPr algn="ctr"/>
            <a:r>
              <a:rPr lang="en-GB" sz="2800" b="1" dirty="0">
                <a:solidFill>
                  <a:srgbClr val="FF0000"/>
                </a:solidFill>
              </a:rPr>
              <a:t>How are your cylinders transported? </a:t>
            </a:r>
          </a:p>
          <a:p>
            <a:pPr algn="ctr"/>
            <a:r>
              <a:rPr lang="en-GB" sz="2800" b="1" dirty="0">
                <a:solidFill>
                  <a:srgbClr val="FF0000"/>
                </a:solidFill>
              </a:rPr>
              <a:t>Could this happen to you?</a:t>
            </a:r>
          </a:p>
        </p:txBody>
      </p:sp>
      <p:pic>
        <p:nvPicPr>
          <p:cNvPr id="8" name="Picture 7">
            <a:extLst>
              <a:ext uri="{FF2B5EF4-FFF2-40B4-BE49-F238E27FC236}">
                <a16:creationId xmlns:a16="http://schemas.microsoft.com/office/drawing/2014/main" xmlns="" id="{2BB0CEF3-1FBE-4F2E-A9F3-A4A02C6A3086}"/>
              </a:ext>
            </a:extLst>
          </p:cNvPr>
          <p:cNvPicPr>
            <a:picLocks noChangeAspect="1"/>
          </p:cNvPicPr>
          <p:nvPr/>
        </p:nvPicPr>
        <p:blipFill>
          <a:blip r:embed="rId3"/>
          <a:stretch>
            <a:fillRect/>
          </a:stretch>
        </p:blipFill>
        <p:spPr>
          <a:xfrm rot="21135331">
            <a:off x="6533639" y="4951670"/>
            <a:ext cx="1946257" cy="785331"/>
          </a:xfrm>
          <a:prstGeom prst="rect">
            <a:avLst/>
          </a:prstGeom>
        </p:spPr>
      </p:pic>
    </p:spTree>
    <p:extLst>
      <p:ext uri="{BB962C8B-B14F-4D97-AF65-F5344CB8AC3E}">
        <p14:creationId xmlns:p14="http://schemas.microsoft.com/office/powerpoint/2010/main" val="4290050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8">
            <a:extLst>
              <a:ext uri="{FF2B5EF4-FFF2-40B4-BE49-F238E27FC236}">
                <a16:creationId xmlns:a16="http://schemas.microsoft.com/office/drawing/2014/main" xmlns="" id="{CDF3BF55-8BA7-47D3-802F-7724CE3289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4531" y="2743717"/>
            <a:ext cx="2974437" cy="2170092"/>
          </a:xfrm>
          <a:prstGeom prst="rect">
            <a:avLst/>
          </a:prstGeom>
        </p:spPr>
      </p:pic>
      <p:pic>
        <p:nvPicPr>
          <p:cNvPr id="6" name="Picture 5">
            <a:extLst>
              <a:ext uri="{FF2B5EF4-FFF2-40B4-BE49-F238E27FC236}">
                <a16:creationId xmlns:a16="http://schemas.microsoft.com/office/drawing/2014/main" xmlns="" id="{F5C883FD-3D8B-4B48-B2CE-B61697947D8A}"/>
              </a:ext>
            </a:extLst>
          </p:cNvPr>
          <p:cNvPicPr>
            <a:picLocks noChangeAspect="1"/>
          </p:cNvPicPr>
          <p:nvPr/>
        </p:nvPicPr>
        <p:blipFill>
          <a:blip r:embed="rId3"/>
          <a:stretch>
            <a:fillRect/>
          </a:stretch>
        </p:blipFill>
        <p:spPr>
          <a:xfrm>
            <a:off x="1587404" y="2743717"/>
            <a:ext cx="2896355" cy="2170092"/>
          </a:xfrm>
          <a:prstGeom prst="rect">
            <a:avLst/>
          </a:prstGeom>
        </p:spPr>
      </p:pic>
      <p:sp>
        <p:nvSpPr>
          <p:cNvPr id="7" name="TextBox 6">
            <a:extLst>
              <a:ext uri="{FF2B5EF4-FFF2-40B4-BE49-F238E27FC236}">
                <a16:creationId xmlns:a16="http://schemas.microsoft.com/office/drawing/2014/main" xmlns="" id="{54353F18-20B9-4644-BCEE-A144466A849A}"/>
              </a:ext>
            </a:extLst>
          </p:cNvPr>
          <p:cNvSpPr txBox="1"/>
          <p:nvPr/>
        </p:nvSpPr>
        <p:spPr>
          <a:xfrm>
            <a:off x="692055" y="825033"/>
            <a:ext cx="7802240" cy="1815882"/>
          </a:xfrm>
          <a:prstGeom prst="rect">
            <a:avLst/>
          </a:prstGeom>
          <a:noFill/>
        </p:spPr>
        <p:txBody>
          <a:bodyPr wrap="square" rtlCol="0">
            <a:spAutoFit/>
          </a:bodyPr>
          <a:lstStyle/>
          <a:p>
            <a:r>
              <a:rPr lang="en-GB" sz="2000" b="1" dirty="0"/>
              <a:t>Learnings</a:t>
            </a:r>
          </a:p>
          <a:p>
            <a:pPr marL="285750" indent="-285750">
              <a:spcBef>
                <a:spcPts val="1200"/>
              </a:spcBef>
              <a:buClr>
                <a:srgbClr val="FF0000"/>
              </a:buClr>
              <a:buFont typeface="Arial" panose="020B0604020202020204" pitchFamily="34" charset="0"/>
              <a:buChar char="•"/>
            </a:pPr>
            <a:r>
              <a:rPr lang="en-GB" dirty="0"/>
              <a:t>The company developed special transportation boxes reducing the risk of cylinders being damaged</a:t>
            </a:r>
          </a:p>
          <a:p>
            <a:pPr marL="285750" indent="-285750">
              <a:spcBef>
                <a:spcPts val="1200"/>
              </a:spcBef>
              <a:buClr>
                <a:srgbClr val="FF0000"/>
              </a:buClr>
              <a:buFont typeface="Arial" panose="020B0604020202020204" pitchFamily="34" charset="0"/>
              <a:buChar char="•"/>
            </a:pPr>
            <a:r>
              <a:rPr lang="en-GB" dirty="0"/>
              <a:t>All valves were changed to a new safer type which release air in a controlled manner if the valve fails or is broken off</a:t>
            </a:r>
          </a:p>
        </p:txBody>
      </p:sp>
      <p:sp>
        <p:nvSpPr>
          <p:cNvPr id="8" name="Title 1">
            <a:extLst>
              <a:ext uri="{FF2B5EF4-FFF2-40B4-BE49-F238E27FC236}">
                <a16:creationId xmlns:a16="http://schemas.microsoft.com/office/drawing/2014/main" xmlns="" id="{0BE4E1A1-793E-4E2E-8A7C-7833F0BA3328}"/>
              </a:ext>
            </a:extLst>
          </p:cNvPr>
          <p:cNvSpPr>
            <a:spLocks noGrp="1"/>
          </p:cNvSpPr>
          <p:nvPr>
            <p:ph type="title"/>
          </p:nvPr>
        </p:nvSpPr>
        <p:spPr/>
        <p:txBody>
          <a:bodyPr/>
          <a:lstStyle/>
          <a:p>
            <a:r>
              <a:rPr lang="en-GB" sz="1800" dirty="0"/>
              <a:t>Compressed gas transportation</a:t>
            </a:r>
          </a:p>
        </p:txBody>
      </p:sp>
      <p:pic>
        <p:nvPicPr>
          <p:cNvPr id="9" name="Picture 8">
            <a:extLst>
              <a:ext uri="{FF2B5EF4-FFF2-40B4-BE49-F238E27FC236}">
                <a16:creationId xmlns:a16="http://schemas.microsoft.com/office/drawing/2014/main" xmlns="" id="{0BB26069-FA84-4808-86D5-3BCECC93794E}"/>
              </a:ext>
            </a:extLst>
          </p:cNvPr>
          <p:cNvPicPr>
            <a:picLocks noChangeAspect="1"/>
          </p:cNvPicPr>
          <p:nvPr/>
        </p:nvPicPr>
        <p:blipFill>
          <a:blip r:embed="rId4"/>
          <a:stretch>
            <a:fillRect/>
          </a:stretch>
        </p:blipFill>
        <p:spPr>
          <a:xfrm rot="21135331">
            <a:off x="7212796" y="5126570"/>
            <a:ext cx="1677783" cy="676999"/>
          </a:xfrm>
          <a:prstGeom prst="rect">
            <a:avLst/>
          </a:prstGeom>
        </p:spPr>
      </p:pic>
      <p:sp>
        <p:nvSpPr>
          <p:cNvPr id="2" name="TextBox 1">
            <a:extLst>
              <a:ext uri="{FF2B5EF4-FFF2-40B4-BE49-F238E27FC236}">
                <a16:creationId xmlns:a16="http://schemas.microsoft.com/office/drawing/2014/main" xmlns="" id="{3DFAC5AE-7A0A-40F3-8CA7-1BFF3E239C05}"/>
              </a:ext>
            </a:extLst>
          </p:cNvPr>
          <p:cNvSpPr txBox="1"/>
          <p:nvPr/>
        </p:nvSpPr>
        <p:spPr>
          <a:xfrm>
            <a:off x="1945256" y="5265014"/>
            <a:ext cx="5205271" cy="400110"/>
          </a:xfrm>
          <a:prstGeom prst="rect">
            <a:avLst/>
          </a:prstGeom>
          <a:noFill/>
        </p:spPr>
        <p:txBody>
          <a:bodyPr wrap="none" rtlCol="0">
            <a:spAutoFit/>
          </a:bodyPr>
          <a:lstStyle/>
          <a:p>
            <a:r>
              <a:rPr lang="en-GB" sz="2000" b="1" dirty="0">
                <a:solidFill>
                  <a:srgbClr val="FF0000"/>
                </a:solidFill>
              </a:rPr>
              <a:t>Would this make a difference at your worksite?</a:t>
            </a:r>
          </a:p>
        </p:txBody>
      </p:sp>
    </p:spTree>
    <p:extLst>
      <p:ext uri="{BB962C8B-B14F-4D97-AF65-F5344CB8AC3E}">
        <p14:creationId xmlns:p14="http://schemas.microsoft.com/office/powerpoint/2010/main" val="4203200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C30C554-FDAA-432C-9114-373C4E82670D}"/>
              </a:ext>
            </a:extLst>
          </p:cNvPr>
          <p:cNvSpPr txBox="1"/>
          <p:nvPr/>
        </p:nvSpPr>
        <p:spPr>
          <a:xfrm>
            <a:off x="431320" y="1666210"/>
            <a:ext cx="8321702" cy="1569660"/>
          </a:xfrm>
          <a:prstGeom prst="rect">
            <a:avLst/>
          </a:prstGeom>
          <a:noFill/>
        </p:spPr>
        <p:txBody>
          <a:bodyPr wrap="none" rtlCol="0">
            <a:spAutoFit/>
          </a:bodyPr>
          <a:lstStyle/>
          <a:p>
            <a:r>
              <a:rPr lang="en-GB" sz="2400" b="1" dirty="0"/>
              <a:t>Do you ever look at a situation and see a better way of doing it?</a:t>
            </a:r>
          </a:p>
          <a:p>
            <a:endParaRPr lang="en-GB" sz="2400" b="1" dirty="0"/>
          </a:p>
          <a:p>
            <a:r>
              <a:rPr lang="en-GB" sz="2400" b="1" dirty="0"/>
              <a:t>Who do you share it with?</a:t>
            </a:r>
          </a:p>
          <a:p>
            <a:endParaRPr lang="en-GB" sz="2400" b="1" dirty="0">
              <a:solidFill>
                <a:srgbClr val="FF0000"/>
              </a:solidFill>
            </a:endParaRPr>
          </a:p>
        </p:txBody>
      </p:sp>
      <p:pic>
        <p:nvPicPr>
          <p:cNvPr id="1026" name="Picture 2" descr="Image result for light bulb moment">
            <a:extLst>
              <a:ext uri="{FF2B5EF4-FFF2-40B4-BE49-F238E27FC236}">
                <a16:creationId xmlns:a16="http://schemas.microsoft.com/office/drawing/2014/main" xmlns="" id="{AF794E73-4F87-40F4-8B5C-BAFF9D545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2848" y="2576673"/>
            <a:ext cx="2136464" cy="261006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xmlns="" id="{AEB7FDBB-4534-49F4-B4F4-4C8DCBBD7E76}"/>
              </a:ext>
            </a:extLst>
          </p:cNvPr>
          <p:cNvSpPr>
            <a:spLocks noGrp="1"/>
          </p:cNvSpPr>
          <p:nvPr>
            <p:ph type="title"/>
          </p:nvPr>
        </p:nvSpPr>
        <p:spPr>
          <a:xfrm>
            <a:off x="431320" y="193192"/>
            <a:ext cx="3027872" cy="376152"/>
          </a:xfrm>
        </p:spPr>
        <p:txBody>
          <a:bodyPr/>
          <a:lstStyle/>
          <a:p>
            <a:r>
              <a:rPr lang="en-GB" sz="1800" dirty="0"/>
              <a:t>Compressed gas transportation</a:t>
            </a:r>
          </a:p>
        </p:txBody>
      </p:sp>
    </p:spTree>
    <p:extLst>
      <p:ext uri="{BB962C8B-B14F-4D97-AF65-F5344CB8AC3E}">
        <p14:creationId xmlns:p14="http://schemas.microsoft.com/office/powerpoint/2010/main" val="1483940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bwMode="auto">
          <a:xfrm>
            <a:off x="300677" y="1084687"/>
            <a:ext cx="8447538" cy="554109"/>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3200" b="1" kern="1200">
                <a:solidFill>
                  <a:srgbClr val="E2001A"/>
                </a:solidFill>
                <a:latin typeface="Arial"/>
                <a:ea typeface="ヒラギノ角ゴ Pro W3" pitchFamily="-1" charset="-128"/>
                <a:cs typeface="Arial"/>
              </a:defRPr>
            </a:lvl1pPr>
            <a:lvl2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2pPr>
            <a:lvl3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3pPr>
            <a:lvl4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4pPr>
            <a:lvl5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5pPr>
            <a:lvl6pPr marL="4572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6pPr>
            <a:lvl7pPr marL="9144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7pPr>
            <a:lvl8pPr marL="13716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8pPr>
            <a:lvl9pPr marL="18288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9pPr>
          </a:lstStyle>
          <a:p>
            <a:pPr marL="0" marR="0" lvl="0" indent="0" algn="l" defTabSz="457200" rtl="0" eaLnBrk="0" fontAlgn="base" latinLnBrk="0" hangingPunct="0">
              <a:lnSpc>
                <a:spcPct val="9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ED1D24"/>
                </a:solidFill>
                <a:effectLst/>
                <a:uLnTx/>
                <a:uFillTx/>
                <a:latin typeface="+mn-lt"/>
                <a:ea typeface="ヒラギノ角ゴ Pro W3" pitchFamily="-1" charset="-128"/>
                <a:cs typeface="Arial"/>
              </a:rPr>
              <a:t>Which of the 7Cs are involved in this safety </a:t>
            </a:r>
            <a:r>
              <a:rPr lang="en-GB" sz="2800" dirty="0">
                <a:solidFill>
                  <a:srgbClr val="ED1D24"/>
                </a:solidFill>
                <a:latin typeface="+mn-lt"/>
              </a:rPr>
              <a:t>moment</a:t>
            </a:r>
            <a:r>
              <a:rPr kumimoji="0" lang="en-GB" sz="2800" b="1" i="0" u="none" strike="noStrike" kern="1200" cap="none" spc="0" normalizeH="0" baseline="0" noProof="0" dirty="0">
                <a:ln>
                  <a:noFill/>
                </a:ln>
                <a:solidFill>
                  <a:srgbClr val="ED1D24"/>
                </a:solidFill>
                <a:effectLst/>
                <a:uLnTx/>
                <a:uFillTx/>
                <a:latin typeface="+mn-lt"/>
                <a:ea typeface="ヒラギノ角ゴ Pro W3" pitchFamily="-1" charset="-128"/>
                <a:cs typeface="Arial"/>
              </a:rPr>
              <a:t>?</a:t>
            </a:r>
          </a:p>
        </p:txBody>
      </p:sp>
      <p:sp>
        <p:nvSpPr>
          <p:cNvPr id="10" name="Content Placeholder 2"/>
          <p:cNvSpPr>
            <a:spLocks noGrp="1"/>
          </p:cNvSpPr>
          <p:nvPr/>
        </p:nvSpPr>
        <p:spPr bwMode="auto">
          <a:xfrm>
            <a:off x="322710" y="1662463"/>
            <a:ext cx="8229600" cy="3124266"/>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lvl1pPr marL="271463" indent="-271463" algn="l" defTabSz="457200" rtl="0" eaLnBrk="0" fontAlgn="base" hangingPunct="0">
              <a:spcBef>
                <a:spcPct val="20000"/>
              </a:spcBef>
              <a:spcAft>
                <a:spcPts val="1200"/>
              </a:spcAft>
              <a:buClr>
                <a:srgbClr val="E2001A"/>
              </a:buClr>
              <a:buFont typeface="Arial" pitchFamily="-1" charset="0"/>
              <a:buChar char="•"/>
              <a:defRPr sz="2400" kern="1200">
                <a:solidFill>
                  <a:schemeClr val="tx1"/>
                </a:solidFill>
                <a:latin typeface="Arial"/>
                <a:ea typeface="ヒラギノ角ゴ Pro W3" pitchFamily="-1" charset="-128"/>
                <a:cs typeface="Arial"/>
              </a:defRPr>
            </a:lvl1pPr>
            <a:lvl2pPr marL="715963" indent="-352425" algn="l" defTabSz="457200" rtl="0" eaLnBrk="0" fontAlgn="base" hangingPunct="0">
              <a:spcBef>
                <a:spcPct val="20000"/>
              </a:spcBef>
              <a:spcAft>
                <a:spcPts val="1200"/>
              </a:spcAft>
              <a:buClr>
                <a:srgbClr val="E2001A"/>
              </a:buClr>
              <a:buFont typeface="Arial" pitchFamily="-1" charset="0"/>
              <a:buChar char="–"/>
              <a:defRPr sz="2000" kern="1200">
                <a:solidFill>
                  <a:schemeClr val="tx1"/>
                </a:solidFill>
                <a:latin typeface="Arial"/>
                <a:ea typeface="ヒラギノ角ゴ Pro W3" pitchFamily="-1" charset="-128"/>
                <a:cs typeface="Arial"/>
              </a:defRPr>
            </a:lvl2pPr>
            <a:lvl3pPr marL="989013" indent="-273050" algn="l" defTabSz="457200" rtl="0" eaLnBrk="0" fontAlgn="base" hangingPunct="0">
              <a:spcBef>
                <a:spcPct val="20000"/>
              </a:spcBef>
              <a:spcAft>
                <a:spcPts val="1200"/>
              </a:spcAft>
              <a:buClr>
                <a:srgbClr val="E2001A"/>
              </a:buClr>
              <a:buFont typeface="Arial" pitchFamily="-1" charset="0"/>
              <a:buChar char="•"/>
              <a:defRPr sz="1800" kern="1200">
                <a:solidFill>
                  <a:schemeClr val="tx1"/>
                </a:solidFill>
                <a:latin typeface="Arial"/>
                <a:ea typeface="ヒラギノ角ゴ Pro W3" pitchFamily="-1" charset="-128"/>
                <a:cs typeface="Arial"/>
              </a:defRPr>
            </a:lvl3pPr>
            <a:lvl4pPr marL="1252538" indent="-354013" algn="l" defTabSz="457200" rtl="0" eaLnBrk="0" fontAlgn="base" hangingPunct="0">
              <a:spcBef>
                <a:spcPct val="20000"/>
              </a:spcBef>
              <a:spcAft>
                <a:spcPts val="1200"/>
              </a:spcAft>
              <a:buClr>
                <a:srgbClr val="E2001A"/>
              </a:buClr>
              <a:buFont typeface="Arial" pitchFamily="-1" charset="0"/>
              <a:buChar char="–"/>
              <a:defRPr sz="1600" kern="1200">
                <a:solidFill>
                  <a:schemeClr val="tx1"/>
                </a:solidFill>
                <a:latin typeface="Arial"/>
                <a:ea typeface="ヒラギノ角ゴ Pro W3" pitchFamily="-1" charset="-128"/>
                <a:cs typeface="Arial"/>
              </a:defRPr>
            </a:lvl4pPr>
            <a:lvl5pPr marL="1614488" indent="-361950" algn="l" defTabSz="457200" rtl="0" eaLnBrk="0" fontAlgn="base" hangingPunct="0">
              <a:spcBef>
                <a:spcPct val="20000"/>
              </a:spcBef>
              <a:spcAft>
                <a:spcPts val="1200"/>
              </a:spcAft>
              <a:buClr>
                <a:srgbClr val="E2001A"/>
              </a:buClr>
              <a:buFont typeface="Arial" pitchFamily="-1" charset="0"/>
              <a:buChar char="»"/>
              <a:defRPr sz="1400" kern="1200">
                <a:solidFill>
                  <a:schemeClr val="tx1"/>
                </a:solidFill>
                <a:latin typeface="Arial"/>
                <a:ea typeface="ヒラギノ角ゴ Pro W3" pitchFamily="-1"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Change management</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Communication</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Complacency</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Control of work</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Competence</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Culture</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Commitment</a:t>
            </a:r>
          </a:p>
        </p:txBody>
      </p:sp>
      <p:sp>
        <p:nvSpPr>
          <p:cNvPr id="11" name="Title 1"/>
          <p:cNvSpPr txBox="1">
            <a:spLocks/>
          </p:cNvSpPr>
          <p:nvPr/>
        </p:nvSpPr>
        <p:spPr bwMode="auto">
          <a:xfrm>
            <a:off x="314325" y="4816333"/>
            <a:ext cx="8229600" cy="916227"/>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1pPr>
            <a:lvl2pPr marL="4572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2pPr>
            <a:lvl3pPr marL="9144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3pPr>
            <a:lvl4pPr marL="13716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4pPr>
            <a:lvl5pPr marL="18288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5pPr>
            <a:lvl6pPr marL="22860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6pPr>
            <a:lvl7pPr marL="27432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7pPr>
            <a:lvl8pPr marL="32004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8pPr>
            <a:lvl9pPr marL="36576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ED1D24"/>
                </a:solidFill>
                <a:effectLst/>
                <a:uLnTx/>
                <a:uFillTx/>
                <a:latin typeface="+mn-lt"/>
                <a:ea typeface="ヒラギノ角ゴ Pro W3" pitchFamily="-1" charset="-128"/>
                <a:cs typeface="ヒラギノ角ゴ Pro W3" pitchFamily="-1" charset="-128"/>
              </a:rPr>
              <a:t>Did this presentation result in discussion that could lead to creating another alert to share with industry? Please contact :</a:t>
            </a:r>
            <a:r>
              <a:rPr kumimoji="0" lang="en-GB" sz="2000" b="1" i="0" u="none" strike="noStrike" kern="1200" cap="none" spc="0" normalizeH="0" baseline="0" noProof="0" dirty="0">
                <a:ln>
                  <a:noFill/>
                </a:ln>
                <a:solidFill>
                  <a:schemeClr val="tx1"/>
                </a:solidFill>
                <a:effectLst/>
                <a:uLnTx/>
                <a:uFillTx/>
                <a:latin typeface="+mn-lt"/>
                <a:ea typeface="ヒラギノ角ゴ Pro W3" pitchFamily="-1" charset="-128"/>
                <a:cs typeface="ヒラギノ角ゴ Pro W3" pitchFamily="-1" charset="-128"/>
              </a:rPr>
              <a:t> </a:t>
            </a:r>
            <a:r>
              <a:rPr kumimoji="0" lang="en-GB" sz="2000" b="0" i="0" u="none" strike="noStrike" kern="1200" cap="none" spc="0" normalizeH="0" baseline="0" noProof="0" dirty="0">
                <a:ln>
                  <a:noFill/>
                </a:ln>
                <a:solidFill>
                  <a:schemeClr val="tx1"/>
                </a:solidFill>
                <a:effectLst/>
                <a:uLnTx/>
                <a:uFillTx/>
                <a:latin typeface="+mn-lt"/>
                <a:ea typeface="ヒラギノ角ゴ Pro W3" pitchFamily="-1" charset="-128"/>
                <a:cs typeface="ヒラギノ角ゴ Pro W3" pitchFamily="-1" charset="-128"/>
              </a:rPr>
              <a:t>info@stepchangeinsafety.net</a:t>
            </a:r>
          </a:p>
        </p:txBody>
      </p:sp>
      <p:sp>
        <p:nvSpPr>
          <p:cNvPr id="13" name="Title 1">
            <a:extLst>
              <a:ext uri="{FF2B5EF4-FFF2-40B4-BE49-F238E27FC236}">
                <a16:creationId xmlns:a16="http://schemas.microsoft.com/office/drawing/2014/main" xmlns="" id="{7E9232F6-B3EC-4237-AF61-4CF4C858C1D7}"/>
              </a:ext>
            </a:extLst>
          </p:cNvPr>
          <p:cNvSpPr>
            <a:spLocks noGrp="1"/>
          </p:cNvSpPr>
          <p:nvPr>
            <p:ph type="title"/>
          </p:nvPr>
        </p:nvSpPr>
        <p:spPr/>
        <p:txBody>
          <a:bodyPr/>
          <a:lstStyle/>
          <a:p>
            <a:r>
              <a:rPr lang="en-GB" sz="1800" dirty="0"/>
              <a:t>Compressed gas transportation</a:t>
            </a:r>
          </a:p>
        </p:txBody>
      </p:sp>
    </p:spTree>
    <p:extLst>
      <p:ext uri="{BB962C8B-B14F-4D97-AF65-F5344CB8AC3E}">
        <p14:creationId xmlns:p14="http://schemas.microsoft.com/office/powerpoint/2010/main" val="2132348612"/>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4311</TotalTime>
  <Words>277</Words>
  <Application>Microsoft Macintosh PowerPoint</Application>
  <PresentationFormat>On-screen Show (4:3)</PresentationFormat>
  <Paragraphs>34</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1_Office Theme</vt:lpstr>
      <vt:lpstr>PowerPoint Presentation</vt:lpstr>
      <vt:lpstr>Compressed gas transportation</vt:lpstr>
      <vt:lpstr>Compressed gas transportation</vt:lpstr>
      <vt:lpstr>Compressed gas transportation</vt:lpstr>
      <vt:lpstr>Compressed gas transportation</vt:lpstr>
      <vt:lpstr>Compressed gas transportation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Simpson</dc:creator>
  <cp:lastModifiedBy>Freya Cookson</cp:lastModifiedBy>
  <cp:revision>117</cp:revision>
  <dcterms:created xsi:type="dcterms:W3CDTF">2016-10-17T14:47:47Z</dcterms:created>
  <dcterms:modified xsi:type="dcterms:W3CDTF">2020-03-11T11:42:54Z</dcterms:modified>
</cp:coreProperties>
</file>