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7"/>
  </p:notesMasterIdLst>
  <p:sldIdLst>
    <p:sldId id="274" r:id="rId2"/>
    <p:sldId id="278" r:id="rId3"/>
    <p:sldId id="279" r:id="rId4"/>
    <p:sldId id="280" r:id="rId5"/>
    <p:sldId id="275" r:id="rId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001A"/>
    <a:srgbClr val="E85D10"/>
    <a:srgbClr val="E58955"/>
    <a:srgbClr val="28A102"/>
    <a:srgbClr val="E44600"/>
    <a:srgbClr val="890845"/>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3" autoAdjust="0"/>
    <p:restoredTop sz="82436" autoAdjust="0"/>
  </p:normalViewPr>
  <p:slideViewPr>
    <p:cSldViewPr snapToGrid="0" snapToObjects="1">
      <p:cViewPr varScale="1">
        <p:scale>
          <a:sx n="88" d="100"/>
          <a:sy n="88" d="100"/>
        </p:scale>
        <p:origin x="-2040" y="-11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29BC-15C6-4CA5-890B-1D13180C7716}" type="datetimeFigureOut">
              <a:rPr lang="en-GB" smtClean="0"/>
              <a:t>11/03/20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7899-EB9A-42CC-AB28-5EF82478CDEF}" type="slidenum">
              <a:rPr lang="en-GB" smtClean="0"/>
              <a:t>‹#›</a:t>
            </a:fld>
            <a:endParaRPr lang="en-GB"/>
          </a:p>
        </p:txBody>
      </p:sp>
    </p:spTree>
    <p:extLst>
      <p:ext uri="{BB962C8B-B14F-4D97-AF65-F5344CB8AC3E}">
        <p14:creationId xmlns:p14="http://schemas.microsoft.com/office/powerpoint/2010/main" val="10828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897899-EB9A-42CC-AB28-5EF82478CDE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636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a:t>
            </a:r>
            <a:r>
              <a:rPr lang="en-GB" baseline="0" dirty="0"/>
              <a:t> case, the i</a:t>
            </a:r>
            <a:r>
              <a:rPr lang="en-GB" dirty="0"/>
              <a:t>nternal corrosion in the structure had not been identified by previous inspections until</a:t>
            </a:r>
            <a:r>
              <a:rPr lang="en-GB" baseline="0" dirty="0"/>
              <a:t> the base metal was completely corroded, exposing holes in the members.  </a:t>
            </a:r>
          </a:p>
          <a:p>
            <a:r>
              <a:rPr lang="en-GB" baseline="0" dirty="0"/>
              <a:t>Hollow member box section may exist in a variety of locations on offshore platforms.</a:t>
            </a:r>
          </a:p>
          <a:p>
            <a:endParaRPr lang="en-GB" baseline="0" dirty="0"/>
          </a:p>
          <a:p>
            <a:r>
              <a:rPr lang="en-GB" baseline="0" dirty="0"/>
              <a:t>Discuss and share experience</a:t>
            </a:r>
          </a:p>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3</a:t>
            </a:fld>
            <a:endParaRPr lang="en-GB"/>
          </a:p>
        </p:txBody>
      </p:sp>
    </p:spTree>
    <p:extLst>
      <p:ext uri="{BB962C8B-B14F-4D97-AF65-F5344CB8AC3E}">
        <p14:creationId xmlns:p14="http://schemas.microsoft.com/office/powerpoint/2010/main" val="330983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Corrosion</a:t>
            </a:r>
            <a:r>
              <a:rPr lang="en-GB" baseline="0" dirty="0"/>
              <a:t> of structural steel is just as important as pipework.</a:t>
            </a:r>
          </a:p>
          <a:p>
            <a:r>
              <a:rPr lang="en-GB" baseline="0" dirty="0"/>
              <a:t>Hollow section can corrode from the inside out.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 suitable inspection programme should be scheduled</a:t>
            </a:r>
            <a:r>
              <a:rPr lang="en-GB" sz="1200" baseline="0" dirty="0"/>
              <a:t> and implemented to detect all potential corrosion mechanisms. Inspection regimes should be modified according to the stage of the asset life cycle.</a:t>
            </a:r>
            <a:endParaRPr lang="en-GB" dirty="0"/>
          </a:p>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4</a:t>
            </a:fld>
            <a:endParaRPr lang="en-GB"/>
          </a:p>
        </p:txBody>
      </p:sp>
    </p:spTree>
    <p:extLst>
      <p:ext uri="{BB962C8B-B14F-4D97-AF65-F5344CB8AC3E}">
        <p14:creationId xmlns:p14="http://schemas.microsoft.com/office/powerpoint/2010/main" val="248442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882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332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5"/>
            <a:ext cx="7886700" cy="12333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5979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31320" y="1085613"/>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2667" y="1092379"/>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52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320" y="10686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1320" y="1892598"/>
            <a:ext cx="3868340"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7172" y="10686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7172" y="1892598"/>
            <a:ext cx="3887391"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31320" y="193192"/>
            <a:ext cx="3027872" cy="376152"/>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49822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46284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txBox="1">
            <a:spLocks/>
          </p:cNvSpPr>
          <p:nvPr userDrawn="1"/>
        </p:nvSpPr>
        <p:spPr>
          <a:xfrm>
            <a:off x="431320" y="193192"/>
            <a:ext cx="3027872" cy="376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628007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stretch>
            <a:fillRect/>
          </a:stretch>
        </p:blipFill>
        <p:spPr>
          <a:xfrm>
            <a:off x="-397" y="9820"/>
            <a:ext cx="9144793" cy="6907367"/>
          </a:xfrm>
          <a:prstGeom prst="rect">
            <a:avLst/>
          </a:prstGeom>
        </p:spPr>
      </p:pic>
      <p:sp>
        <p:nvSpPr>
          <p:cNvPr id="2" name="Title Placeholder 1"/>
          <p:cNvSpPr>
            <a:spLocks noGrp="1"/>
          </p:cNvSpPr>
          <p:nvPr>
            <p:ph type="title"/>
          </p:nvPr>
        </p:nvSpPr>
        <p:spPr>
          <a:xfrm>
            <a:off x="431320" y="193192"/>
            <a:ext cx="3027872" cy="37615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1321" y="983411"/>
            <a:ext cx="8281358" cy="4873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405318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xStyles>
    <p:title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188" y="2496123"/>
            <a:ext cx="8281358" cy="1026011"/>
          </a:xfrm>
        </p:spPr>
        <p:txBody>
          <a:bodyPr>
            <a:normAutofit/>
          </a:bodyPr>
          <a:lstStyle/>
          <a:p>
            <a:pPr marL="0" indent="0" algn="ctr">
              <a:buNone/>
            </a:pPr>
            <a:r>
              <a:rPr lang="en-GB" sz="4800" b="1" dirty="0"/>
              <a:t>Corrosion of hollow sections</a:t>
            </a:r>
          </a:p>
          <a:p>
            <a:pPr algn="ctr"/>
            <a:endParaRPr lang="en-GB" sz="4800" dirty="0"/>
          </a:p>
        </p:txBody>
      </p:sp>
      <p:sp>
        <p:nvSpPr>
          <p:cNvPr id="4" name="Rectangle 3"/>
          <p:cNvSpPr/>
          <p:nvPr/>
        </p:nvSpPr>
        <p:spPr>
          <a:xfrm>
            <a:off x="583628" y="5197284"/>
            <a:ext cx="7278131" cy="646331"/>
          </a:xfrm>
          <a:prstGeom prst="rect">
            <a:avLst/>
          </a:prstGeom>
        </p:spPr>
        <p:txBody>
          <a:bodyPr wrap="square">
            <a:spAutoFit/>
          </a:bodyPr>
          <a:lstStyle/>
          <a:p>
            <a:r>
              <a:rPr lang="en-GB" sz="1200" b="1" dirty="0"/>
              <a:t>Disclaimer: </a:t>
            </a:r>
            <a:r>
              <a:rPr lang="en-GB" sz="1200" dirty="0"/>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extLst>
      <p:ext uri="{BB962C8B-B14F-4D97-AF65-F5344CB8AC3E}">
        <p14:creationId xmlns:p14="http://schemas.microsoft.com/office/powerpoint/2010/main" val="322248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30" y="193192"/>
            <a:ext cx="3219706" cy="376152"/>
          </a:xfrm>
        </p:spPr>
        <p:txBody>
          <a:bodyPr/>
          <a:lstStyle/>
          <a:p>
            <a:r>
              <a:rPr lang="en-GB" sz="1600" dirty="0"/>
              <a:t>Corrosion of hollow sections</a:t>
            </a:r>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20" y="981291"/>
            <a:ext cx="5202006"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14999" y="981290"/>
            <a:ext cx="3172271" cy="3754874"/>
          </a:xfrm>
          <a:prstGeom prst="rect">
            <a:avLst/>
          </a:prstGeom>
          <a:noFill/>
        </p:spPr>
        <p:txBody>
          <a:bodyPr wrap="square" rtlCol="0">
            <a:spAutoFit/>
          </a:bodyPr>
          <a:lstStyle/>
          <a:p>
            <a:pPr>
              <a:spcAft>
                <a:spcPts val="1200"/>
              </a:spcAft>
            </a:pPr>
            <a:r>
              <a:rPr lang="en-GB" sz="2000" b="1" dirty="0"/>
              <a:t>Drilling derrick structure</a:t>
            </a:r>
          </a:p>
          <a:p>
            <a:pPr>
              <a:spcAft>
                <a:spcPts val="400"/>
              </a:spcAft>
            </a:pPr>
            <a:r>
              <a:rPr lang="en-GB" dirty="0"/>
              <a:t>Hollow box section steel is susceptible to corrosion from the inside when water is allowed to get in from defects and modifications.  </a:t>
            </a:r>
          </a:p>
          <a:p>
            <a:pPr>
              <a:spcAft>
                <a:spcPts val="400"/>
              </a:spcAft>
            </a:pPr>
            <a:r>
              <a:rPr lang="en-GB" dirty="0"/>
              <a:t>This is particularly important in load-bearing structures.</a:t>
            </a:r>
          </a:p>
          <a:p>
            <a:pPr>
              <a:spcAft>
                <a:spcPts val="400"/>
              </a:spcAft>
            </a:pPr>
            <a:r>
              <a:rPr lang="en-GB" dirty="0"/>
              <a:t>A structure like this could be supporting many hundreds of tonnes.</a:t>
            </a:r>
          </a:p>
          <a:p>
            <a:endParaRPr lang="en-GB" dirty="0"/>
          </a:p>
        </p:txBody>
      </p:sp>
      <p:sp>
        <p:nvSpPr>
          <p:cNvPr id="6" name="Content Placeholder 5"/>
          <p:cNvSpPr>
            <a:spLocks noGrp="1"/>
          </p:cNvSpPr>
          <p:nvPr>
            <p:ph idx="1"/>
          </p:nvPr>
        </p:nvSpPr>
        <p:spPr>
          <a:xfrm>
            <a:off x="652991" y="4913516"/>
            <a:ext cx="5283680" cy="960490"/>
          </a:xfrm>
        </p:spPr>
        <p:txBody>
          <a:bodyPr>
            <a:normAutofit/>
          </a:bodyPr>
          <a:lstStyle/>
          <a:p>
            <a:pPr marL="0" indent="0">
              <a:buNone/>
            </a:pPr>
            <a:r>
              <a:rPr lang="en-GB" sz="2400" dirty="0">
                <a:solidFill>
                  <a:srgbClr val="FF0000"/>
                </a:solidFill>
              </a:rPr>
              <a:t>Have you seen something similar?  </a:t>
            </a:r>
          </a:p>
          <a:p>
            <a:pPr marL="0" indent="0">
              <a:buNone/>
            </a:pPr>
            <a:r>
              <a:rPr lang="en-GB" sz="2400" dirty="0">
                <a:solidFill>
                  <a:srgbClr val="FF0000"/>
                </a:solidFill>
              </a:rPr>
              <a:t>How would expect this to be detected?</a:t>
            </a:r>
          </a:p>
        </p:txBody>
      </p:sp>
      <p:pic>
        <p:nvPicPr>
          <p:cNvPr id="7" name="Picture 6"/>
          <p:cNvPicPr>
            <a:picLocks noChangeAspect="1"/>
          </p:cNvPicPr>
          <p:nvPr/>
        </p:nvPicPr>
        <p:blipFill>
          <a:blip r:embed="rId3"/>
          <a:stretch>
            <a:fillRect/>
          </a:stretch>
        </p:blipFill>
        <p:spPr>
          <a:xfrm rot="21135331">
            <a:off x="5873661" y="4960631"/>
            <a:ext cx="1705453" cy="688165"/>
          </a:xfrm>
          <a:prstGeom prst="rect">
            <a:avLst/>
          </a:prstGeom>
        </p:spPr>
      </p:pic>
    </p:spTree>
    <p:extLst>
      <p:ext uri="{BB962C8B-B14F-4D97-AF65-F5344CB8AC3E}">
        <p14:creationId xmlns:p14="http://schemas.microsoft.com/office/powerpoint/2010/main" val="330262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30" y="193192"/>
            <a:ext cx="3219706" cy="376152"/>
          </a:xfrm>
        </p:spPr>
        <p:txBody>
          <a:bodyPr/>
          <a:lstStyle/>
          <a:p>
            <a:r>
              <a:rPr lang="en-GB" sz="1600" dirty="0"/>
              <a:t>Corrosion of hollow sections</a:t>
            </a:r>
          </a:p>
        </p:txBody>
      </p:sp>
      <p:pic>
        <p:nvPicPr>
          <p:cNvPr id="7" name="Picture 6"/>
          <p:cNvPicPr>
            <a:picLocks noChangeAspect="1"/>
          </p:cNvPicPr>
          <p:nvPr/>
        </p:nvPicPr>
        <p:blipFill>
          <a:blip r:embed="rId3"/>
          <a:stretch>
            <a:fillRect/>
          </a:stretch>
        </p:blipFill>
        <p:spPr>
          <a:xfrm rot="21135331">
            <a:off x="6547972" y="3503666"/>
            <a:ext cx="2207639" cy="890801"/>
          </a:xfrm>
          <a:prstGeom prst="rect">
            <a:avLst/>
          </a:prstGeom>
        </p:spPr>
      </p:pic>
      <p:pic>
        <p:nvPicPr>
          <p:cNvPr id="8" name="Picture 7"/>
          <p:cNvPicPr>
            <a:picLocks noChangeAspect="1"/>
          </p:cNvPicPr>
          <p:nvPr/>
        </p:nvPicPr>
        <p:blipFill>
          <a:blip r:embed="rId4"/>
          <a:stretch>
            <a:fillRect/>
          </a:stretch>
        </p:blipFill>
        <p:spPr>
          <a:xfrm>
            <a:off x="431320" y="972408"/>
            <a:ext cx="4559780" cy="3411116"/>
          </a:xfrm>
          <a:prstGeom prst="rect">
            <a:avLst/>
          </a:prstGeom>
        </p:spPr>
      </p:pic>
      <p:sp>
        <p:nvSpPr>
          <p:cNvPr id="9" name="TextBox 8"/>
          <p:cNvSpPr txBox="1"/>
          <p:nvPr/>
        </p:nvSpPr>
        <p:spPr>
          <a:xfrm>
            <a:off x="5341615" y="1198064"/>
            <a:ext cx="3212432" cy="2015936"/>
          </a:xfrm>
          <a:prstGeom prst="rect">
            <a:avLst/>
          </a:prstGeom>
          <a:noFill/>
        </p:spPr>
        <p:txBody>
          <a:bodyPr wrap="square" rtlCol="0">
            <a:spAutoFit/>
          </a:bodyPr>
          <a:lstStyle/>
          <a:p>
            <a:pPr>
              <a:spcAft>
                <a:spcPts val="600"/>
              </a:spcAft>
            </a:pPr>
            <a:r>
              <a:rPr lang="en-GB" sz="2000" dirty="0"/>
              <a:t>Structural box section steelwork can corrode from the inside and can’t be seen until it’s too late.</a:t>
            </a:r>
          </a:p>
          <a:p>
            <a:pPr>
              <a:spcAft>
                <a:spcPts val="600"/>
              </a:spcAft>
            </a:pPr>
            <a:r>
              <a:rPr lang="en-GB" sz="2000" dirty="0"/>
              <a:t>A general visual inspection may not detect this.</a:t>
            </a:r>
          </a:p>
        </p:txBody>
      </p:sp>
      <p:cxnSp>
        <p:nvCxnSpPr>
          <p:cNvPr id="10" name="Straight Arrow Connector 9"/>
          <p:cNvCxnSpPr/>
          <p:nvPr/>
        </p:nvCxnSpPr>
        <p:spPr>
          <a:xfrm flipH="1">
            <a:off x="3224580" y="2213811"/>
            <a:ext cx="2008154" cy="340778"/>
          </a:xfrm>
          <a:prstGeom prst="straightConnector1">
            <a:avLst/>
          </a:prstGeom>
          <a:ln w="44450">
            <a:solidFill>
              <a:srgbClr val="FF0000"/>
            </a:solidFill>
            <a:headEnd w="lg" len="lg"/>
            <a:tailEnd type="triangle" w="lg" len="lg"/>
          </a:ln>
        </p:spPr>
        <p:style>
          <a:lnRef idx="2">
            <a:schemeClr val="accent1"/>
          </a:lnRef>
          <a:fillRef idx="0">
            <a:schemeClr val="accent1"/>
          </a:fillRef>
          <a:effectRef idx="1">
            <a:schemeClr val="accent1"/>
          </a:effectRef>
          <a:fontRef idx="minor">
            <a:schemeClr val="tx1"/>
          </a:fontRef>
        </p:style>
      </p:cxnSp>
      <p:sp>
        <p:nvSpPr>
          <p:cNvPr id="11" name="Content Placeholder 6"/>
          <p:cNvSpPr>
            <a:spLocks noGrp="1"/>
          </p:cNvSpPr>
          <p:nvPr>
            <p:ph idx="1"/>
          </p:nvPr>
        </p:nvSpPr>
        <p:spPr>
          <a:xfrm>
            <a:off x="283030" y="4487748"/>
            <a:ext cx="8648534" cy="1684934"/>
          </a:xfrm>
        </p:spPr>
        <p:txBody>
          <a:bodyPr>
            <a:normAutofit fontScale="92500"/>
          </a:bodyPr>
          <a:lstStyle/>
          <a:p>
            <a:pPr>
              <a:spcBef>
                <a:spcPts val="600"/>
              </a:spcBef>
              <a:buClr>
                <a:srgbClr val="FF0000"/>
              </a:buClr>
            </a:pPr>
            <a:r>
              <a:rPr lang="en-GB" sz="2400" dirty="0"/>
              <a:t>Does your inspection type and frequency match corrosion mechanisms?</a:t>
            </a:r>
          </a:p>
          <a:p>
            <a:pPr>
              <a:spcBef>
                <a:spcPts val="600"/>
              </a:spcBef>
              <a:buClr>
                <a:srgbClr val="FF0000"/>
              </a:buClr>
            </a:pPr>
            <a:r>
              <a:rPr lang="en-GB" sz="2400" dirty="0"/>
              <a:t>Be aware of the potential for water ingress from modifications e.g. unsealed holes</a:t>
            </a:r>
          </a:p>
          <a:p>
            <a:pPr>
              <a:spcBef>
                <a:spcPts val="600"/>
              </a:spcBef>
              <a:buClr>
                <a:srgbClr val="FF0000"/>
              </a:buClr>
            </a:pPr>
            <a:r>
              <a:rPr lang="en-GB" sz="2400" dirty="0"/>
              <a:t>Report any signs of damage to your supervisor</a:t>
            </a:r>
          </a:p>
        </p:txBody>
      </p:sp>
    </p:spTree>
    <p:extLst>
      <p:ext uri="{BB962C8B-B14F-4D97-AF65-F5344CB8AC3E}">
        <p14:creationId xmlns:p14="http://schemas.microsoft.com/office/powerpoint/2010/main" val="3998141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980000"/>
            <a:ext cx="8229600" cy="17347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000" dirty="0"/>
              <a:t>Analysis of this derrick showed structure was able to support only 40% of its original design capacity</a:t>
            </a:r>
          </a:p>
          <a:p>
            <a:pPr fontAlgn="auto">
              <a:spcAft>
                <a:spcPts val="0"/>
              </a:spcAft>
            </a:pPr>
            <a:r>
              <a:rPr lang="en-GB" sz="2000" dirty="0"/>
              <a:t>Rig owner was unaware of corrosion or potential risk</a:t>
            </a:r>
          </a:p>
          <a:p>
            <a:pPr fontAlgn="auto">
              <a:spcAft>
                <a:spcPts val="0"/>
              </a:spcAft>
            </a:pPr>
            <a:r>
              <a:rPr lang="en-GB" sz="2000" dirty="0"/>
              <a:t>Undetected corrosion of load bearing members inside hollow section could lead to structural failure resulting in major damage from collapse of structure </a:t>
            </a:r>
          </a:p>
          <a:p>
            <a:pPr marL="0" indent="0" fontAlgn="auto">
              <a:spcAft>
                <a:spcPts val="0"/>
              </a:spcAft>
              <a:buNone/>
            </a:pPr>
            <a:endParaRPr lang="en-GB" sz="1800" dirty="0"/>
          </a:p>
          <a:p>
            <a:pPr fontAlgn="auto">
              <a:spcAft>
                <a:spcPts val="0"/>
              </a:spcAft>
            </a:pPr>
            <a:endParaRPr lang="en-GB" sz="1800" dirty="0">
              <a:solidFill>
                <a:srgbClr val="00B050"/>
              </a:solidFill>
            </a:endParaRPr>
          </a:p>
        </p:txBody>
      </p:sp>
      <p:sp>
        <p:nvSpPr>
          <p:cNvPr id="5" name="Title 1"/>
          <p:cNvSpPr>
            <a:spLocks noGrp="1"/>
          </p:cNvSpPr>
          <p:nvPr>
            <p:ph type="title"/>
          </p:nvPr>
        </p:nvSpPr>
        <p:spPr>
          <a:xfrm>
            <a:off x="304800" y="193192"/>
            <a:ext cx="3306792" cy="376152"/>
          </a:xfrm>
        </p:spPr>
        <p:txBody>
          <a:bodyPr/>
          <a:lstStyle/>
          <a:p>
            <a:r>
              <a:rPr lang="en-GB" sz="1600" dirty="0"/>
              <a:t>Corrosion of hollow sections</a:t>
            </a:r>
          </a:p>
        </p:txBody>
      </p:sp>
      <p:sp>
        <p:nvSpPr>
          <p:cNvPr id="6" name="TextBox 5"/>
          <p:cNvSpPr txBox="1"/>
          <p:nvPr/>
        </p:nvSpPr>
        <p:spPr>
          <a:xfrm>
            <a:off x="666206" y="1291437"/>
            <a:ext cx="2505814" cy="369332"/>
          </a:xfrm>
          <a:prstGeom prst="rect">
            <a:avLst/>
          </a:prstGeom>
          <a:noFill/>
        </p:spPr>
        <p:txBody>
          <a:bodyPr wrap="none" rtlCol="0">
            <a:spAutoFit/>
          </a:bodyPr>
          <a:lstStyle/>
          <a:p>
            <a:r>
              <a:rPr lang="en-GB" dirty="0">
                <a:solidFill>
                  <a:srgbClr val="FF0000"/>
                </a:solidFill>
              </a:rPr>
              <a:t>What was discovered?</a:t>
            </a:r>
          </a:p>
        </p:txBody>
      </p:sp>
      <p:pic>
        <p:nvPicPr>
          <p:cNvPr id="7" name="Picture 6"/>
          <p:cNvPicPr>
            <a:picLocks noChangeAspect="1"/>
          </p:cNvPicPr>
          <p:nvPr/>
        </p:nvPicPr>
        <p:blipFill>
          <a:blip r:embed="rId3"/>
          <a:stretch>
            <a:fillRect/>
          </a:stretch>
        </p:blipFill>
        <p:spPr>
          <a:xfrm rot="21135331">
            <a:off x="6087597" y="4852802"/>
            <a:ext cx="2207639" cy="890801"/>
          </a:xfrm>
          <a:prstGeom prst="rect">
            <a:avLst/>
          </a:prstGeom>
        </p:spPr>
      </p:pic>
      <p:sp>
        <p:nvSpPr>
          <p:cNvPr id="2" name="TextBox 1"/>
          <p:cNvSpPr txBox="1"/>
          <p:nvPr/>
        </p:nvSpPr>
        <p:spPr>
          <a:xfrm>
            <a:off x="1210310" y="4240084"/>
            <a:ext cx="6314549" cy="461665"/>
          </a:xfrm>
          <a:prstGeom prst="rect">
            <a:avLst/>
          </a:prstGeom>
          <a:noFill/>
        </p:spPr>
        <p:txBody>
          <a:bodyPr wrap="none" rtlCol="0">
            <a:spAutoFit/>
          </a:bodyPr>
          <a:lstStyle/>
          <a:p>
            <a:r>
              <a:rPr lang="en-GB" sz="2400" dirty="0">
                <a:solidFill>
                  <a:srgbClr val="FF0000"/>
                </a:solidFill>
              </a:rPr>
              <a:t>What condition is your hollow box section in?</a:t>
            </a:r>
          </a:p>
        </p:txBody>
      </p:sp>
    </p:spTree>
    <p:extLst>
      <p:ext uri="{BB962C8B-B14F-4D97-AF65-F5344CB8AC3E}">
        <p14:creationId xmlns:p14="http://schemas.microsoft.com/office/powerpoint/2010/main" val="137185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314325" y="1084687"/>
            <a:ext cx="8229600" cy="554109"/>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Which of the 7Cs are involved in this safety alert?</a:t>
            </a:r>
          </a:p>
        </p:txBody>
      </p:sp>
      <p:sp>
        <p:nvSpPr>
          <p:cNvPr id="10" name="Content Placeholder 2"/>
          <p:cNvSpPr>
            <a:spLocks noGrp="1"/>
          </p:cNvSpPr>
          <p:nvPr/>
        </p:nvSpPr>
        <p:spPr bwMode="auto">
          <a:xfrm>
            <a:off x="322710" y="1662463"/>
            <a:ext cx="8229600" cy="3124266"/>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Change management</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Communication</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Complacency</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Control of work</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Competence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Culture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Commitment</a:t>
            </a:r>
          </a:p>
        </p:txBody>
      </p:sp>
      <p:sp>
        <p:nvSpPr>
          <p:cNvPr id="11" name="Title 1"/>
          <p:cNvSpPr txBox="1">
            <a:spLocks/>
          </p:cNvSpPr>
          <p:nvPr/>
        </p:nvSpPr>
        <p:spPr bwMode="auto">
          <a:xfrm>
            <a:off x="314325" y="4816333"/>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ED1D24"/>
                </a:solidFill>
                <a:effectLst/>
                <a:uLnTx/>
                <a:uFillTx/>
                <a:latin typeface="+mn-lt"/>
                <a:ea typeface="ヒラギノ角ゴ Pro W3" pitchFamily="-1" charset="-128"/>
                <a:cs typeface="ヒラギノ角ゴ Pro W3" pitchFamily="-1" charset="-128"/>
              </a:rPr>
              <a:t>Did this presentation result in discussion that could lead to creating another alert to share with industry? Please contact :</a:t>
            </a:r>
            <a:r>
              <a:rPr kumimoji="0" lang="en-GB" sz="2000" b="1"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 </a:t>
            </a:r>
            <a:r>
              <a:rPr kumimoji="0" lang="en-GB" sz="2000" b="0"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info@stepchangeinsafety.net</a:t>
            </a:r>
          </a:p>
        </p:txBody>
      </p:sp>
      <p:sp>
        <p:nvSpPr>
          <p:cNvPr id="6" name="Title 1"/>
          <p:cNvSpPr>
            <a:spLocks noGrp="1"/>
          </p:cNvSpPr>
          <p:nvPr>
            <p:ph type="title"/>
          </p:nvPr>
        </p:nvSpPr>
        <p:spPr>
          <a:xfrm>
            <a:off x="304800" y="193192"/>
            <a:ext cx="3306792" cy="376152"/>
          </a:xfrm>
        </p:spPr>
        <p:txBody>
          <a:bodyPr/>
          <a:lstStyle/>
          <a:p>
            <a:r>
              <a:rPr lang="en-GB" sz="1600" dirty="0"/>
              <a:t>Corrosion of hollow sections</a:t>
            </a:r>
          </a:p>
        </p:txBody>
      </p:sp>
    </p:spTree>
    <p:extLst>
      <p:ext uri="{BB962C8B-B14F-4D97-AF65-F5344CB8AC3E}">
        <p14:creationId xmlns:p14="http://schemas.microsoft.com/office/powerpoint/2010/main" val="117611981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4118</TotalTime>
  <Words>395</Words>
  <Application>Microsoft Macintosh PowerPoint</Application>
  <PresentationFormat>On-screen Show (4:3)</PresentationFormat>
  <Paragraphs>41</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1_Office Theme</vt:lpstr>
      <vt:lpstr>PowerPoint Presentation</vt:lpstr>
      <vt:lpstr>Corrosion of hollow sections</vt:lpstr>
      <vt:lpstr>Corrosion of hollow sections</vt:lpstr>
      <vt:lpstr>Corrosion of hollow sections</vt:lpstr>
      <vt:lpstr>Corrosion of hollow sections</vt:lpstr>
    </vt:vector>
  </TitlesOfParts>
  <Company>The Art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Gardner</dc:creator>
  <cp:lastModifiedBy>Freya Cookson</cp:lastModifiedBy>
  <cp:revision>120</cp:revision>
  <dcterms:created xsi:type="dcterms:W3CDTF">2013-07-22T12:56:54Z</dcterms:created>
  <dcterms:modified xsi:type="dcterms:W3CDTF">2020-03-11T13:26:57Z</dcterms:modified>
</cp:coreProperties>
</file>