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0"/>
  </p:notesMasterIdLst>
  <p:sldIdLst>
    <p:sldId id="274" r:id="rId2"/>
    <p:sldId id="273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001A"/>
    <a:srgbClr val="E85D10"/>
    <a:srgbClr val="E58955"/>
    <a:srgbClr val="28A102"/>
    <a:srgbClr val="E44600"/>
    <a:srgbClr val="890845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74332" autoAdjust="0"/>
  </p:normalViewPr>
  <p:slideViewPr>
    <p:cSldViewPr snapToGrid="0" snapToObjects="1">
      <p:cViewPr varScale="1">
        <p:scale>
          <a:sx n="79" d="100"/>
          <a:sy n="79" d="100"/>
        </p:scale>
        <p:origin x="-2560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29BC-15C6-4CA5-890B-1D13180C7716}" type="datetimeFigureOut">
              <a:rPr lang="en-GB" smtClean="0"/>
              <a:t>11/03/20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7899-EB9A-42CC-AB28-5EF82478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safety moment could also be entitled ‘Normalisation</a:t>
            </a:r>
            <a:r>
              <a:rPr lang="en-GB" baseline="0" dirty="0"/>
              <a:t> of Risk’ meaning we can become ‘normalised’ or accustomed to seeing situations which are unnecessarily dangerous </a:t>
            </a:r>
            <a:r>
              <a:rPr lang="en-GB" baseline="0" dirty="0" err="1"/>
              <a:t>eg</a:t>
            </a:r>
            <a:r>
              <a:rPr lang="en-GB" baseline="0" dirty="0"/>
              <a:t> damaged/degraded plant or corners cut.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images</a:t>
            </a:r>
            <a:r>
              <a:rPr lang="en-GB" baseline="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this presentation were taken from the Chemical Safety Board (CSB) videos.  The CSB is an organisation that investigates incidents in USA.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www.csb.gov/videos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Corrosion develops over time but a gradual change in appearance may not be recognised, as it seems the same as before, when it was acceptable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2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Vibration can lead to fatigue failure</a:t>
            </a:r>
            <a:r>
              <a:rPr lang="en-GB" sz="1200" baseline="0" dirty="0"/>
              <a:t> and loss of containment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4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A dripping vessel or pipework could be the sign of a developing problem which could lead to hydrocarbon release.</a:t>
            </a:r>
          </a:p>
          <a:p>
            <a:r>
              <a:rPr lang="en-GB" sz="1200" dirty="0"/>
              <a:t>Ice forming on a pipe may be the sign of a gas leak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6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0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3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2333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92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20" y="1085613"/>
            <a:ext cx="3886200" cy="4747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667" y="1092379"/>
            <a:ext cx="3886200" cy="4747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20" y="10686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320" y="1892598"/>
            <a:ext cx="3868340" cy="3921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7172" y="10686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7172" y="1892598"/>
            <a:ext cx="3887391" cy="3921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320" y="193192"/>
            <a:ext cx="3027872" cy="3761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24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71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31320" y="193192"/>
            <a:ext cx="3027872" cy="37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11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97" y="9820"/>
            <a:ext cx="9144793" cy="69073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20" y="193192"/>
            <a:ext cx="3027872" cy="37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21" y="983411"/>
            <a:ext cx="8281358" cy="487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73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8" y="2496123"/>
            <a:ext cx="8281358" cy="1026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/>
              <a:t>If it looks wrong, maybe it is?</a:t>
            </a:r>
          </a:p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906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7477"/>
            <a:ext cx="2880967" cy="511174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rgbClr val="818386"/>
                </a:solidFill>
              </a:rPr>
              <a:t>Preventing failures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4404" y="1092527"/>
            <a:ext cx="8614734" cy="5552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GB" dirty="0"/>
              <a:t>That tank is severely corroded.  Should I report it?</a:t>
            </a:r>
          </a:p>
          <a:p>
            <a:endParaRPr lang="en-US" sz="2400" dirty="0">
              <a:latin typeface="Arial" pitchFamily="-1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4"/>
          <a:stretch/>
        </p:blipFill>
        <p:spPr bwMode="auto">
          <a:xfrm>
            <a:off x="2066374" y="1998746"/>
            <a:ext cx="5010794" cy="37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111" y="5068846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4404" y="942284"/>
            <a:ext cx="8614734" cy="5552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en-GB" dirty="0"/>
              <a:t>That puddle has formed again – why?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en-GB" dirty="0"/>
              <a:t>What is causing it? Is there something needing fixed?</a:t>
            </a:r>
          </a:p>
          <a:p>
            <a:pPr marL="0" indent="0">
              <a:buNone/>
            </a:pPr>
            <a:endParaRPr lang="en-US" dirty="0">
              <a:latin typeface="Arial" pitchFamily="-1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52771" y="3842890"/>
            <a:ext cx="1505179" cy="7612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12002" y="2142789"/>
            <a:ext cx="5919538" cy="3529263"/>
            <a:chOff x="1612002" y="2142789"/>
            <a:chExt cx="5919538" cy="35292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0310" t="38438" r="31043" b="18875"/>
            <a:stretch/>
          </p:blipFill>
          <p:spPr>
            <a:xfrm>
              <a:off x="1612002" y="2142789"/>
              <a:ext cx="5919538" cy="352926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4952771" y="4105435"/>
              <a:ext cx="1505179" cy="7612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11" y="5055281"/>
            <a:ext cx="2432515" cy="98154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800">
                <a:solidFill>
                  <a:srgbClr val="818386"/>
                </a:solidFill>
              </a:rPr>
              <a:t>Preventing failures</a:t>
            </a:r>
            <a:endParaRPr lang="en-GB" sz="1800" dirty="0">
              <a:solidFill>
                <a:srgbClr val="818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2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480012" y="979788"/>
            <a:ext cx="10098796" cy="5552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en-GB" dirty="0"/>
              <a:t>That pipe has been vibrating for a while.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en-GB" dirty="0"/>
              <a:t>I wonder why? Is it acceptable?</a:t>
            </a:r>
          </a:p>
          <a:p>
            <a:pPr marL="0" indent="0">
              <a:spcAft>
                <a:spcPts val="200"/>
              </a:spcAft>
              <a:buNone/>
            </a:pPr>
            <a:endParaRPr lang="en-US" sz="2200" dirty="0">
              <a:latin typeface="Arial" pitchFamily="-1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800">
                <a:solidFill>
                  <a:srgbClr val="818386"/>
                </a:solidFill>
              </a:rPr>
              <a:t>Preventing failures</a:t>
            </a:r>
            <a:endParaRPr lang="en-GB" sz="1800" dirty="0">
              <a:solidFill>
                <a:srgbClr val="81838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421" t="10000" r="21738" b="13949"/>
          <a:stretch/>
        </p:blipFill>
        <p:spPr>
          <a:xfrm>
            <a:off x="1502911" y="2062749"/>
            <a:ext cx="6132950" cy="375651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73674" y="3782605"/>
            <a:ext cx="861792" cy="7816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555" y="5068846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4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151" y="1025322"/>
            <a:ext cx="8511038" cy="5552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GB" sz="3200" dirty="0"/>
              <a:t>Is something dripping from that insulated pipe?</a:t>
            </a:r>
          </a:p>
          <a:p>
            <a:pPr marL="0" indent="0" algn="ctr">
              <a:buNone/>
            </a:pPr>
            <a:endParaRPr lang="en-US" sz="3200" dirty="0">
              <a:latin typeface="Arial" pitchFamily="-1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800" dirty="0">
                <a:solidFill>
                  <a:srgbClr val="818386"/>
                </a:solidFill>
              </a:rPr>
              <a:t>Preventing failures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7512" y="1777710"/>
            <a:ext cx="5501765" cy="3979622"/>
            <a:chOff x="2004888" y="1322745"/>
            <a:chExt cx="5133766" cy="3962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4378" t="22119" r="31468" b="14748"/>
            <a:stretch/>
          </p:blipFill>
          <p:spPr>
            <a:xfrm>
              <a:off x="2004888" y="1322745"/>
              <a:ext cx="5133766" cy="39624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5003571" y="3679795"/>
              <a:ext cx="1505179" cy="7612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ardrop 12"/>
            <p:cNvSpPr/>
            <p:nvPr/>
          </p:nvSpPr>
          <p:spPr>
            <a:xfrm rot="19164089">
              <a:off x="4639398" y="4423760"/>
              <a:ext cx="313155" cy="323675"/>
            </a:xfrm>
            <a:prstGeom prst="teardrop">
              <a:avLst>
                <a:gd name="adj" fmla="val 13078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573" y="5009952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800" dirty="0">
                <a:solidFill>
                  <a:srgbClr val="818386"/>
                </a:solidFill>
              </a:rPr>
              <a:t>Preventing failures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51126"/>
              </p:ext>
            </p:extLst>
          </p:nvPr>
        </p:nvGraphicFramePr>
        <p:xfrm>
          <a:off x="692898" y="1680425"/>
          <a:ext cx="7777334" cy="4047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667">
                  <a:extLst>
                    <a:ext uri="{9D8B030D-6E8A-4147-A177-3AD203B41FA5}">
                      <a16:colId xmlns:a16="http://schemas.microsoft.com/office/drawing/2014/main" xmlns="" val="1748995584"/>
                    </a:ext>
                  </a:extLst>
                </a:gridCol>
                <a:gridCol w="3888667">
                  <a:extLst>
                    <a:ext uri="{9D8B030D-6E8A-4147-A177-3AD203B41FA5}">
                      <a16:colId xmlns:a16="http://schemas.microsoft.com/office/drawing/2014/main" xmlns="" val="3627038558"/>
                    </a:ext>
                  </a:extLst>
                </a:gridCol>
              </a:tblGrid>
              <a:tr h="5640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Reasons for not doing anything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Reasons for doing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649452"/>
                  </a:ext>
                </a:extLst>
              </a:tr>
              <a:tr h="741083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Someone else must have reported it, it’s been like that for 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If it doesn’t look OK, it may not 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96906109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It’s not up to 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It’s up to all of us to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56946548"/>
                  </a:ext>
                </a:extLst>
              </a:tr>
              <a:tr h="741083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It must be ok as everyone else seems to think 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 can help my workmates by getting this fixed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54884095"/>
                  </a:ext>
                </a:extLst>
              </a:tr>
              <a:tr h="741083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It would mean more work for someone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It could prevent a future incident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99316200"/>
                  </a:ext>
                </a:extLst>
              </a:tr>
              <a:tr h="741083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 might look stupid if I raise that as a 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We can make a safer workplace to be proud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47661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76813" y="1113116"/>
            <a:ext cx="580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/>
              <a:t>Tolerating small defects can lead to major incidents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914" y="5405239"/>
            <a:ext cx="1626375" cy="65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800" dirty="0">
                <a:solidFill>
                  <a:srgbClr val="818386"/>
                </a:solidFill>
              </a:rPr>
              <a:t>Preventing failures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972" y="2471733"/>
            <a:ext cx="8229600" cy="297473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Don’t assume it’s right!</a:t>
            </a:r>
          </a:p>
          <a:p>
            <a:r>
              <a:rPr lang="en-GB" dirty="0">
                <a:latin typeface="+mn-lt"/>
              </a:rPr>
              <a:t>Make sure any reported defects by others are respected and recognised</a:t>
            </a:r>
          </a:p>
          <a:p>
            <a:r>
              <a:rPr lang="en-GB" dirty="0">
                <a:latin typeface="+mn-lt"/>
              </a:rPr>
              <a:t>Try changing your route as you walk through your plant to get a different view</a:t>
            </a:r>
          </a:p>
          <a:p>
            <a:r>
              <a:rPr lang="en-GB" dirty="0">
                <a:latin typeface="+mn-lt"/>
              </a:rPr>
              <a:t>Talk to others about any concerns and report it</a:t>
            </a:r>
          </a:p>
          <a:p>
            <a:pPr marL="0" indent="0" algn="ctr">
              <a:buNone/>
            </a:pPr>
            <a:endParaRPr lang="en-GB" sz="32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284" y="970092"/>
            <a:ext cx="7800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b="1" dirty="0">
                <a:latin typeface="+mn-lt"/>
              </a:rPr>
              <a:t>What behaviours and steps could prevent this from occurring?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180" y="5204178"/>
            <a:ext cx="2039079" cy="8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2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 bwMode="auto">
          <a:xfrm>
            <a:off x="314325" y="1084687"/>
            <a:ext cx="8229600" cy="5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E2001A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r>
              <a:rPr lang="en-GB" sz="2800" dirty="0">
                <a:solidFill>
                  <a:srgbClr val="ED1D24"/>
                </a:solidFill>
                <a:latin typeface="+mn-lt"/>
              </a:rPr>
              <a:t>Which of the 7Cs are involved in this safety alert?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322710" y="1662463"/>
            <a:ext cx="8229600" cy="31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marL="271463" indent="-271463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marL="715963" indent="-3524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2pPr>
            <a:lvl3pPr marL="989013" indent="-2730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3pPr>
            <a:lvl4pPr marL="1252538" indent="-354013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4pPr>
            <a:lvl5pPr marL="1614488" indent="-3619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E2001A"/>
              </a:buClr>
              <a:buFont typeface="Arial" pitchFamily="-1" charset="0"/>
              <a:buChar char="»"/>
              <a:defRPr sz="1400" kern="1200">
                <a:solidFill>
                  <a:schemeClr val="tx1"/>
                </a:solidFill>
                <a:latin typeface="Arial"/>
                <a:ea typeface="ヒラギノ角ゴ Pro W3" pitchFamily="-1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Change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Communication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Complacency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Control of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Competence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Culture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Commitment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325" y="4816333"/>
            <a:ext cx="8229600" cy="9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r>
              <a:rPr lang="en-GB" sz="2000" b="1" dirty="0">
                <a:solidFill>
                  <a:srgbClr val="ED1D24"/>
                </a:solidFill>
                <a:latin typeface="+mn-lt"/>
              </a:rPr>
              <a:t>Did this presentation result in discussion that could lead to creating another alert to share with industry? Please contact :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info@stepchangeinsafety.net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17477"/>
            <a:ext cx="2880967" cy="51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800" dirty="0">
                <a:solidFill>
                  <a:srgbClr val="818386"/>
                </a:solidFill>
              </a:rPr>
              <a:t>Preventing failures</a:t>
            </a:r>
          </a:p>
        </p:txBody>
      </p:sp>
    </p:spTree>
    <p:extLst>
      <p:ext uri="{BB962C8B-B14F-4D97-AF65-F5344CB8AC3E}">
        <p14:creationId xmlns:p14="http://schemas.microsoft.com/office/powerpoint/2010/main" val="576629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424</Words>
  <Application>Microsoft Macintosh PowerPoint</Application>
  <PresentationFormat>On-screen Show (4:3)</PresentationFormat>
  <Paragraphs>54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Preventing failures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Art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Gardner</dc:creator>
  <cp:lastModifiedBy>Freya Cookson</cp:lastModifiedBy>
  <cp:revision>108</cp:revision>
  <dcterms:created xsi:type="dcterms:W3CDTF">2013-07-22T12:56:54Z</dcterms:created>
  <dcterms:modified xsi:type="dcterms:W3CDTF">2020-03-11T13:45:07Z</dcterms:modified>
</cp:coreProperties>
</file>