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7" r:id="rId2"/>
    <p:sldId id="264" r:id="rId3"/>
    <p:sldId id="267" r:id="rId4"/>
    <p:sldId id="269" r:id="rId5"/>
    <p:sldId id="262" r:id="rId6"/>
    <p:sldId id="265" r:id="rId7"/>
    <p:sldId id="266"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2" autoAdjust="0"/>
    <p:restoredTop sz="91897" autoAdjust="0"/>
  </p:normalViewPr>
  <p:slideViewPr>
    <p:cSldViewPr snapToGrid="0">
      <p:cViewPr>
        <p:scale>
          <a:sx n="125" d="100"/>
          <a:sy n="125" d="100"/>
        </p:scale>
        <p:origin x="-152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Hazards could be CUI around the flange (water between the insulation and the flange)</a:t>
            </a:r>
          </a:p>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3</a:t>
            </a:fld>
            <a:endParaRPr lang="en-GB"/>
          </a:p>
        </p:txBody>
      </p:sp>
    </p:spTree>
    <p:extLst>
      <p:ext uri="{BB962C8B-B14F-4D97-AF65-F5344CB8AC3E}">
        <p14:creationId xmlns:p14="http://schemas.microsoft.com/office/powerpoint/2010/main" val="6022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73kg is approximately 11.5 stones </a:t>
            </a:r>
          </a:p>
        </p:txBody>
      </p:sp>
      <p:sp>
        <p:nvSpPr>
          <p:cNvPr id="4" name="Slide Number Placeholder 3"/>
          <p:cNvSpPr>
            <a:spLocks noGrp="1"/>
          </p:cNvSpPr>
          <p:nvPr>
            <p:ph type="sldNum" sz="quarter" idx="10"/>
          </p:nvPr>
        </p:nvSpPr>
        <p:spPr/>
        <p:txBody>
          <a:bodyPr/>
          <a:lstStyle/>
          <a:p>
            <a:fld id="{0E50290E-88EE-47B3-9321-2F5E36F5D2FC}" type="slidenum">
              <a:rPr lang="en-GB" smtClean="0"/>
              <a:t>4</a:t>
            </a:fld>
            <a:endParaRPr lang="en-GB"/>
          </a:p>
        </p:txBody>
      </p:sp>
    </p:spTree>
    <p:extLst>
      <p:ext uri="{BB962C8B-B14F-4D97-AF65-F5344CB8AC3E}">
        <p14:creationId xmlns:p14="http://schemas.microsoft.com/office/powerpoint/2010/main" val="91209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dropped flange could have killed someone.  Additionally, it could have dropped on critical equipment and initiated a major incident.</a:t>
            </a:r>
          </a:p>
        </p:txBody>
      </p:sp>
      <p:sp>
        <p:nvSpPr>
          <p:cNvPr id="4" name="Slide Number Placeholder 3"/>
          <p:cNvSpPr>
            <a:spLocks noGrp="1"/>
          </p:cNvSpPr>
          <p:nvPr>
            <p:ph type="sldNum" sz="quarter" idx="10"/>
          </p:nvPr>
        </p:nvSpPr>
        <p:spPr/>
        <p:txBody>
          <a:bodyPr/>
          <a:lstStyle/>
          <a:p>
            <a:fld id="{0E50290E-88EE-47B3-9321-2F5E36F5D2FC}" type="slidenum">
              <a:rPr lang="en-GB" smtClean="0"/>
              <a:t>5</a:t>
            </a:fld>
            <a:endParaRPr lang="en-GB"/>
          </a:p>
        </p:txBody>
      </p:sp>
    </p:spTree>
    <p:extLst>
      <p:ext uri="{BB962C8B-B14F-4D97-AF65-F5344CB8AC3E}">
        <p14:creationId xmlns:p14="http://schemas.microsoft.com/office/powerpoint/2010/main" val="222760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79103D-46EB-4C04-8C89-A3315CE8A598}"/>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714623" y="1457898"/>
            <a:ext cx="7714752" cy="3586617"/>
          </a:xfrm>
          <a:prstGeom prst="rect">
            <a:avLst/>
          </a:prstGeom>
        </p:spPr>
      </p:pic>
      <p:sp>
        <p:nvSpPr>
          <p:cNvPr id="3" name="Content Placeholder 2"/>
          <p:cNvSpPr>
            <a:spLocks noGrp="1"/>
          </p:cNvSpPr>
          <p:nvPr>
            <p:ph idx="1"/>
          </p:nvPr>
        </p:nvSpPr>
        <p:spPr>
          <a:xfrm>
            <a:off x="431320" y="1656678"/>
            <a:ext cx="8281358" cy="1026011"/>
          </a:xfrm>
        </p:spPr>
        <p:txBody>
          <a:bodyPr>
            <a:noAutofit/>
          </a:bodyPr>
          <a:lstStyle/>
          <a:p>
            <a:pPr marL="0" indent="0" algn="ctr">
              <a:buNone/>
            </a:pPr>
            <a:r>
              <a:rPr lang="en-GB" sz="4800" dirty="0"/>
              <a:t>What lies beneath?</a:t>
            </a:r>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7672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84E04-B441-4007-9863-3AFF30F06BDF}"/>
              </a:ext>
            </a:extLst>
          </p:cNvPr>
          <p:cNvSpPr>
            <a:spLocks noGrp="1"/>
          </p:cNvSpPr>
          <p:nvPr>
            <p:ph type="title"/>
          </p:nvPr>
        </p:nvSpPr>
        <p:spPr/>
        <p:txBody>
          <a:bodyPr/>
          <a:lstStyle/>
          <a:p>
            <a:r>
              <a:rPr lang="en-GB" dirty="0"/>
              <a:t>What lies beneath?</a:t>
            </a:r>
          </a:p>
        </p:txBody>
      </p:sp>
      <p:pic>
        <p:nvPicPr>
          <p:cNvPr id="5" name="Content Placeholder 4">
            <a:extLst>
              <a:ext uri="{FF2B5EF4-FFF2-40B4-BE49-F238E27FC236}">
                <a16:creationId xmlns:a16="http://schemas.microsoft.com/office/drawing/2014/main" xmlns="" id="{92F83B75-3E55-473C-932B-9E4F121B573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1" t="18119" r="53887"/>
          <a:stretch/>
        </p:blipFill>
        <p:spPr>
          <a:xfrm>
            <a:off x="2455485" y="1550786"/>
            <a:ext cx="3717018" cy="3262682"/>
          </a:xfrm>
          <a:ln>
            <a:solidFill>
              <a:schemeClr val="tx1">
                <a:lumMod val="50000"/>
                <a:lumOff val="50000"/>
              </a:schemeClr>
            </a:solidFill>
          </a:ln>
        </p:spPr>
      </p:pic>
      <p:sp>
        <p:nvSpPr>
          <p:cNvPr id="3" name="TextBox 2">
            <a:extLst>
              <a:ext uri="{FF2B5EF4-FFF2-40B4-BE49-F238E27FC236}">
                <a16:creationId xmlns:a16="http://schemas.microsoft.com/office/drawing/2014/main" xmlns="" id="{22748AF0-21A4-433E-8900-5C88B8A83DC0}"/>
              </a:ext>
            </a:extLst>
          </p:cNvPr>
          <p:cNvSpPr txBox="1"/>
          <p:nvPr/>
        </p:nvSpPr>
        <p:spPr>
          <a:xfrm>
            <a:off x="364219" y="2755597"/>
            <a:ext cx="2075533" cy="923330"/>
          </a:xfrm>
          <a:prstGeom prst="rect">
            <a:avLst/>
          </a:prstGeom>
          <a:noFill/>
        </p:spPr>
        <p:txBody>
          <a:bodyPr wrap="square" rtlCol="0">
            <a:spAutoFit/>
          </a:bodyPr>
          <a:lstStyle/>
          <a:p>
            <a:r>
              <a:rPr lang="en-GB" dirty="0"/>
              <a:t>Insulation appears to have parted and dropped</a:t>
            </a:r>
          </a:p>
        </p:txBody>
      </p:sp>
      <p:cxnSp>
        <p:nvCxnSpPr>
          <p:cNvPr id="6" name="Straight Arrow Connector 5">
            <a:extLst>
              <a:ext uri="{FF2B5EF4-FFF2-40B4-BE49-F238E27FC236}">
                <a16:creationId xmlns:a16="http://schemas.microsoft.com/office/drawing/2014/main" xmlns="" id="{9A1C6B57-C88D-4A72-82AC-92F37F2DF5C7}"/>
              </a:ext>
            </a:extLst>
          </p:cNvPr>
          <p:cNvCxnSpPr>
            <a:cxnSpLocks/>
          </p:cNvCxnSpPr>
          <p:nvPr/>
        </p:nvCxnSpPr>
        <p:spPr>
          <a:xfrm flipV="1">
            <a:off x="2271860" y="2860172"/>
            <a:ext cx="1753384" cy="3367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5CB5316-5BBD-4CBA-ADEC-5E94489968A0}"/>
              </a:ext>
            </a:extLst>
          </p:cNvPr>
          <p:cNvSpPr txBox="1"/>
          <p:nvPr/>
        </p:nvSpPr>
        <p:spPr>
          <a:xfrm>
            <a:off x="6214793" y="1781979"/>
            <a:ext cx="2734911" cy="1477328"/>
          </a:xfrm>
          <a:prstGeom prst="rect">
            <a:avLst/>
          </a:prstGeom>
          <a:noFill/>
        </p:spPr>
        <p:txBody>
          <a:bodyPr wrap="square" rtlCol="0">
            <a:spAutoFit/>
          </a:bodyPr>
          <a:lstStyle/>
          <a:p>
            <a:r>
              <a:rPr lang="en-GB" dirty="0"/>
              <a:t>Exhaust fumes were being emitted from the bottom of the stack, coating the insulation in black, sooty  deposits.</a:t>
            </a:r>
          </a:p>
        </p:txBody>
      </p:sp>
      <p:sp>
        <p:nvSpPr>
          <p:cNvPr id="8" name="TextBox 7">
            <a:extLst>
              <a:ext uri="{FF2B5EF4-FFF2-40B4-BE49-F238E27FC236}">
                <a16:creationId xmlns:a16="http://schemas.microsoft.com/office/drawing/2014/main" xmlns="" id="{FFC03106-783E-490D-AA4A-BE436C370346}"/>
              </a:ext>
            </a:extLst>
          </p:cNvPr>
          <p:cNvSpPr txBox="1"/>
          <p:nvPr/>
        </p:nvSpPr>
        <p:spPr>
          <a:xfrm>
            <a:off x="393941" y="3869604"/>
            <a:ext cx="1974072" cy="923330"/>
          </a:xfrm>
          <a:prstGeom prst="rect">
            <a:avLst/>
          </a:prstGeom>
          <a:noFill/>
        </p:spPr>
        <p:txBody>
          <a:bodyPr wrap="square" rtlCol="0">
            <a:spAutoFit/>
          </a:bodyPr>
          <a:lstStyle/>
          <a:p>
            <a:r>
              <a:rPr lang="en-GB" dirty="0"/>
              <a:t>An exhaust exiting a drilling module into a stack</a:t>
            </a:r>
          </a:p>
        </p:txBody>
      </p:sp>
      <p:cxnSp>
        <p:nvCxnSpPr>
          <p:cNvPr id="11" name="Straight Arrow Connector 10">
            <a:extLst>
              <a:ext uri="{FF2B5EF4-FFF2-40B4-BE49-F238E27FC236}">
                <a16:creationId xmlns:a16="http://schemas.microsoft.com/office/drawing/2014/main" xmlns="" id="{ADB348E1-7143-4712-909C-764FF1A0FDE1}"/>
              </a:ext>
            </a:extLst>
          </p:cNvPr>
          <p:cNvCxnSpPr>
            <a:cxnSpLocks/>
          </p:cNvCxnSpPr>
          <p:nvPr/>
        </p:nvCxnSpPr>
        <p:spPr>
          <a:xfrm flipV="1">
            <a:off x="2168165" y="3387637"/>
            <a:ext cx="2192964" cy="96222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1504A3D-A265-4D1E-AF77-9B34B98DFF36}"/>
              </a:ext>
            </a:extLst>
          </p:cNvPr>
          <p:cNvSpPr txBox="1"/>
          <p:nvPr/>
        </p:nvSpPr>
        <p:spPr>
          <a:xfrm>
            <a:off x="403368" y="847373"/>
            <a:ext cx="3201069" cy="584775"/>
          </a:xfrm>
          <a:prstGeom prst="rect">
            <a:avLst/>
          </a:prstGeom>
          <a:noFill/>
        </p:spPr>
        <p:txBody>
          <a:bodyPr wrap="none" rtlCol="0">
            <a:spAutoFit/>
          </a:bodyPr>
          <a:lstStyle/>
          <a:p>
            <a:r>
              <a:rPr lang="en-GB" sz="3200" b="1" dirty="0"/>
              <a:t>The exhaust stack</a:t>
            </a:r>
          </a:p>
        </p:txBody>
      </p:sp>
      <p:sp>
        <p:nvSpPr>
          <p:cNvPr id="12" name="TextBox 11">
            <a:extLst>
              <a:ext uri="{FF2B5EF4-FFF2-40B4-BE49-F238E27FC236}">
                <a16:creationId xmlns:a16="http://schemas.microsoft.com/office/drawing/2014/main" xmlns="" id="{45793C5C-CF28-4924-834F-5EFBA023C92A}"/>
              </a:ext>
            </a:extLst>
          </p:cNvPr>
          <p:cNvSpPr txBox="1"/>
          <p:nvPr/>
        </p:nvSpPr>
        <p:spPr>
          <a:xfrm>
            <a:off x="354792" y="2033750"/>
            <a:ext cx="2075533" cy="369332"/>
          </a:xfrm>
          <a:prstGeom prst="rect">
            <a:avLst/>
          </a:prstGeom>
          <a:noFill/>
        </p:spPr>
        <p:txBody>
          <a:bodyPr wrap="square" rtlCol="0">
            <a:spAutoFit/>
          </a:bodyPr>
          <a:lstStyle/>
          <a:p>
            <a:r>
              <a:rPr lang="en-GB" dirty="0"/>
              <a:t>Black, sooty deposit</a:t>
            </a:r>
          </a:p>
        </p:txBody>
      </p:sp>
      <p:cxnSp>
        <p:nvCxnSpPr>
          <p:cNvPr id="14" name="Straight Arrow Connector 13">
            <a:extLst>
              <a:ext uri="{FF2B5EF4-FFF2-40B4-BE49-F238E27FC236}">
                <a16:creationId xmlns:a16="http://schemas.microsoft.com/office/drawing/2014/main" xmlns="" id="{FE5B3D02-17E7-498C-BC47-A8A0816A5BDE}"/>
              </a:ext>
            </a:extLst>
          </p:cNvPr>
          <p:cNvCxnSpPr>
            <a:cxnSpLocks/>
          </p:cNvCxnSpPr>
          <p:nvPr/>
        </p:nvCxnSpPr>
        <p:spPr>
          <a:xfrm>
            <a:off x="2302340" y="2226567"/>
            <a:ext cx="1820265" cy="40236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FB948665-2B62-4E94-A590-1FBBC5D53A59}"/>
              </a:ext>
            </a:extLst>
          </p:cNvPr>
          <p:cNvSpPr/>
          <p:nvPr/>
        </p:nvSpPr>
        <p:spPr>
          <a:xfrm>
            <a:off x="2642961" y="5013794"/>
            <a:ext cx="3030306" cy="830997"/>
          </a:xfrm>
          <a:prstGeom prst="rect">
            <a:avLst/>
          </a:prstGeom>
        </p:spPr>
        <p:txBody>
          <a:bodyPr wrap="square">
            <a:spAutoFit/>
          </a:bodyPr>
          <a:lstStyle/>
          <a:p>
            <a:pPr algn="ctr"/>
            <a:r>
              <a:rPr lang="en-GB" sz="2400" b="1" dirty="0">
                <a:solidFill>
                  <a:srgbClr val="FF0000"/>
                </a:solidFill>
              </a:rPr>
              <a:t>What do you see?</a:t>
            </a:r>
          </a:p>
          <a:p>
            <a:pPr algn="ctr"/>
            <a:r>
              <a:rPr lang="en-GB" sz="2400" b="1" dirty="0">
                <a:solidFill>
                  <a:srgbClr val="FF0000"/>
                </a:solidFill>
              </a:rPr>
              <a:t>What would you do?</a:t>
            </a:r>
          </a:p>
        </p:txBody>
      </p:sp>
      <p:pic>
        <p:nvPicPr>
          <p:cNvPr id="13" name="Picture 12">
            <a:extLst>
              <a:ext uri="{FF2B5EF4-FFF2-40B4-BE49-F238E27FC236}">
                <a16:creationId xmlns:a16="http://schemas.microsoft.com/office/drawing/2014/main" xmlns="" id="{971F09BF-0D9D-4994-9422-23C95074004A}"/>
              </a:ext>
            </a:extLst>
          </p:cNvPr>
          <p:cNvPicPr>
            <a:picLocks noChangeAspect="1"/>
          </p:cNvPicPr>
          <p:nvPr/>
        </p:nvPicPr>
        <p:blipFill>
          <a:blip r:embed="rId3"/>
          <a:stretch>
            <a:fillRect/>
          </a:stretch>
        </p:blipFill>
        <p:spPr>
          <a:xfrm rot="21135331">
            <a:off x="5857060" y="4982723"/>
            <a:ext cx="1705453" cy="688165"/>
          </a:xfrm>
          <a:prstGeom prst="rect">
            <a:avLst/>
          </a:prstGeom>
        </p:spPr>
      </p:pic>
    </p:spTree>
    <p:extLst>
      <p:ext uri="{BB962C8B-B14F-4D97-AF65-F5344CB8AC3E}">
        <p14:creationId xmlns:p14="http://schemas.microsoft.com/office/powerpoint/2010/main" val="20521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EB8C-802A-41F7-9B28-F7B447602371}"/>
              </a:ext>
            </a:extLst>
          </p:cNvPr>
          <p:cNvSpPr>
            <a:spLocks noGrp="1"/>
          </p:cNvSpPr>
          <p:nvPr>
            <p:ph type="title"/>
          </p:nvPr>
        </p:nvSpPr>
        <p:spPr/>
        <p:txBody>
          <a:bodyPr/>
          <a:lstStyle/>
          <a:p>
            <a:r>
              <a:rPr lang="en-GB" dirty="0"/>
              <a:t>What lies beneath?</a:t>
            </a:r>
          </a:p>
        </p:txBody>
      </p:sp>
      <p:sp>
        <p:nvSpPr>
          <p:cNvPr id="5" name="Rectangle 4">
            <a:extLst>
              <a:ext uri="{FF2B5EF4-FFF2-40B4-BE49-F238E27FC236}">
                <a16:creationId xmlns:a16="http://schemas.microsoft.com/office/drawing/2014/main" xmlns="" id="{F7575767-1D83-4003-958F-DA656FC2E1F6}"/>
              </a:ext>
            </a:extLst>
          </p:cNvPr>
          <p:cNvSpPr/>
          <p:nvPr/>
        </p:nvSpPr>
        <p:spPr>
          <a:xfrm>
            <a:off x="2597897" y="2143388"/>
            <a:ext cx="443346" cy="1939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77D68A38-B3BA-4CB7-ABDF-F1686B78AAFE}"/>
              </a:ext>
            </a:extLst>
          </p:cNvPr>
          <p:cNvSpPr/>
          <p:nvPr/>
        </p:nvSpPr>
        <p:spPr>
          <a:xfrm>
            <a:off x="3041243" y="3445715"/>
            <a:ext cx="1587804" cy="429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xmlns="" id="{6C1B98BA-4766-461A-A828-8D3420E08C93}"/>
              </a:ext>
            </a:extLst>
          </p:cNvPr>
          <p:cNvCxnSpPr/>
          <p:nvPr/>
        </p:nvCxnSpPr>
        <p:spPr>
          <a:xfrm flipH="1">
            <a:off x="4192412" y="3660460"/>
            <a:ext cx="95534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8F0AEF2-8942-45E0-A037-4A013460715B}"/>
              </a:ext>
            </a:extLst>
          </p:cNvPr>
          <p:cNvGrpSpPr/>
          <p:nvPr/>
        </p:nvGrpSpPr>
        <p:grpSpPr>
          <a:xfrm>
            <a:off x="5202793" y="3267027"/>
            <a:ext cx="2270620" cy="923331"/>
            <a:chOff x="6009450" y="2912956"/>
            <a:chExt cx="2251881" cy="1032088"/>
          </a:xfrm>
        </p:grpSpPr>
        <p:sp>
          <p:nvSpPr>
            <p:cNvPr id="14" name="Cloud 13">
              <a:extLst>
                <a:ext uri="{FF2B5EF4-FFF2-40B4-BE49-F238E27FC236}">
                  <a16:creationId xmlns:a16="http://schemas.microsoft.com/office/drawing/2014/main" xmlns="" id="{7A6DD64D-4B0A-413B-8305-B368A3A355D6}"/>
                </a:ext>
              </a:extLst>
            </p:cNvPr>
            <p:cNvSpPr/>
            <p:nvPr/>
          </p:nvSpPr>
          <p:spPr>
            <a:xfrm>
              <a:off x="6127844" y="2912956"/>
              <a:ext cx="1974150" cy="1032088"/>
            </a:xfrm>
            <a:prstGeom prst="clou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xmlns="" id="{60A801E6-6CFC-4C82-B8C1-1BE4746091AC}"/>
                </a:ext>
              </a:extLst>
            </p:cNvPr>
            <p:cNvSpPr txBox="1"/>
            <p:nvPr/>
          </p:nvSpPr>
          <p:spPr>
            <a:xfrm>
              <a:off x="6009450" y="3195013"/>
              <a:ext cx="2251881" cy="584775"/>
            </a:xfrm>
            <a:prstGeom prst="rect">
              <a:avLst/>
            </a:prstGeom>
            <a:noFill/>
          </p:spPr>
          <p:txBody>
            <a:bodyPr wrap="square" rtlCol="0">
              <a:spAutoFit/>
            </a:bodyPr>
            <a:lstStyle/>
            <a:p>
              <a:pPr algn="ctr"/>
              <a:r>
                <a:rPr lang="en-GB" sz="1600" b="1" dirty="0">
                  <a:solidFill>
                    <a:schemeClr val="bg1">
                      <a:lumMod val="95000"/>
                    </a:schemeClr>
                  </a:solidFill>
                </a:rPr>
                <a:t>Exhaust fumes from a diesel engine</a:t>
              </a:r>
            </a:p>
          </p:txBody>
        </p:sp>
      </p:grpSp>
      <p:sp>
        <p:nvSpPr>
          <p:cNvPr id="16" name="Rectangle 15">
            <a:extLst>
              <a:ext uri="{FF2B5EF4-FFF2-40B4-BE49-F238E27FC236}">
                <a16:creationId xmlns:a16="http://schemas.microsoft.com/office/drawing/2014/main" xmlns="" id="{CFD9DCC8-FE0E-4623-94B3-A286A930EDCA}"/>
              </a:ext>
            </a:extLst>
          </p:cNvPr>
          <p:cNvSpPr/>
          <p:nvPr/>
        </p:nvSpPr>
        <p:spPr>
          <a:xfrm>
            <a:off x="2438560" y="2162897"/>
            <a:ext cx="83974" cy="2027462"/>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xmlns="" id="{8C569034-718E-40E9-8E35-FACFD2465DCD}"/>
              </a:ext>
            </a:extLst>
          </p:cNvPr>
          <p:cNvCxnSpPr>
            <a:cxnSpLocks/>
          </p:cNvCxnSpPr>
          <p:nvPr/>
        </p:nvCxnSpPr>
        <p:spPr>
          <a:xfrm flipV="1">
            <a:off x="2809438" y="1915821"/>
            <a:ext cx="0" cy="79612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A960D79E-D9C8-451F-BB1B-ED83C4DE9019}"/>
              </a:ext>
            </a:extLst>
          </p:cNvPr>
          <p:cNvSpPr/>
          <p:nvPr/>
        </p:nvSpPr>
        <p:spPr>
          <a:xfrm rot="16200000">
            <a:off x="3829132" y="3189860"/>
            <a:ext cx="58178" cy="1511508"/>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F8792DDB-7A1A-48BF-AF08-E9E21B76252C}"/>
              </a:ext>
            </a:extLst>
          </p:cNvPr>
          <p:cNvSpPr/>
          <p:nvPr/>
        </p:nvSpPr>
        <p:spPr>
          <a:xfrm rot="16200000">
            <a:off x="3838133" y="2613416"/>
            <a:ext cx="58178" cy="1511508"/>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4A810B4C-05B0-40C9-BCD1-031B74C0AB35}"/>
              </a:ext>
            </a:extLst>
          </p:cNvPr>
          <p:cNvGrpSpPr/>
          <p:nvPr/>
        </p:nvGrpSpPr>
        <p:grpSpPr>
          <a:xfrm>
            <a:off x="632194" y="2037983"/>
            <a:ext cx="1387737" cy="338554"/>
            <a:chOff x="659433" y="1907235"/>
            <a:chExt cx="1387737" cy="338554"/>
          </a:xfrm>
        </p:grpSpPr>
        <p:sp>
          <p:nvSpPr>
            <p:cNvPr id="22" name="Rectangle 21">
              <a:extLst>
                <a:ext uri="{FF2B5EF4-FFF2-40B4-BE49-F238E27FC236}">
                  <a16:creationId xmlns:a16="http://schemas.microsoft.com/office/drawing/2014/main" xmlns="" id="{F0E01D74-341A-43C6-867F-5993420657EA}"/>
                </a:ext>
              </a:extLst>
            </p:cNvPr>
            <p:cNvSpPr/>
            <p:nvPr/>
          </p:nvSpPr>
          <p:spPr>
            <a:xfrm rot="16200000">
              <a:off x="804580" y="1894329"/>
              <a:ext cx="97169" cy="387463"/>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0CFACF91-1798-4557-BB25-A488682ADEE1}"/>
                </a:ext>
              </a:extLst>
            </p:cNvPr>
            <p:cNvSpPr txBox="1"/>
            <p:nvPr/>
          </p:nvSpPr>
          <p:spPr>
            <a:xfrm>
              <a:off x="1046896" y="1907235"/>
              <a:ext cx="1000274" cy="338554"/>
            </a:xfrm>
            <a:prstGeom prst="rect">
              <a:avLst/>
            </a:prstGeom>
            <a:noFill/>
          </p:spPr>
          <p:txBody>
            <a:bodyPr wrap="none" rtlCol="0">
              <a:spAutoFit/>
            </a:bodyPr>
            <a:lstStyle/>
            <a:p>
              <a:r>
                <a:rPr lang="en-GB" sz="1600" dirty="0"/>
                <a:t>insulation</a:t>
              </a:r>
            </a:p>
          </p:txBody>
        </p:sp>
      </p:grpSp>
      <p:sp>
        <p:nvSpPr>
          <p:cNvPr id="9" name="Rectangle 8">
            <a:extLst>
              <a:ext uri="{FF2B5EF4-FFF2-40B4-BE49-F238E27FC236}">
                <a16:creationId xmlns:a16="http://schemas.microsoft.com/office/drawing/2014/main" xmlns="" id="{89D75A81-DC18-49CF-A922-404C8B058AD4}"/>
              </a:ext>
            </a:extLst>
          </p:cNvPr>
          <p:cNvSpPr/>
          <p:nvPr/>
        </p:nvSpPr>
        <p:spPr>
          <a:xfrm rot="16200000">
            <a:off x="2791686" y="3825633"/>
            <a:ext cx="45719" cy="49616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xmlns="" id="{61FC14B7-CCFD-4CAC-8DA4-E33331D58217}"/>
              </a:ext>
            </a:extLst>
          </p:cNvPr>
          <p:cNvCxnSpPr>
            <a:cxnSpLocks/>
            <a:stCxn id="45" idx="3"/>
          </p:cNvCxnSpPr>
          <p:nvPr/>
        </p:nvCxnSpPr>
        <p:spPr>
          <a:xfrm flipV="1">
            <a:off x="1978734" y="4075723"/>
            <a:ext cx="810395" cy="570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1DBE957F-8788-4FA5-BE5E-D89C9368A74C}"/>
              </a:ext>
            </a:extLst>
          </p:cNvPr>
          <p:cNvSpPr txBox="1"/>
          <p:nvPr/>
        </p:nvSpPr>
        <p:spPr>
          <a:xfrm>
            <a:off x="784304" y="3963537"/>
            <a:ext cx="1194430" cy="338554"/>
          </a:xfrm>
          <a:prstGeom prst="rect">
            <a:avLst/>
          </a:prstGeom>
          <a:noFill/>
        </p:spPr>
        <p:txBody>
          <a:bodyPr wrap="none" rtlCol="0">
            <a:spAutoFit/>
          </a:bodyPr>
          <a:lstStyle/>
          <a:p>
            <a:r>
              <a:rPr lang="en-GB" sz="1600" dirty="0"/>
              <a:t>blank flange</a:t>
            </a:r>
          </a:p>
        </p:txBody>
      </p:sp>
      <p:sp>
        <p:nvSpPr>
          <p:cNvPr id="50" name="TextBox 49">
            <a:extLst>
              <a:ext uri="{FF2B5EF4-FFF2-40B4-BE49-F238E27FC236}">
                <a16:creationId xmlns:a16="http://schemas.microsoft.com/office/drawing/2014/main" xmlns="" id="{ED1E198C-171E-4ADE-BD05-5752E2D0DC1A}"/>
              </a:ext>
            </a:extLst>
          </p:cNvPr>
          <p:cNvSpPr txBox="1"/>
          <p:nvPr/>
        </p:nvSpPr>
        <p:spPr>
          <a:xfrm>
            <a:off x="719761" y="4594105"/>
            <a:ext cx="5356327"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The insulation was hiding the underlying problem</a:t>
            </a:r>
          </a:p>
          <a:p>
            <a:pPr marL="285750" indent="-285750">
              <a:buFont typeface="Arial" panose="020B0604020202020204" pitchFamily="34" charset="0"/>
              <a:buChar char="•"/>
            </a:pPr>
            <a:r>
              <a:rPr lang="en-GB" dirty="0"/>
              <a:t>An exhaust stack would normally be a welded sweeping curve without a flange</a:t>
            </a:r>
          </a:p>
        </p:txBody>
      </p:sp>
      <p:sp>
        <p:nvSpPr>
          <p:cNvPr id="51" name="TextBox 50">
            <a:extLst>
              <a:ext uri="{FF2B5EF4-FFF2-40B4-BE49-F238E27FC236}">
                <a16:creationId xmlns:a16="http://schemas.microsoft.com/office/drawing/2014/main" xmlns="" id="{73BBB338-3888-4615-8C8B-0EE571BF26DC}"/>
              </a:ext>
            </a:extLst>
          </p:cNvPr>
          <p:cNvSpPr txBox="1"/>
          <p:nvPr/>
        </p:nvSpPr>
        <p:spPr>
          <a:xfrm>
            <a:off x="719761" y="991917"/>
            <a:ext cx="4536370" cy="584775"/>
          </a:xfrm>
          <a:prstGeom prst="rect">
            <a:avLst/>
          </a:prstGeom>
          <a:noFill/>
        </p:spPr>
        <p:txBody>
          <a:bodyPr wrap="none" rtlCol="0">
            <a:spAutoFit/>
          </a:bodyPr>
          <a:lstStyle/>
          <a:p>
            <a:r>
              <a:rPr lang="en-GB" sz="3200" b="1" dirty="0"/>
              <a:t>The exhaust stack as built</a:t>
            </a:r>
          </a:p>
        </p:txBody>
      </p:sp>
      <p:sp>
        <p:nvSpPr>
          <p:cNvPr id="23" name="Rectangle 22">
            <a:extLst>
              <a:ext uri="{FF2B5EF4-FFF2-40B4-BE49-F238E27FC236}">
                <a16:creationId xmlns:a16="http://schemas.microsoft.com/office/drawing/2014/main" xmlns="" id="{0E87FDBA-12CF-4064-A089-D7F4F8758EEF}"/>
              </a:ext>
            </a:extLst>
          </p:cNvPr>
          <p:cNvSpPr/>
          <p:nvPr/>
        </p:nvSpPr>
        <p:spPr>
          <a:xfrm>
            <a:off x="3090310" y="2143388"/>
            <a:ext cx="69328" cy="1254871"/>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1F2F1FE6-ABB6-44BA-994A-97603F647063}"/>
              </a:ext>
            </a:extLst>
          </p:cNvPr>
          <p:cNvSpPr/>
          <p:nvPr/>
        </p:nvSpPr>
        <p:spPr>
          <a:xfrm flipH="1">
            <a:off x="3090309" y="3916524"/>
            <a:ext cx="65091" cy="273835"/>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DDC61637-39D3-4EB1-B8A8-9A738FDB27AE}"/>
              </a:ext>
            </a:extLst>
          </p:cNvPr>
          <p:cNvSpPr/>
          <p:nvPr/>
        </p:nvSpPr>
        <p:spPr>
          <a:xfrm rot="16200000">
            <a:off x="2762863" y="3802673"/>
            <a:ext cx="68234" cy="716839"/>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9B09058B-8D4B-4CDE-975D-922B4F2C52FC}"/>
              </a:ext>
            </a:extLst>
          </p:cNvPr>
          <p:cNvSpPr/>
          <p:nvPr/>
        </p:nvSpPr>
        <p:spPr>
          <a:xfrm>
            <a:off x="4553648" y="2646836"/>
            <a:ext cx="69328" cy="747583"/>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D13D4BFD-75B6-40F5-8840-EDF5B524E3DE}"/>
              </a:ext>
            </a:extLst>
          </p:cNvPr>
          <p:cNvSpPr/>
          <p:nvPr/>
        </p:nvSpPr>
        <p:spPr>
          <a:xfrm>
            <a:off x="4553819" y="3919004"/>
            <a:ext cx="69156" cy="427694"/>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xmlns="" id="{E0B7089B-9165-4964-8431-D41DE93D7C06}"/>
              </a:ext>
            </a:extLst>
          </p:cNvPr>
          <p:cNvCxnSpPr/>
          <p:nvPr/>
        </p:nvCxnSpPr>
        <p:spPr>
          <a:xfrm>
            <a:off x="2597897" y="21433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082AA73-9787-4282-ABC8-ACF1DA7920DA}"/>
              </a:ext>
            </a:extLst>
          </p:cNvPr>
          <p:cNvCxnSpPr/>
          <p:nvPr/>
        </p:nvCxnSpPr>
        <p:spPr>
          <a:xfrm>
            <a:off x="2597897" y="2143388"/>
            <a:ext cx="0" cy="190746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13C5B3C-C70E-49DC-BAB4-BF1025A6BB98}"/>
              </a:ext>
            </a:extLst>
          </p:cNvPr>
          <p:cNvCxnSpPr>
            <a:cxnSpLocks/>
          </p:cNvCxnSpPr>
          <p:nvPr/>
        </p:nvCxnSpPr>
        <p:spPr>
          <a:xfrm>
            <a:off x="3041241" y="2143388"/>
            <a:ext cx="0" cy="13014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A565217-F30C-4B64-A558-44D6013373B6}"/>
              </a:ext>
            </a:extLst>
          </p:cNvPr>
          <p:cNvCxnSpPr>
            <a:cxnSpLocks/>
          </p:cNvCxnSpPr>
          <p:nvPr/>
        </p:nvCxnSpPr>
        <p:spPr>
          <a:xfrm>
            <a:off x="3036479" y="3440591"/>
            <a:ext cx="158649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5E862B6E-3DEB-4F7D-A531-D3F962A63B58}"/>
              </a:ext>
            </a:extLst>
          </p:cNvPr>
          <p:cNvCxnSpPr>
            <a:cxnSpLocks/>
          </p:cNvCxnSpPr>
          <p:nvPr/>
        </p:nvCxnSpPr>
        <p:spPr>
          <a:xfrm>
            <a:off x="3041241" y="3875206"/>
            <a:ext cx="158649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A5C3935-8485-480A-9D46-B85968D01F7A}"/>
              </a:ext>
            </a:extLst>
          </p:cNvPr>
          <p:cNvCxnSpPr>
            <a:cxnSpLocks/>
          </p:cNvCxnSpPr>
          <p:nvPr/>
        </p:nvCxnSpPr>
        <p:spPr>
          <a:xfrm flipH="1">
            <a:off x="3036479" y="3867085"/>
            <a:ext cx="2381" cy="183771"/>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3E89D5D5-2458-4E09-8053-4234CEB987A8}"/>
              </a:ext>
            </a:extLst>
          </p:cNvPr>
          <p:cNvPicPr>
            <a:picLocks noChangeAspect="1"/>
          </p:cNvPicPr>
          <p:nvPr/>
        </p:nvPicPr>
        <p:blipFill>
          <a:blip r:embed="rId3"/>
          <a:stretch>
            <a:fillRect/>
          </a:stretch>
        </p:blipFill>
        <p:spPr>
          <a:xfrm rot="21135331">
            <a:off x="7032152" y="5167541"/>
            <a:ext cx="1705453" cy="688165"/>
          </a:xfrm>
          <a:prstGeom prst="rect">
            <a:avLst/>
          </a:prstGeom>
        </p:spPr>
      </p:pic>
      <p:sp>
        <p:nvSpPr>
          <p:cNvPr id="3" name="TextBox 2">
            <a:extLst>
              <a:ext uri="{FF2B5EF4-FFF2-40B4-BE49-F238E27FC236}">
                <a16:creationId xmlns:a16="http://schemas.microsoft.com/office/drawing/2014/main" xmlns="" id="{48270D67-F13A-4E6F-87CE-C351699C8828}"/>
              </a:ext>
            </a:extLst>
          </p:cNvPr>
          <p:cNvSpPr txBox="1"/>
          <p:nvPr/>
        </p:nvSpPr>
        <p:spPr>
          <a:xfrm>
            <a:off x="6160027" y="4585327"/>
            <a:ext cx="2270620" cy="646331"/>
          </a:xfrm>
          <a:prstGeom prst="rect">
            <a:avLst/>
          </a:prstGeom>
          <a:noFill/>
        </p:spPr>
        <p:txBody>
          <a:bodyPr wrap="square" rtlCol="0">
            <a:spAutoFit/>
          </a:bodyPr>
          <a:lstStyle/>
          <a:p>
            <a:r>
              <a:rPr lang="en-GB" b="1" dirty="0">
                <a:solidFill>
                  <a:srgbClr val="FF0000"/>
                </a:solidFill>
              </a:rPr>
              <a:t>What hazards do you see in this design?</a:t>
            </a:r>
          </a:p>
        </p:txBody>
      </p:sp>
    </p:spTree>
    <p:extLst>
      <p:ext uri="{BB962C8B-B14F-4D97-AF65-F5344CB8AC3E}">
        <p14:creationId xmlns:p14="http://schemas.microsoft.com/office/powerpoint/2010/main" val="2027393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7812 -0.00718 L -0.17812 -0.00718 C -0.18246 -0.00671 -0.1868 -0.00556 -0.19097 -0.00556 C -0.24809 -0.00556 -0.18854 -0.00718 -0.22239 -0.0088 C -0.23975 -0.00949 -0.25729 -0.00972 -0.27465 -0.01019 C -0.28211 -0.00972 -0.28941 -0.00949 -0.29687 -0.0088 C -0.31093 -0.00718 -0.29305 -0.0081 -0.30503 -0.00417 C -0.30833 -0.00301 -0.31198 -0.00301 -0.31545 -0.00255 C -0.3302 0.00231 -0.32135 1.85185E-6 -0.3526 -0.00255 C -0.35416 -0.00278 -0.35573 -0.00371 -0.35729 -0.00417 C -0.3592 -0.00463 -0.36111 -0.00486 -0.36302 -0.00556 C -0.36545 -0.00648 -0.3677 -0.00764 -0.37013 -0.0088 L -0.37361 -0.01019 C -0.38038 -0.01945 -0.37708 -0.01597 -0.38281 -0.02107 C -0.38316 -0.02269 -0.38368 -0.02431 -0.38402 -0.0257 C -0.38507 -0.03171 -0.38576 -0.0382 -0.38628 -0.04445 C -0.38663 -0.06042 -0.38454 -0.11181 -0.38871 -0.1419 C -0.38888 -0.14398 -0.38941 -0.14607 -0.38975 -0.14815 C -0.39218 -0.17593 -0.39166 -0.16435 -0.38975 -0.21019 C -0.38819 -0.25139 -0.38871 -0.17963 -0.38871 -0.23171 L -0.38871 -0.23171 " pathEditMode="relative" ptsTypes="AAAAAAAAAAAAAAAAAAAAA">
                                      <p:cBhvr>
                                        <p:cTn id="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EB8C-802A-41F7-9B28-F7B447602371}"/>
              </a:ext>
            </a:extLst>
          </p:cNvPr>
          <p:cNvSpPr>
            <a:spLocks noGrp="1"/>
          </p:cNvSpPr>
          <p:nvPr>
            <p:ph type="title"/>
          </p:nvPr>
        </p:nvSpPr>
        <p:spPr/>
        <p:txBody>
          <a:bodyPr/>
          <a:lstStyle/>
          <a:p>
            <a:r>
              <a:rPr lang="en-GB" dirty="0"/>
              <a:t>What lies beneath?</a:t>
            </a:r>
          </a:p>
        </p:txBody>
      </p:sp>
      <p:sp>
        <p:nvSpPr>
          <p:cNvPr id="5" name="Rectangle 4">
            <a:extLst>
              <a:ext uri="{FF2B5EF4-FFF2-40B4-BE49-F238E27FC236}">
                <a16:creationId xmlns:a16="http://schemas.microsoft.com/office/drawing/2014/main" xmlns="" id="{F7575767-1D83-4003-958F-DA656FC2E1F6}"/>
              </a:ext>
            </a:extLst>
          </p:cNvPr>
          <p:cNvSpPr/>
          <p:nvPr/>
        </p:nvSpPr>
        <p:spPr>
          <a:xfrm>
            <a:off x="3064046" y="2146298"/>
            <a:ext cx="443346" cy="1939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77D68A38-B3BA-4CB7-ABDF-F1686B78AAFE}"/>
              </a:ext>
            </a:extLst>
          </p:cNvPr>
          <p:cNvSpPr/>
          <p:nvPr/>
        </p:nvSpPr>
        <p:spPr>
          <a:xfrm>
            <a:off x="3507392" y="3448625"/>
            <a:ext cx="1587804" cy="429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xmlns="" id="{6C1B98BA-4766-461A-A828-8D3420E08C93}"/>
              </a:ext>
            </a:extLst>
          </p:cNvPr>
          <p:cNvCxnSpPr>
            <a:cxnSpLocks/>
          </p:cNvCxnSpPr>
          <p:nvPr/>
        </p:nvCxnSpPr>
        <p:spPr>
          <a:xfrm flipH="1">
            <a:off x="4345161" y="3663370"/>
            <a:ext cx="126874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8F0AEF2-8942-45E0-A037-4A013460715B}"/>
              </a:ext>
            </a:extLst>
          </p:cNvPr>
          <p:cNvGrpSpPr/>
          <p:nvPr/>
        </p:nvGrpSpPr>
        <p:grpSpPr>
          <a:xfrm>
            <a:off x="5682035" y="3269937"/>
            <a:ext cx="2238788" cy="923331"/>
            <a:chOff x="6009450" y="2912956"/>
            <a:chExt cx="2251881" cy="1032088"/>
          </a:xfrm>
        </p:grpSpPr>
        <p:sp>
          <p:nvSpPr>
            <p:cNvPr id="14" name="Cloud 13">
              <a:extLst>
                <a:ext uri="{FF2B5EF4-FFF2-40B4-BE49-F238E27FC236}">
                  <a16:creationId xmlns:a16="http://schemas.microsoft.com/office/drawing/2014/main" xmlns="" id="{7A6DD64D-4B0A-413B-8305-B368A3A355D6}"/>
                </a:ext>
              </a:extLst>
            </p:cNvPr>
            <p:cNvSpPr/>
            <p:nvPr/>
          </p:nvSpPr>
          <p:spPr>
            <a:xfrm>
              <a:off x="6127844" y="2912956"/>
              <a:ext cx="1974150" cy="1032088"/>
            </a:xfrm>
            <a:prstGeom prst="clou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xmlns="" id="{60A801E6-6CFC-4C82-B8C1-1BE4746091AC}"/>
                </a:ext>
              </a:extLst>
            </p:cNvPr>
            <p:cNvSpPr txBox="1"/>
            <p:nvPr/>
          </p:nvSpPr>
          <p:spPr>
            <a:xfrm>
              <a:off x="6009450" y="3195013"/>
              <a:ext cx="2251881" cy="584775"/>
            </a:xfrm>
            <a:prstGeom prst="rect">
              <a:avLst/>
            </a:prstGeom>
            <a:noFill/>
          </p:spPr>
          <p:txBody>
            <a:bodyPr wrap="square" rtlCol="0">
              <a:spAutoFit/>
            </a:bodyPr>
            <a:lstStyle/>
            <a:p>
              <a:pPr algn="ctr"/>
              <a:r>
                <a:rPr lang="en-GB" sz="1600" b="1" dirty="0">
                  <a:solidFill>
                    <a:schemeClr val="bg1">
                      <a:lumMod val="95000"/>
                    </a:schemeClr>
                  </a:solidFill>
                </a:rPr>
                <a:t>Exhaust fumes from a diesel engine</a:t>
              </a:r>
            </a:p>
          </p:txBody>
        </p:sp>
      </p:grpSp>
      <p:sp>
        <p:nvSpPr>
          <p:cNvPr id="16" name="Rectangle 15">
            <a:extLst>
              <a:ext uri="{FF2B5EF4-FFF2-40B4-BE49-F238E27FC236}">
                <a16:creationId xmlns:a16="http://schemas.microsoft.com/office/drawing/2014/main" xmlns="" id="{CFD9DCC8-FE0E-4623-94B3-A286A930EDCA}"/>
              </a:ext>
            </a:extLst>
          </p:cNvPr>
          <p:cNvSpPr/>
          <p:nvPr/>
        </p:nvSpPr>
        <p:spPr>
          <a:xfrm>
            <a:off x="2904709" y="2165807"/>
            <a:ext cx="82175" cy="1277431"/>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F8792DDB-7A1A-48BF-AF08-E9E21B76252C}"/>
              </a:ext>
            </a:extLst>
          </p:cNvPr>
          <p:cNvSpPr/>
          <p:nvPr/>
        </p:nvSpPr>
        <p:spPr>
          <a:xfrm rot="16200000">
            <a:off x="4304282" y="2616326"/>
            <a:ext cx="58178" cy="1511508"/>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4A810B4C-05B0-40C9-BCD1-031B74C0AB35}"/>
              </a:ext>
            </a:extLst>
          </p:cNvPr>
          <p:cNvGrpSpPr/>
          <p:nvPr/>
        </p:nvGrpSpPr>
        <p:grpSpPr>
          <a:xfrm>
            <a:off x="563181" y="2155460"/>
            <a:ext cx="1387737" cy="338554"/>
            <a:chOff x="659433" y="1907235"/>
            <a:chExt cx="1387737" cy="338554"/>
          </a:xfrm>
        </p:grpSpPr>
        <p:sp>
          <p:nvSpPr>
            <p:cNvPr id="22" name="Rectangle 21">
              <a:extLst>
                <a:ext uri="{FF2B5EF4-FFF2-40B4-BE49-F238E27FC236}">
                  <a16:creationId xmlns:a16="http://schemas.microsoft.com/office/drawing/2014/main" xmlns="" id="{F0E01D74-341A-43C6-867F-5993420657EA}"/>
                </a:ext>
              </a:extLst>
            </p:cNvPr>
            <p:cNvSpPr/>
            <p:nvPr/>
          </p:nvSpPr>
          <p:spPr>
            <a:xfrm rot="16200000">
              <a:off x="804580" y="1894329"/>
              <a:ext cx="97169" cy="387463"/>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0CFACF91-1798-4557-BB25-A488682ADEE1}"/>
                </a:ext>
              </a:extLst>
            </p:cNvPr>
            <p:cNvSpPr txBox="1"/>
            <p:nvPr/>
          </p:nvSpPr>
          <p:spPr>
            <a:xfrm>
              <a:off x="1046896" y="1907235"/>
              <a:ext cx="1000274" cy="338554"/>
            </a:xfrm>
            <a:prstGeom prst="rect">
              <a:avLst/>
            </a:prstGeom>
            <a:noFill/>
          </p:spPr>
          <p:txBody>
            <a:bodyPr wrap="none" rtlCol="0">
              <a:spAutoFit/>
            </a:bodyPr>
            <a:lstStyle/>
            <a:p>
              <a:r>
                <a:rPr lang="en-GB" sz="1600" dirty="0"/>
                <a:t>insulation</a:t>
              </a:r>
            </a:p>
          </p:txBody>
        </p:sp>
      </p:grpSp>
      <p:sp>
        <p:nvSpPr>
          <p:cNvPr id="9" name="Rectangle 8">
            <a:extLst>
              <a:ext uri="{FF2B5EF4-FFF2-40B4-BE49-F238E27FC236}">
                <a16:creationId xmlns:a16="http://schemas.microsoft.com/office/drawing/2014/main" xmlns="" id="{89D75A81-DC18-49CF-A922-404C8B058AD4}"/>
              </a:ext>
            </a:extLst>
          </p:cNvPr>
          <p:cNvSpPr/>
          <p:nvPr/>
        </p:nvSpPr>
        <p:spPr>
          <a:xfrm rot="16200000">
            <a:off x="3257835" y="4097234"/>
            <a:ext cx="45719" cy="49616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xmlns="" id="{1DBE957F-8788-4FA5-BE5E-D89C9368A74C}"/>
              </a:ext>
            </a:extLst>
          </p:cNvPr>
          <p:cNvSpPr txBox="1"/>
          <p:nvPr/>
        </p:nvSpPr>
        <p:spPr>
          <a:xfrm>
            <a:off x="660884" y="3999749"/>
            <a:ext cx="2017988" cy="338554"/>
          </a:xfrm>
          <a:prstGeom prst="rect">
            <a:avLst/>
          </a:prstGeom>
          <a:noFill/>
        </p:spPr>
        <p:txBody>
          <a:bodyPr wrap="none" rtlCol="0">
            <a:spAutoFit/>
          </a:bodyPr>
          <a:lstStyle/>
          <a:p>
            <a:r>
              <a:rPr lang="en-GB" sz="1600" dirty="0"/>
              <a:t>Detached blank flange</a:t>
            </a:r>
          </a:p>
        </p:txBody>
      </p:sp>
      <p:sp>
        <p:nvSpPr>
          <p:cNvPr id="51" name="TextBox 50">
            <a:extLst>
              <a:ext uri="{FF2B5EF4-FFF2-40B4-BE49-F238E27FC236}">
                <a16:creationId xmlns:a16="http://schemas.microsoft.com/office/drawing/2014/main" xmlns="" id="{73BBB338-3888-4615-8C8B-0EE571BF26DC}"/>
              </a:ext>
            </a:extLst>
          </p:cNvPr>
          <p:cNvSpPr txBox="1"/>
          <p:nvPr/>
        </p:nvSpPr>
        <p:spPr>
          <a:xfrm>
            <a:off x="719761" y="991917"/>
            <a:ext cx="6008761" cy="584775"/>
          </a:xfrm>
          <a:prstGeom prst="rect">
            <a:avLst/>
          </a:prstGeom>
          <a:noFill/>
        </p:spPr>
        <p:txBody>
          <a:bodyPr wrap="none" rtlCol="0">
            <a:spAutoFit/>
          </a:bodyPr>
          <a:lstStyle/>
          <a:p>
            <a:r>
              <a:rPr lang="en-GB" sz="3200" b="1" dirty="0"/>
              <a:t>The exhaust stack after some time</a:t>
            </a:r>
          </a:p>
        </p:txBody>
      </p:sp>
      <p:sp>
        <p:nvSpPr>
          <p:cNvPr id="23" name="Rectangle 22">
            <a:extLst>
              <a:ext uri="{FF2B5EF4-FFF2-40B4-BE49-F238E27FC236}">
                <a16:creationId xmlns:a16="http://schemas.microsoft.com/office/drawing/2014/main" xmlns="" id="{0E87FDBA-12CF-4064-A089-D7F4F8758EEF}"/>
              </a:ext>
            </a:extLst>
          </p:cNvPr>
          <p:cNvSpPr/>
          <p:nvPr/>
        </p:nvSpPr>
        <p:spPr>
          <a:xfrm>
            <a:off x="3556459" y="2146298"/>
            <a:ext cx="69328" cy="1254871"/>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DDC61637-39D3-4EB1-B8A8-9A738FDB27AE}"/>
              </a:ext>
            </a:extLst>
          </p:cNvPr>
          <p:cNvSpPr/>
          <p:nvPr/>
        </p:nvSpPr>
        <p:spPr>
          <a:xfrm rot="16200000">
            <a:off x="3242015" y="4043934"/>
            <a:ext cx="67851" cy="742462"/>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C34483AA-3516-481C-AA31-5E6EDF795DB3}"/>
              </a:ext>
            </a:extLst>
          </p:cNvPr>
          <p:cNvSpPr txBox="1"/>
          <p:nvPr/>
        </p:nvSpPr>
        <p:spPr>
          <a:xfrm>
            <a:off x="815340" y="4921757"/>
            <a:ext cx="7330439" cy="923330"/>
          </a:xfrm>
          <a:prstGeom prst="rect">
            <a:avLst/>
          </a:prstGeom>
          <a:noFill/>
        </p:spPr>
        <p:txBody>
          <a:bodyPr wrap="square" rtlCol="0">
            <a:spAutoFit/>
          </a:bodyPr>
          <a:lstStyle/>
          <a:p>
            <a:r>
              <a:rPr lang="en-GB" dirty="0"/>
              <a:t>Cladding was hiding a 73kg 16” flange which had become detached due to bolt corrosion (corrosion under insulation – CUI) and was being supported only by the cladding</a:t>
            </a:r>
          </a:p>
        </p:txBody>
      </p:sp>
      <p:sp>
        <p:nvSpPr>
          <p:cNvPr id="26" name="Rectangle 25">
            <a:extLst>
              <a:ext uri="{FF2B5EF4-FFF2-40B4-BE49-F238E27FC236}">
                <a16:creationId xmlns:a16="http://schemas.microsoft.com/office/drawing/2014/main" xmlns="" id="{DDD3F487-731D-4805-BC5A-27D4DFBF7D16}"/>
              </a:ext>
            </a:extLst>
          </p:cNvPr>
          <p:cNvSpPr/>
          <p:nvPr/>
        </p:nvSpPr>
        <p:spPr>
          <a:xfrm flipH="1">
            <a:off x="2892557" y="3727603"/>
            <a:ext cx="85820" cy="721270"/>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xmlns="" id="{11A5D2C8-F32F-4F7A-99C2-60F524EB8A37}"/>
              </a:ext>
            </a:extLst>
          </p:cNvPr>
          <p:cNvGrpSpPr/>
          <p:nvPr/>
        </p:nvGrpSpPr>
        <p:grpSpPr>
          <a:xfrm rot="21234235">
            <a:off x="3567177" y="3988709"/>
            <a:ext cx="1531859" cy="380117"/>
            <a:chOff x="3867183" y="4061744"/>
            <a:chExt cx="1531859" cy="380117"/>
          </a:xfrm>
        </p:grpSpPr>
        <p:sp>
          <p:nvSpPr>
            <p:cNvPr id="20" name="Rectangle 19">
              <a:extLst>
                <a:ext uri="{FF2B5EF4-FFF2-40B4-BE49-F238E27FC236}">
                  <a16:creationId xmlns:a16="http://schemas.microsoft.com/office/drawing/2014/main" xmlns="" id="{A960D79E-D9C8-451F-BB1B-ED83C4DE9019}"/>
                </a:ext>
              </a:extLst>
            </p:cNvPr>
            <p:cNvSpPr/>
            <p:nvPr/>
          </p:nvSpPr>
          <p:spPr>
            <a:xfrm rot="16200000">
              <a:off x="4614199" y="3335956"/>
              <a:ext cx="58178" cy="1511508"/>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1F2F1FE6-ABB6-44BA-994A-97603F647063}"/>
                </a:ext>
              </a:extLst>
            </p:cNvPr>
            <p:cNvSpPr/>
            <p:nvPr/>
          </p:nvSpPr>
          <p:spPr>
            <a:xfrm rot="365765" flipH="1">
              <a:off x="3867183" y="4061744"/>
              <a:ext cx="78017" cy="380117"/>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7" name="Straight Connector 26">
            <a:extLst>
              <a:ext uri="{FF2B5EF4-FFF2-40B4-BE49-F238E27FC236}">
                <a16:creationId xmlns:a16="http://schemas.microsoft.com/office/drawing/2014/main" xmlns="" id="{B6B2B919-686F-47AA-91EE-2DCE0CAE1D96}"/>
              </a:ext>
            </a:extLst>
          </p:cNvPr>
          <p:cNvCxnSpPr>
            <a:cxnSpLocks/>
          </p:cNvCxnSpPr>
          <p:nvPr/>
        </p:nvCxnSpPr>
        <p:spPr>
          <a:xfrm>
            <a:off x="3064046" y="2146298"/>
            <a:ext cx="0" cy="193963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826333D-975C-4EC5-8766-20A50CB98BF7}"/>
              </a:ext>
            </a:extLst>
          </p:cNvPr>
          <p:cNvCxnSpPr>
            <a:cxnSpLocks/>
          </p:cNvCxnSpPr>
          <p:nvPr/>
        </p:nvCxnSpPr>
        <p:spPr>
          <a:xfrm>
            <a:off x="3507390" y="2146298"/>
            <a:ext cx="0" cy="13014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9327ABC-06EC-4031-9343-A40C5EE3171C}"/>
              </a:ext>
            </a:extLst>
          </p:cNvPr>
          <p:cNvCxnSpPr>
            <a:cxnSpLocks/>
          </p:cNvCxnSpPr>
          <p:nvPr/>
        </p:nvCxnSpPr>
        <p:spPr>
          <a:xfrm>
            <a:off x="3502628" y="3443501"/>
            <a:ext cx="158649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A527955-9889-43D6-8527-9B22CC68989C}"/>
              </a:ext>
            </a:extLst>
          </p:cNvPr>
          <p:cNvCxnSpPr>
            <a:cxnSpLocks/>
          </p:cNvCxnSpPr>
          <p:nvPr/>
        </p:nvCxnSpPr>
        <p:spPr>
          <a:xfrm>
            <a:off x="3507390" y="3878116"/>
            <a:ext cx="158649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E8A0C71-B00D-44B4-8CEF-241148F7519F}"/>
              </a:ext>
            </a:extLst>
          </p:cNvPr>
          <p:cNvCxnSpPr>
            <a:cxnSpLocks/>
          </p:cNvCxnSpPr>
          <p:nvPr/>
        </p:nvCxnSpPr>
        <p:spPr>
          <a:xfrm flipH="1">
            <a:off x="3505009" y="3869995"/>
            <a:ext cx="1" cy="21593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DC42B3EA-33ED-4469-A29D-BD8CF3CB3ED8}"/>
              </a:ext>
            </a:extLst>
          </p:cNvPr>
          <p:cNvSpPr/>
          <p:nvPr/>
        </p:nvSpPr>
        <p:spPr>
          <a:xfrm>
            <a:off x="5019797" y="2649746"/>
            <a:ext cx="69328" cy="747583"/>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26CE3BF7-3BA2-4588-B104-E30A271BFFC6}"/>
              </a:ext>
            </a:extLst>
          </p:cNvPr>
          <p:cNvSpPr/>
          <p:nvPr/>
        </p:nvSpPr>
        <p:spPr>
          <a:xfrm>
            <a:off x="5019968" y="3915564"/>
            <a:ext cx="69156" cy="427694"/>
          </a:xfrm>
          <a:prstGeom prst="rect">
            <a:avLst/>
          </a:prstGeom>
          <a:pattFill prst="pct70">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Turn 36">
            <a:extLst>
              <a:ext uri="{FF2B5EF4-FFF2-40B4-BE49-F238E27FC236}">
                <a16:creationId xmlns:a16="http://schemas.microsoft.com/office/drawing/2014/main" xmlns="" id="{C9B2D0F0-6EEC-42E6-8E65-D82F40E91914}"/>
              </a:ext>
            </a:extLst>
          </p:cNvPr>
          <p:cNvSpPr/>
          <p:nvPr/>
        </p:nvSpPr>
        <p:spPr>
          <a:xfrm rot="10800000">
            <a:off x="2993819" y="4066718"/>
            <a:ext cx="318953" cy="133174"/>
          </a:xfrm>
          <a:prstGeom prst="uturnArrow">
            <a:avLst>
              <a:gd name="adj1" fmla="val 25000"/>
              <a:gd name="adj2" fmla="val 25000"/>
              <a:gd name="adj3" fmla="val 22901"/>
              <a:gd name="adj4" fmla="val 52099"/>
              <a:gd name="adj5" fmla="val 75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0" name="Group 39">
            <a:extLst>
              <a:ext uri="{FF2B5EF4-FFF2-40B4-BE49-F238E27FC236}">
                <a16:creationId xmlns:a16="http://schemas.microsoft.com/office/drawing/2014/main" xmlns="" id="{FEA66F1E-9063-4EF4-B6AD-AF621DD12835}"/>
              </a:ext>
            </a:extLst>
          </p:cNvPr>
          <p:cNvGrpSpPr/>
          <p:nvPr/>
        </p:nvGrpSpPr>
        <p:grpSpPr>
          <a:xfrm>
            <a:off x="2678873" y="3499309"/>
            <a:ext cx="362416" cy="294959"/>
            <a:chOff x="2962863" y="3639274"/>
            <a:chExt cx="362416" cy="294959"/>
          </a:xfrm>
        </p:grpSpPr>
        <p:sp>
          <p:nvSpPr>
            <p:cNvPr id="43" name="Arrow: U-Turn 42">
              <a:extLst>
                <a:ext uri="{FF2B5EF4-FFF2-40B4-BE49-F238E27FC236}">
                  <a16:creationId xmlns:a16="http://schemas.microsoft.com/office/drawing/2014/main" xmlns="" id="{4D7D8EF7-B711-43DE-A8F9-7711DBCEF7B0}"/>
                </a:ext>
              </a:extLst>
            </p:cNvPr>
            <p:cNvSpPr/>
            <p:nvPr/>
          </p:nvSpPr>
          <p:spPr>
            <a:xfrm rot="10800000" flipV="1">
              <a:off x="2962863" y="3754749"/>
              <a:ext cx="362416" cy="179484"/>
            </a:xfrm>
            <a:prstGeom prst="uturnArrow">
              <a:avLst>
                <a:gd name="adj1" fmla="val 25000"/>
                <a:gd name="adj2" fmla="val 25000"/>
                <a:gd name="adj3" fmla="val 25000"/>
                <a:gd name="adj4" fmla="val 41981"/>
                <a:gd name="adj5" fmla="val 75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Arrow: Bent 38">
              <a:extLst>
                <a:ext uri="{FF2B5EF4-FFF2-40B4-BE49-F238E27FC236}">
                  <a16:creationId xmlns:a16="http://schemas.microsoft.com/office/drawing/2014/main" xmlns="" id="{F5E74682-CA7E-42FC-8DE1-5B8E4E74998E}"/>
                </a:ext>
              </a:extLst>
            </p:cNvPr>
            <p:cNvSpPr/>
            <p:nvPr/>
          </p:nvSpPr>
          <p:spPr>
            <a:xfrm rot="16200000">
              <a:off x="3002850" y="3604052"/>
              <a:ext cx="160152" cy="230595"/>
            </a:xfrm>
            <a:prstGeom prst="bentArrow">
              <a:avLst>
                <a:gd name="adj1" fmla="val 26487"/>
                <a:gd name="adj2" fmla="val 25000"/>
                <a:gd name="adj3" fmla="val 25000"/>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11" name="Straight Arrow Connector 10">
            <a:extLst>
              <a:ext uri="{FF2B5EF4-FFF2-40B4-BE49-F238E27FC236}">
                <a16:creationId xmlns:a16="http://schemas.microsoft.com/office/drawing/2014/main" xmlns="" id="{61FC14B7-CCFD-4CAC-8DA4-E33331D58217}"/>
              </a:ext>
            </a:extLst>
          </p:cNvPr>
          <p:cNvCxnSpPr>
            <a:cxnSpLocks/>
            <a:stCxn id="45" idx="3"/>
            <a:endCxn id="9" idx="0"/>
          </p:cNvCxnSpPr>
          <p:nvPr/>
        </p:nvCxnSpPr>
        <p:spPr>
          <a:xfrm>
            <a:off x="2678872" y="4169026"/>
            <a:ext cx="353740" cy="176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Arrow: U-Turn 51">
            <a:extLst>
              <a:ext uri="{FF2B5EF4-FFF2-40B4-BE49-F238E27FC236}">
                <a16:creationId xmlns:a16="http://schemas.microsoft.com/office/drawing/2014/main" xmlns="" id="{67A0C67E-55F0-4E68-805A-3AA72BE88D6B}"/>
              </a:ext>
            </a:extLst>
          </p:cNvPr>
          <p:cNvSpPr/>
          <p:nvPr/>
        </p:nvSpPr>
        <p:spPr>
          <a:xfrm rot="10800000" flipH="1">
            <a:off x="3271587" y="4052022"/>
            <a:ext cx="302081" cy="151319"/>
          </a:xfrm>
          <a:prstGeom prst="utur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9" name="Straight Connector 48">
            <a:extLst>
              <a:ext uri="{FF2B5EF4-FFF2-40B4-BE49-F238E27FC236}">
                <a16:creationId xmlns:a16="http://schemas.microsoft.com/office/drawing/2014/main" xmlns="" id="{3137C8A1-F15D-495F-AEC4-CB06E0F9AC0B}"/>
              </a:ext>
            </a:extLst>
          </p:cNvPr>
          <p:cNvCxnSpPr>
            <a:cxnSpLocks/>
          </p:cNvCxnSpPr>
          <p:nvPr/>
        </p:nvCxnSpPr>
        <p:spPr>
          <a:xfrm>
            <a:off x="3292883" y="3909317"/>
            <a:ext cx="0" cy="2648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2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84E04-B441-4007-9863-3AFF30F06BDF}"/>
              </a:ext>
            </a:extLst>
          </p:cNvPr>
          <p:cNvSpPr>
            <a:spLocks noGrp="1"/>
          </p:cNvSpPr>
          <p:nvPr>
            <p:ph type="title"/>
          </p:nvPr>
        </p:nvSpPr>
        <p:spPr/>
        <p:txBody>
          <a:bodyPr/>
          <a:lstStyle/>
          <a:p>
            <a:r>
              <a:rPr lang="en-GB" dirty="0"/>
              <a:t>What lies beneath?</a:t>
            </a:r>
          </a:p>
        </p:txBody>
      </p:sp>
      <p:pic>
        <p:nvPicPr>
          <p:cNvPr id="5" name="Content Placeholder 4">
            <a:extLst>
              <a:ext uri="{FF2B5EF4-FFF2-40B4-BE49-F238E27FC236}">
                <a16:creationId xmlns:a16="http://schemas.microsoft.com/office/drawing/2014/main" xmlns="" id="{92F83B75-3E55-473C-932B-9E4F121B57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140" b="17084"/>
          <a:stretch/>
        </p:blipFill>
        <p:spPr>
          <a:xfrm>
            <a:off x="4655837" y="1352551"/>
            <a:ext cx="4008977" cy="3631864"/>
          </a:xfrm>
        </p:spPr>
      </p:pic>
      <p:sp>
        <p:nvSpPr>
          <p:cNvPr id="6" name="TextBox 5">
            <a:extLst>
              <a:ext uri="{FF2B5EF4-FFF2-40B4-BE49-F238E27FC236}">
                <a16:creationId xmlns:a16="http://schemas.microsoft.com/office/drawing/2014/main" xmlns="" id="{1575BBB8-2054-4E82-BBDC-71A3F8A971F9}"/>
              </a:ext>
            </a:extLst>
          </p:cNvPr>
          <p:cNvSpPr txBox="1"/>
          <p:nvPr/>
        </p:nvSpPr>
        <p:spPr>
          <a:xfrm>
            <a:off x="369269" y="1919111"/>
            <a:ext cx="4118895" cy="18312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t>The flange fell through the insulation and was found on the access platform which had not been barriered off</a:t>
            </a:r>
          </a:p>
          <a:p>
            <a:pPr marL="285750" indent="-285750">
              <a:spcAft>
                <a:spcPts val="600"/>
              </a:spcAft>
              <a:buFont typeface="Arial" panose="020B0604020202020204" pitchFamily="34" charset="0"/>
              <a:buChar char="•"/>
            </a:pPr>
            <a:r>
              <a:rPr lang="en-GB" dirty="0"/>
              <a:t>The </a:t>
            </a:r>
            <a:r>
              <a:rPr lang="en-GB" b="1" dirty="0">
                <a:solidFill>
                  <a:srgbClr val="FF0000"/>
                </a:solidFill>
              </a:rPr>
              <a:t>73kg flange had dropped 20m</a:t>
            </a:r>
            <a:r>
              <a:rPr lang="en-GB" dirty="0">
                <a:solidFill>
                  <a:srgbClr val="FF0000"/>
                </a:solidFill>
              </a:rPr>
              <a:t> </a:t>
            </a:r>
            <a:r>
              <a:rPr lang="en-GB" dirty="0"/>
              <a:t>– a </a:t>
            </a:r>
            <a:r>
              <a:rPr lang="en-GB" b="1" dirty="0">
                <a:solidFill>
                  <a:srgbClr val="FF0000"/>
                </a:solidFill>
              </a:rPr>
              <a:t>potential fatality</a:t>
            </a:r>
            <a:r>
              <a:rPr lang="en-GB" dirty="0"/>
              <a:t> according to the DROPS calculator</a:t>
            </a:r>
          </a:p>
        </p:txBody>
      </p:sp>
      <p:sp>
        <p:nvSpPr>
          <p:cNvPr id="7" name="TextBox 6">
            <a:extLst>
              <a:ext uri="{FF2B5EF4-FFF2-40B4-BE49-F238E27FC236}">
                <a16:creationId xmlns:a16="http://schemas.microsoft.com/office/drawing/2014/main" xmlns="" id="{B508949D-4F00-4BEA-882F-E03AF4DC2149}"/>
              </a:ext>
            </a:extLst>
          </p:cNvPr>
          <p:cNvSpPr txBox="1"/>
          <p:nvPr/>
        </p:nvSpPr>
        <p:spPr>
          <a:xfrm>
            <a:off x="719761" y="991917"/>
            <a:ext cx="3768404" cy="584775"/>
          </a:xfrm>
          <a:prstGeom prst="rect">
            <a:avLst/>
          </a:prstGeom>
          <a:noFill/>
        </p:spPr>
        <p:txBody>
          <a:bodyPr wrap="none" rtlCol="0">
            <a:spAutoFit/>
          </a:bodyPr>
          <a:lstStyle/>
          <a:p>
            <a:r>
              <a:rPr lang="en-GB" sz="3200" b="1" dirty="0"/>
              <a:t>What happened next</a:t>
            </a:r>
            <a:endParaRPr lang="en-GB" sz="3200" b="1" dirty="0">
              <a:highlight>
                <a:srgbClr val="FFFF00"/>
              </a:highlight>
            </a:endParaRPr>
          </a:p>
        </p:txBody>
      </p:sp>
      <p:sp>
        <p:nvSpPr>
          <p:cNvPr id="3" name="TextBox 2">
            <a:extLst>
              <a:ext uri="{FF2B5EF4-FFF2-40B4-BE49-F238E27FC236}">
                <a16:creationId xmlns:a16="http://schemas.microsoft.com/office/drawing/2014/main" xmlns="" id="{7991F3B5-6D6E-47AE-BEBC-9CCBA0D0B431}"/>
              </a:ext>
            </a:extLst>
          </p:cNvPr>
          <p:cNvSpPr txBox="1"/>
          <p:nvPr/>
        </p:nvSpPr>
        <p:spPr>
          <a:xfrm>
            <a:off x="640416" y="4392858"/>
            <a:ext cx="3403643" cy="646331"/>
          </a:xfrm>
          <a:prstGeom prst="rect">
            <a:avLst/>
          </a:prstGeom>
          <a:noFill/>
        </p:spPr>
        <p:txBody>
          <a:bodyPr wrap="square" rtlCol="0">
            <a:spAutoFit/>
          </a:bodyPr>
          <a:lstStyle/>
          <a:p>
            <a:r>
              <a:rPr lang="en-GB" b="1" dirty="0">
                <a:solidFill>
                  <a:srgbClr val="FF0000"/>
                </a:solidFill>
              </a:rPr>
              <a:t>Can you think of any hidden problems at your worksite?</a:t>
            </a:r>
          </a:p>
        </p:txBody>
      </p:sp>
      <p:pic>
        <p:nvPicPr>
          <p:cNvPr id="8" name="Picture 7">
            <a:extLst>
              <a:ext uri="{FF2B5EF4-FFF2-40B4-BE49-F238E27FC236}">
                <a16:creationId xmlns:a16="http://schemas.microsoft.com/office/drawing/2014/main" xmlns="" id="{F85E3758-9571-4502-976C-915AC4E4043E}"/>
              </a:ext>
            </a:extLst>
          </p:cNvPr>
          <p:cNvPicPr>
            <a:picLocks noChangeAspect="1"/>
          </p:cNvPicPr>
          <p:nvPr/>
        </p:nvPicPr>
        <p:blipFill>
          <a:blip r:embed="rId4"/>
          <a:stretch>
            <a:fillRect/>
          </a:stretch>
        </p:blipFill>
        <p:spPr>
          <a:xfrm rot="21135331">
            <a:off x="1867404" y="5135982"/>
            <a:ext cx="1556568" cy="628088"/>
          </a:xfrm>
          <a:prstGeom prst="rect">
            <a:avLst/>
          </a:prstGeom>
        </p:spPr>
      </p:pic>
      <p:sp>
        <p:nvSpPr>
          <p:cNvPr id="4" name="TextBox 3">
            <a:extLst>
              <a:ext uri="{FF2B5EF4-FFF2-40B4-BE49-F238E27FC236}">
                <a16:creationId xmlns:a16="http://schemas.microsoft.com/office/drawing/2014/main" xmlns="" id="{65DCFCEC-AA85-4324-9C5E-34F78102B3D9}"/>
              </a:ext>
            </a:extLst>
          </p:cNvPr>
          <p:cNvSpPr txBox="1"/>
          <p:nvPr/>
        </p:nvSpPr>
        <p:spPr>
          <a:xfrm>
            <a:off x="4389104" y="5336823"/>
            <a:ext cx="3086229" cy="369332"/>
          </a:xfrm>
          <a:prstGeom prst="rect">
            <a:avLst/>
          </a:prstGeom>
          <a:noFill/>
        </p:spPr>
        <p:txBody>
          <a:bodyPr wrap="none" rtlCol="0">
            <a:spAutoFit/>
          </a:bodyPr>
          <a:lstStyle/>
          <a:p>
            <a:r>
              <a:rPr lang="en-GB" dirty="0">
                <a:solidFill>
                  <a:srgbClr val="FF0000"/>
                </a:solidFill>
              </a:rPr>
              <a:t>Grating where flange impacted</a:t>
            </a:r>
          </a:p>
        </p:txBody>
      </p:sp>
      <p:cxnSp>
        <p:nvCxnSpPr>
          <p:cNvPr id="9" name="Straight Arrow Connector 8">
            <a:extLst>
              <a:ext uri="{FF2B5EF4-FFF2-40B4-BE49-F238E27FC236}">
                <a16:creationId xmlns:a16="http://schemas.microsoft.com/office/drawing/2014/main" xmlns="" id="{5606AEDD-1E62-4421-BDF4-9CD30C8ED7EB}"/>
              </a:ext>
            </a:extLst>
          </p:cNvPr>
          <p:cNvCxnSpPr>
            <a:cxnSpLocks/>
            <a:stCxn id="4" idx="0"/>
          </p:cNvCxnSpPr>
          <p:nvPr/>
        </p:nvCxnSpPr>
        <p:spPr>
          <a:xfrm flipV="1">
            <a:off x="5932219" y="3750383"/>
            <a:ext cx="826721" cy="15864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13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26118-E09F-404A-887D-B8FB2A81B9FA}"/>
              </a:ext>
            </a:extLst>
          </p:cNvPr>
          <p:cNvSpPr>
            <a:spLocks noGrp="1"/>
          </p:cNvSpPr>
          <p:nvPr>
            <p:ph type="title"/>
          </p:nvPr>
        </p:nvSpPr>
        <p:spPr/>
        <p:txBody>
          <a:bodyPr/>
          <a:lstStyle/>
          <a:p>
            <a:r>
              <a:rPr lang="en-GB" dirty="0"/>
              <a:t>What lies beneath?</a:t>
            </a:r>
          </a:p>
        </p:txBody>
      </p:sp>
      <p:sp>
        <p:nvSpPr>
          <p:cNvPr id="3" name="Content Placeholder 2">
            <a:extLst>
              <a:ext uri="{FF2B5EF4-FFF2-40B4-BE49-F238E27FC236}">
                <a16:creationId xmlns:a16="http://schemas.microsoft.com/office/drawing/2014/main" xmlns="" id="{CA8C15CF-06B8-4B96-B53B-14647D0AD12B}"/>
              </a:ext>
            </a:extLst>
          </p:cNvPr>
          <p:cNvSpPr>
            <a:spLocks noGrp="1"/>
          </p:cNvSpPr>
          <p:nvPr>
            <p:ph idx="1"/>
          </p:nvPr>
        </p:nvSpPr>
        <p:spPr>
          <a:xfrm>
            <a:off x="431321" y="1082471"/>
            <a:ext cx="8281358" cy="4873925"/>
          </a:xfrm>
        </p:spPr>
        <p:txBody>
          <a:bodyPr>
            <a:normAutofit/>
          </a:bodyPr>
          <a:lstStyle/>
          <a:p>
            <a:pPr marL="0" indent="0">
              <a:buNone/>
            </a:pPr>
            <a:r>
              <a:rPr lang="en-GB" sz="2400" dirty="0">
                <a:solidFill>
                  <a:srgbClr val="FF0000"/>
                </a:solidFill>
              </a:rPr>
              <a:t>Warning signs not addressed</a:t>
            </a:r>
          </a:p>
          <a:p>
            <a:r>
              <a:rPr lang="en-GB" sz="2000" dirty="0"/>
              <a:t>Previous safety observations noted that the cladding looked like a potential dropped object</a:t>
            </a:r>
          </a:p>
          <a:p>
            <a:r>
              <a:rPr lang="en-GB" sz="2000" dirty="0"/>
              <a:t>There were long-standing concerns raised that exhaust fumes were present in the drilling module</a:t>
            </a:r>
          </a:p>
          <a:p>
            <a:pPr marL="0" indent="0">
              <a:buNone/>
            </a:pPr>
            <a:endParaRPr lang="en-GB" dirty="0">
              <a:solidFill>
                <a:srgbClr val="FF0000"/>
              </a:solidFill>
            </a:endParaRPr>
          </a:p>
          <a:p>
            <a:pPr marL="0" indent="0">
              <a:buNone/>
            </a:pPr>
            <a:r>
              <a:rPr lang="en-GB" sz="2400" dirty="0">
                <a:solidFill>
                  <a:srgbClr val="FF0000"/>
                </a:solidFill>
              </a:rPr>
              <a:t>Assumptions made</a:t>
            </a:r>
          </a:p>
          <a:p>
            <a:r>
              <a:rPr lang="en-GB" sz="2000" dirty="0"/>
              <a:t>Because it was an exhaust stack, it was assumed the pipework was a sweeping bend and not a T piece (drawing not checked and no investigations made) and it therefore did not pose an immediate drops threat</a:t>
            </a:r>
          </a:p>
          <a:p>
            <a:r>
              <a:rPr lang="en-GB" sz="2000" dirty="0"/>
              <a:t>It was assumed that the drops threat was only cladding</a:t>
            </a:r>
          </a:p>
          <a:p>
            <a:pPr marL="0" indent="0">
              <a:buNone/>
            </a:pPr>
            <a:endParaRPr lang="en-GB" dirty="0"/>
          </a:p>
        </p:txBody>
      </p:sp>
    </p:spTree>
    <p:extLst>
      <p:ext uri="{BB962C8B-B14F-4D97-AF65-F5344CB8AC3E}">
        <p14:creationId xmlns:p14="http://schemas.microsoft.com/office/powerpoint/2010/main" val="1792075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3CE98-24FC-4853-9081-6A8985CD0BE9}"/>
              </a:ext>
            </a:extLst>
          </p:cNvPr>
          <p:cNvSpPr>
            <a:spLocks noGrp="1"/>
          </p:cNvSpPr>
          <p:nvPr>
            <p:ph type="title"/>
          </p:nvPr>
        </p:nvSpPr>
        <p:spPr/>
        <p:txBody>
          <a:bodyPr/>
          <a:lstStyle/>
          <a:p>
            <a:r>
              <a:rPr lang="en-GB" dirty="0"/>
              <a:t>What lies beneath?</a:t>
            </a:r>
          </a:p>
        </p:txBody>
      </p:sp>
      <p:sp>
        <p:nvSpPr>
          <p:cNvPr id="3" name="Content Placeholder 2">
            <a:extLst>
              <a:ext uri="{FF2B5EF4-FFF2-40B4-BE49-F238E27FC236}">
                <a16:creationId xmlns:a16="http://schemas.microsoft.com/office/drawing/2014/main" xmlns="" id="{DB63A40E-5C68-4F0D-A6D4-98468E300733}"/>
              </a:ext>
            </a:extLst>
          </p:cNvPr>
          <p:cNvSpPr>
            <a:spLocks noGrp="1"/>
          </p:cNvSpPr>
          <p:nvPr>
            <p:ph idx="1"/>
          </p:nvPr>
        </p:nvSpPr>
        <p:spPr>
          <a:xfrm>
            <a:off x="431321" y="1151051"/>
            <a:ext cx="8281358" cy="4873925"/>
          </a:xfrm>
        </p:spPr>
        <p:txBody>
          <a:bodyPr>
            <a:normAutofit/>
          </a:bodyPr>
          <a:lstStyle/>
          <a:p>
            <a:pPr marL="0" indent="0">
              <a:buNone/>
            </a:pPr>
            <a:r>
              <a:rPr lang="en-GB" sz="2400" dirty="0">
                <a:solidFill>
                  <a:srgbClr val="FF0000"/>
                </a:solidFill>
              </a:rPr>
              <a:t>Consider the following:</a:t>
            </a:r>
          </a:p>
          <a:p>
            <a:pPr marL="0" indent="0">
              <a:buNone/>
            </a:pPr>
            <a:endParaRPr lang="en-GB" sz="2400" dirty="0">
              <a:solidFill>
                <a:srgbClr val="FF0000"/>
              </a:solidFill>
            </a:endParaRPr>
          </a:p>
          <a:p>
            <a:pPr>
              <a:spcBef>
                <a:spcPts val="600"/>
              </a:spcBef>
            </a:pPr>
            <a:r>
              <a:rPr lang="en-GB" sz="2000" dirty="0"/>
              <a:t>When a potential dropped object is identified, consider: </a:t>
            </a:r>
          </a:p>
          <a:p>
            <a:pPr lvl="1">
              <a:spcBef>
                <a:spcPts val="600"/>
              </a:spcBef>
            </a:pPr>
            <a:r>
              <a:rPr lang="en-GB" sz="2000" dirty="0"/>
              <a:t>What is concealed underneath cladding? </a:t>
            </a:r>
          </a:p>
          <a:p>
            <a:pPr lvl="1">
              <a:spcBef>
                <a:spcPts val="600"/>
              </a:spcBef>
            </a:pPr>
            <a:r>
              <a:rPr lang="en-GB" sz="2000" dirty="0"/>
              <a:t>What might fall? </a:t>
            </a:r>
          </a:p>
          <a:p>
            <a:pPr lvl="1">
              <a:spcBef>
                <a:spcPts val="600"/>
              </a:spcBef>
            </a:pPr>
            <a:r>
              <a:rPr lang="en-GB" sz="2000" dirty="0"/>
              <a:t>Where might it fall?</a:t>
            </a:r>
          </a:p>
          <a:p>
            <a:endParaRPr lang="en-GB" sz="2000" dirty="0"/>
          </a:p>
          <a:p>
            <a:r>
              <a:rPr lang="en-GB" sz="2000" dirty="0"/>
              <a:t>Any defect observation should include as much detail as possible to allow a full understanding of the situation</a:t>
            </a:r>
          </a:p>
          <a:p>
            <a:endParaRPr lang="en-GB" sz="2000" dirty="0"/>
          </a:p>
          <a:p>
            <a:r>
              <a:rPr lang="en-GB" sz="2000" dirty="0"/>
              <a:t>Do not make assumptions about the configuration and condition of plant under cladding – investigate fully</a:t>
            </a:r>
          </a:p>
        </p:txBody>
      </p:sp>
      <p:pic>
        <p:nvPicPr>
          <p:cNvPr id="4" name="Picture 3">
            <a:extLst>
              <a:ext uri="{FF2B5EF4-FFF2-40B4-BE49-F238E27FC236}">
                <a16:creationId xmlns:a16="http://schemas.microsoft.com/office/drawing/2014/main" xmlns="" id="{971F09BF-0D9D-4994-9422-23C95074004A}"/>
              </a:ext>
            </a:extLst>
          </p:cNvPr>
          <p:cNvPicPr>
            <a:picLocks noChangeAspect="1"/>
          </p:cNvPicPr>
          <p:nvPr/>
        </p:nvPicPr>
        <p:blipFill>
          <a:blip r:embed="rId2"/>
          <a:stretch>
            <a:fillRect/>
          </a:stretch>
        </p:blipFill>
        <p:spPr>
          <a:xfrm rot="21135331">
            <a:off x="5075634" y="2688677"/>
            <a:ext cx="1705453" cy="688165"/>
          </a:xfrm>
          <a:prstGeom prst="rect">
            <a:avLst/>
          </a:prstGeom>
        </p:spPr>
      </p:pic>
    </p:spTree>
    <p:extLst>
      <p:ext uri="{BB962C8B-B14F-4D97-AF65-F5344CB8AC3E}">
        <p14:creationId xmlns:p14="http://schemas.microsoft.com/office/powerpoint/2010/main" val="3785818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00677" y="1084687"/>
            <a:ext cx="8447538"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t>
            </a:r>
            <a:r>
              <a:rPr lang="en-GB" sz="2800" dirty="0">
                <a:solidFill>
                  <a:srgbClr val="ED1D24"/>
                </a:solidFill>
                <a:latin typeface="+mn-lt"/>
              </a:rPr>
              <a:t>moment</a:t>
            </a: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13" name="Title 1">
            <a:extLst>
              <a:ext uri="{FF2B5EF4-FFF2-40B4-BE49-F238E27FC236}">
                <a16:creationId xmlns:a16="http://schemas.microsoft.com/office/drawing/2014/main" xmlns="" id="{7E9232F6-B3EC-4237-AF61-4CF4C858C1D7}"/>
              </a:ext>
            </a:extLst>
          </p:cNvPr>
          <p:cNvSpPr>
            <a:spLocks noGrp="1"/>
          </p:cNvSpPr>
          <p:nvPr>
            <p:ph type="title"/>
          </p:nvPr>
        </p:nvSpPr>
        <p:spPr/>
        <p:txBody>
          <a:bodyPr/>
          <a:lstStyle/>
          <a:p>
            <a:r>
              <a:rPr lang="en-GB" dirty="0"/>
              <a:t>What lies beneath?</a:t>
            </a:r>
          </a:p>
        </p:txBody>
      </p:sp>
    </p:spTree>
    <p:extLst>
      <p:ext uri="{BB962C8B-B14F-4D97-AF65-F5344CB8AC3E}">
        <p14:creationId xmlns:p14="http://schemas.microsoft.com/office/powerpoint/2010/main" val="21323486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5500</TotalTime>
  <Words>512</Words>
  <Application>Microsoft Macintosh PowerPoint</Application>
  <PresentationFormat>On-screen Show (4:3)</PresentationFormat>
  <Paragraphs>66</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PowerPoint Presentation</vt:lpstr>
      <vt:lpstr>What lies beneath?</vt:lpstr>
      <vt:lpstr>What lies beneath?</vt:lpstr>
      <vt:lpstr>What lies beneath?</vt:lpstr>
      <vt:lpstr>What lies beneath?</vt:lpstr>
      <vt:lpstr>What lies beneath?</vt:lpstr>
      <vt:lpstr>What lies beneath?</vt:lpstr>
      <vt:lpstr>What lies beneath?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159</cp:revision>
  <dcterms:created xsi:type="dcterms:W3CDTF">2016-10-17T14:47:47Z</dcterms:created>
  <dcterms:modified xsi:type="dcterms:W3CDTF">2020-03-11T11:34:44Z</dcterms:modified>
</cp:coreProperties>
</file>