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9"/>
  </p:notesMasterIdLst>
  <p:handoutMasterIdLst>
    <p:handoutMasterId r:id="rId10"/>
  </p:handoutMasterIdLst>
  <p:sldIdLst>
    <p:sldId id="271" r:id="rId2"/>
    <p:sldId id="272" r:id="rId3"/>
    <p:sldId id="273" r:id="rId4"/>
    <p:sldId id="274" r:id="rId5"/>
    <p:sldId id="275" r:id="rId6"/>
    <p:sldId id="276" r:id="rId7"/>
    <p:sldId id="277"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9" autoAdjust="0"/>
    <p:restoredTop sz="92066" autoAdjust="0"/>
  </p:normalViewPr>
  <p:slideViewPr>
    <p:cSldViewPr snapToGrid="0">
      <p:cViewPr varScale="1">
        <p:scale>
          <a:sx n="99" d="100"/>
          <a:sy n="99" d="100"/>
        </p:scale>
        <p:origin x="-219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A1CD349-091C-4AF8-855D-85918F0B9783}" type="datetimeFigureOut">
              <a:rPr lang="en-GB" smtClean="0"/>
              <a:t>11/03/20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2B67666-F897-491E-87B4-25D91549C9DC}" type="slidenum">
              <a:rPr lang="en-GB" smtClean="0"/>
              <a:t>‹#›</a:t>
            </a:fld>
            <a:endParaRPr lang="en-GB"/>
          </a:p>
        </p:txBody>
      </p:sp>
    </p:spTree>
    <p:extLst>
      <p:ext uri="{BB962C8B-B14F-4D97-AF65-F5344CB8AC3E}">
        <p14:creationId xmlns:p14="http://schemas.microsoft.com/office/powerpoint/2010/main" val="3751216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AAEE1A-339D-4598-9458-96C63C67B297}" type="datetimeFigureOut">
              <a:rPr lang="en-GB" smtClean="0"/>
              <a:t>11/03/20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4E5EA9-66EA-4371-AC8B-7034EE56E56D}" type="slidenum">
              <a:rPr lang="en-GB" smtClean="0"/>
              <a:t>‹#›</a:t>
            </a:fld>
            <a:endParaRPr lang="en-GB"/>
          </a:p>
        </p:txBody>
      </p:sp>
    </p:spTree>
    <p:extLst>
      <p:ext uri="{BB962C8B-B14F-4D97-AF65-F5344CB8AC3E}">
        <p14:creationId xmlns:p14="http://schemas.microsoft.com/office/powerpoint/2010/main" val="187239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263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3099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15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636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57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3308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6147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303001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09635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www.stepchangeinsafety.net/safety-resources/publications/guidance-hydrocarbon-release-reduction-plans" TargetMode="External"/><Relationship Id="rId6" Type="http://schemas.openxmlformats.org/officeDocument/2006/relationships/image" Target="../media/image11.png"/><Relationship Id="rId7" Type="http://schemas.openxmlformats.org/officeDocument/2006/relationships/hyperlink" Target="https://www.stepchangeinsafety.net/safety-resources/joined-up-thinking/joined-up-thinking-resources/communication-high-res-video" TargetMode="External"/><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hyperlink" Target="https://www.stepchangeinsafety.net/safety-resources/publications/hydrocarbon-release-reduction-tool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941" y="5197284"/>
            <a:ext cx="6974078"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
        <p:nvSpPr>
          <p:cNvPr id="5" name="Title 1"/>
          <p:cNvSpPr txBox="1">
            <a:spLocks/>
          </p:cNvSpPr>
          <p:nvPr/>
        </p:nvSpPr>
        <p:spPr>
          <a:xfrm>
            <a:off x="318205" y="2259455"/>
            <a:ext cx="3942900" cy="1789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pPr algn="ctr"/>
            <a:r>
              <a:rPr lang="en-GB" sz="7200" dirty="0" err="1">
                <a:solidFill>
                  <a:schemeClr val="tx1"/>
                </a:solidFill>
                <a:latin typeface="+mn-lt"/>
              </a:rPr>
              <a:t>Deadlegs</a:t>
            </a:r>
            <a:r>
              <a:rPr lang="en-GB" sz="6000" dirty="0">
                <a:solidFill>
                  <a:schemeClr val="tx1"/>
                </a:solidFill>
                <a:latin typeface="+mn-lt"/>
              </a:rPr>
              <a:t/>
            </a:r>
            <a:br>
              <a:rPr lang="en-GB" sz="6000" dirty="0">
                <a:solidFill>
                  <a:schemeClr val="tx1"/>
                </a:solidFill>
                <a:latin typeface="+mn-lt"/>
              </a:rPr>
            </a:br>
            <a:r>
              <a:rPr lang="en-GB" sz="5400" dirty="0">
                <a:solidFill>
                  <a:schemeClr val="tx1"/>
                </a:solidFill>
                <a:latin typeface="+mn-lt"/>
              </a:rPr>
              <a:t>not only a hazard in football</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62" t="5773" b="8235"/>
          <a:stretch/>
        </p:blipFill>
        <p:spPr>
          <a:xfrm>
            <a:off x="4060455" y="1626669"/>
            <a:ext cx="4568662" cy="2849077"/>
          </a:xfrm>
          <a:prstGeom prst="rect">
            <a:avLst/>
          </a:prstGeom>
        </p:spPr>
      </p:pic>
    </p:spTree>
    <p:extLst>
      <p:ext uri="{BB962C8B-B14F-4D97-AF65-F5344CB8AC3E}">
        <p14:creationId xmlns:p14="http://schemas.microsoft.com/office/powerpoint/2010/main" val="180010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p:cNvSpPr>
          <p:nvPr/>
        </p:nvSpPr>
        <p:spPr bwMode="auto">
          <a:xfrm>
            <a:off x="4791456" y="1284391"/>
            <a:ext cx="3931920" cy="447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lvl1pPr marL="57150" eaLnBrk="0" hangingPunct="0">
              <a:spcBef>
                <a:spcPts val="1100"/>
              </a:spcBef>
              <a:buSzPct val="100000"/>
              <a:buFont typeface="Arial" charset="0"/>
              <a:buChar char="•"/>
              <a:defRPr sz="4400">
                <a:solidFill>
                  <a:schemeClr val="tx1"/>
                </a:solidFill>
                <a:latin typeface="Arial" charset="0"/>
                <a:ea typeface="ヒラギノ角ゴ ProN W3" charset="-128"/>
                <a:sym typeface="Arial" charset="0"/>
              </a:defRPr>
            </a:lvl1pPr>
            <a:lvl2pPr marL="37931725" indent="-37474525" eaLnBrk="0" hangingPunct="0">
              <a:spcBef>
                <a:spcPts val="500"/>
              </a:spcBef>
              <a:buSzPct val="100000"/>
              <a:buFont typeface="Arial" charset="0"/>
              <a:buChar char="–"/>
              <a:defRPr sz="2200">
                <a:solidFill>
                  <a:schemeClr val="tx1"/>
                </a:solidFill>
                <a:latin typeface="Arial" charset="0"/>
                <a:ea typeface="ヒラギノ角ゴ ProN W3" charset="-128"/>
                <a:sym typeface="Arial" charset="0"/>
              </a:defRPr>
            </a:lvl2pPr>
            <a:lvl3pPr marL="903288" indent="-196850" eaLnBrk="0" hangingPunct="0">
              <a:spcBef>
                <a:spcPts val="500"/>
              </a:spcBef>
              <a:buSzPct val="100000"/>
              <a:buFont typeface="Arial" charset="0"/>
              <a:buChar char="•"/>
              <a:defRPr>
                <a:solidFill>
                  <a:schemeClr val="tx1"/>
                </a:solidFill>
                <a:latin typeface="Arial" charset="0"/>
                <a:ea typeface="ヒラギノ角ゴ ProN W3" charset="-128"/>
                <a:sym typeface="Arial" charset="0"/>
              </a:defRPr>
            </a:lvl3pPr>
            <a:lvl4pPr marL="1225550" indent="-185738" eaLnBrk="0" hangingPunct="0">
              <a:spcBef>
                <a:spcPts val="400"/>
              </a:spcBef>
              <a:buSzPct val="100000"/>
              <a:buFont typeface="Arial" charset="0"/>
              <a:buChar char="–"/>
              <a:defRPr sz="1600">
                <a:solidFill>
                  <a:schemeClr val="tx1"/>
                </a:solidFill>
                <a:latin typeface="Arial" charset="0"/>
                <a:ea typeface="ヒラギノ角ゴ ProN W3" charset="-128"/>
                <a:sym typeface="Arial" charset="0"/>
              </a:defRPr>
            </a:lvl4pPr>
            <a:lvl5pPr marL="1609725" indent="-185738" eaLnBrk="0" hangingPunct="0">
              <a:spcBef>
                <a:spcPts val="300"/>
              </a:spcBef>
              <a:buSzPct val="100000"/>
              <a:buFont typeface="Arial" charset="0"/>
              <a:buChar char="»"/>
              <a:defRPr sz="1400">
                <a:solidFill>
                  <a:schemeClr val="tx1"/>
                </a:solidFill>
                <a:latin typeface="Arial" charset="0"/>
                <a:ea typeface="ヒラギノ角ゴ ProN W3" charset="-128"/>
                <a:sym typeface="Arial" charset="0"/>
              </a:defRPr>
            </a:lvl5pPr>
            <a:lvl6pPr marL="20669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6pPr>
            <a:lvl7pPr marL="25241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7pPr>
            <a:lvl8pPr marL="29813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8pPr>
            <a:lvl9pPr marL="34385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9pPr>
          </a:lstStyle>
          <a:p>
            <a:pPr eaLnBrk="1" hangingPunct="1">
              <a:spcBef>
                <a:spcPct val="0"/>
              </a:spcBef>
              <a:buSzTx/>
              <a:buFontTx/>
              <a:buNone/>
            </a:pPr>
            <a:r>
              <a:rPr lang="en-US" altLang="en-US" sz="1800" dirty="0">
                <a:latin typeface="+mn-lt"/>
                <a:cs typeface="Arial" charset="0"/>
              </a:rPr>
              <a:t>A hydrocarbon leak occurred in a processing module and gas detectors went into alarm.  </a:t>
            </a:r>
          </a:p>
          <a:p>
            <a:pPr eaLnBrk="1" hangingPunct="1">
              <a:spcBef>
                <a:spcPct val="0"/>
              </a:spcBef>
              <a:buSzTx/>
              <a:buFontTx/>
              <a:buNone/>
            </a:pPr>
            <a:endParaRPr lang="en-US" altLang="en-US" sz="1800" dirty="0">
              <a:latin typeface="+mn-lt"/>
              <a:cs typeface="Arial" charset="0"/>
            </a:endParaRPr>
          </a:p>
          <a:p>
            <a:pPr eaLnBrk="1" hangingPunct="1">
              <a:spcBef>
                <a:spcPct val="0"/>
              </a:spcBef>
              <a:buSzTx/>
              <a:buFontTx/>
              <a:buNone/>
            </a:pPr>
            <a:r>
              <a:rPr lang="en-US" altLang="en-US" sz="1800" dirty="0">
                <a:latin typeface="+mn-lt"/>
                <a:cs typeface="Arial" charset="0"/>
              </a:rPr>
              <a:t>An operator was sent to the module to investigate. He quickly became aware of the smell of gas and notified the CRO.</a:t>
            </a:r>
          </a:p>
          <a:p>
            <a:pPr eaLnBrk="1" hangingPunct="1">
              <a:spcBef>
                <a:spcPct val="0"/>
              </a:spcBef>
              <a:buSzTx/>
              <a:buFontTx/>
              <a:buNone/>
            </a:pPr>
            <a:endParaRPr lang="en-US" altLang="en-US" sz="1800" dirty="0">
              <a:latin typeface="+mn-lt"/>
              <a:cs typeface="Arial" charset="0"/>
            </a:endParaRPr>
          </a:p>
          <a:p>
            <a:pPr eaLnBrk="1" hangingPunct="1">
              <a:spcBef>
                <a:spcPct val="0"/>
              </a:spcBef>
              <a:buSzTx/>
              <a:buFontTx/>
              <a:buNone/>
            </a:pPr>
            <a:r>
              <a:rPr lang="en-US" altLang="en-US" sz="1800" dirty="0">
                <a:latin typeface="+mn-lt"/>
                <a:cs typeface="Arial" charset="0"/>
              </a:rPr>
              <a:t>The duty CRO immediately shutdown the plant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47" y="1308100"/>
            <a:ext cx="4027720" cy="34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747" y="5052922"/>
            <a:ext cx="6050759" cy="707886"/>
          </a:xfrm>
          <a:prstGeom prst="rect">
            <a:avLst/>
          </a:prstGeom>
          <a:noFill/>
        </p:spPr>
        <p:txBody>
          <a:bodyPr wrap="none" rtlCol="0">
            <a:spAutoFit/>
          </a:bodyPr>
          <a:lstStyle/>
          <a:p>
            <a:r>
              <a:rPr lang="en-GB" sz="2000" b="1" dirty="0">
                <a:cs typeface="Arial" panose="020B0604020202020204" pitchFamily="34" charset="0"/>
              </a:rPr>
              <a:t>What could be the causes of this hydrocarbon release? </a:t>
            </a:r>
          </a:p>
          <a:p>
            <a:r>
              <a:rPr lang="en-GB" sz="2000" b="1" dirty="0">
                <a:cs typeface="Arial" panose="020B0604020202020204" pitchFamily="34" charset="0"/>
              </a:rPr>
              <a:t>Do these issues exist on your plant?</a:t>
            </a:r>
          </a:p>
        </p:txBody>
      </p:sp>
      <p:pic>
        <p:nvPicPr>
          <p:cNvPr id="7" name="Picture 6"/>
          <p:cNvPicPr>
            <a:picLocks noChangeAspect="1"/>
          </p:cNvPicPr>
          <p:nvPr/>
        </p:nvPicPr>
        <p:blipFill>
          <a:blip r:embed="rId3"/>
          <a:stretch>
            <a:fillRect/>
          </a:stretch>
        </p:blipFill>
        <p:spPr>
          <a:xfrm rot="21135331">
            <a:off x="6594164" y="4904997"/>
            <a:ext cx="1705453" cy="688165"/>
          </a:xfrm>
          <a:prstGeom prst="rect">
            <a:avLst/>
          </a:prstGeom>
        </p:spPr>
      </p:pic>
    </p:spTree>
    <p:extLst>
      <p:ext uri="{BB962C8B-B14F-4D97-AF65-F5344CB8AC3E}">
        <p14:creationId xmlns:p14="http://schemas.microsoft.com/office/powerpoint/2010/main" val="10616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1792" y="995001"/>
            <a:ext cx="7754112" cy="4681282"/>
          </a:xfrm>
          <a:prstGeom prst="rect">
            <a:avLst/>
          </a:prstGeom>
        </p:spPr>
        <p:txBody>
          <a:bodyPr wrap="square">
            <a:spAutoFit/>
          </a:bodyPr>
          <a:lstStyle/>
          <a:p>
            <a:pPr lvl="0">
              <a:lnSpc>
                <a:spcPct val="90000"/>
              </a:lnSpc>
              <a:spcBef>
                <a:spcPts val="1000"/>
              </a:spcBef>
            </a:pPr>
            <a:r>
              <a:rPr lang="en-GB" sz="3200" dirty="0">
                <a:solidFill>
                  <a:prstClr val="black"/>
                </a:solidFill>
                <a:cs typeface="Arial" panose="020B0604020202020204" pitchFamily="34" charset="0"/>
              </a:rPr>
              <a:t>Potential causes of hydrocarbon releases</a:t>
            </a:r>
            <a:endParaRPr lang="en-GB" sz="2400" dirty="0">
              <a:solidFill>
                <a:prstClr val="black"/>
              </a:solidFill>
              <a:cs typeface="Arial" panose="020B0604020202020204" pitchFamily="34" charset="0"/>
            </a:endParaRPr>
          </a:p>
          <a:p>
            <a:pPr lvl="0">
              <a:lnSpc>
                <a:spcPct val="90000"/>
              </a:lnSpc>
              <a:spcBef>
                <a:spcPts val="1000"/>
              </a:spcBef>
            </a:pPr>
            <a:endParaRPr lang="en-GB" sz="2400" dirty="0">
              <a:solidFill>
                <a:prstClr val="black"/>
              </a:solidFill>
              <a:cs typeface="Arial" panose="020B0604020202020204" pitchFamily="34" charset="0"/>
            </a:endParaRPr>
          </a:p>
          <a:p>
            <a:pPr marL="228600" lvl="0" indent="-228600">
              <a:lnSpc>
                <a:spcPct val="90000"/>
              </a:lnSpc>
              <a:spcBef>
                <a:spcPts val="1000"/>
              </a:spcBef>
              <a:buClr>
                <a:srgbClr val="FF0000"/>
              </a:buClr>
              <a:buFont typeface="Arial" panose="020B0604020202020204" pitchFamily="34" charset="0"/>
              <a:buChar char="•"/>
            </a:pPr>
            <a:r>
              <a:rPr lang="en-GB" sz="2400" dirty="0">
                <a:solidFill>
                  <a:prstClr val="black"/>
                </a:solidFill>
                <a:cs typeface="Arial" panose="020B0604020202020204" pitchFamily="34" charset="0"/>
              </a:rPr>
              <a:t>Small bore tubing connections</a:t>
            </a:r>
          </a:p>
          <a:p>
            <a:pPr marL="228600" lvl="0" indent="-228600">
              <a:lnSpc>
                <a:spcPct val="90000"/>
              </a:lnSpc>
              <a:spcBef>
                <a:spcPts val="1000"/>
              </a:spcBef>
              <a:buClr>
                <a:srgbClr val="FF0000"/>
              </a:buClr>
              <a:buFont typeface="Arial" panose="020B0604020202020204" pitchFamily="34" charset="0"/>
              <a:buChar char="•"/>
            </a:pPr>
            <a:r>
              <a:rPr lang="en-GB" sz="2400" dirty="0">
                <a:solidFill>
                  <a:prstClr val="black"/>
                </a:solidFill>
                <a:cs typeface="Arial" panose="020B0604020202020204" pitchFamily="34" charset="0"/>
              </a:rPr>
              <a:t>Flexible hose assemblies</a:t>
            </a:r>
          </a:p>
          <a:p>
            <a:pPr marL="228600" lvl="0" indent="-228600">
              <a:lnSpc>
                <a:spcPct val="90000"/>
              </a:lnSpc>
              <a:spcBef>
                <a:spcPts val="1000"/>
              </a:spcBef>
              <a:buClr>
                <a:srgbClr val="FF0000"/>
              </a:buClr>
              <a:buFont typeface="Arial" panose="020B0604020202020204" pitchFamily="34" charset="0"/>
              <a:buChar char="•"/>
            </a:pPr>
            <a:r>
              <a:rPr lang="en-GB" sz="2400" dirty="0">
                <a:solidFill>
                  <a:prstClr val="black"/>
                </a:solidFill>
                <a:cs typeface="Arial" panose="020B0604020202020204" pitchFamily="34" charset="0"/>
              </a:rPr>
              <a:t>Mechanical joints</a:t>
            </a:r>
          </a:p>
          <a:p>
            <a:pPr marL="228600" lvl="0" indent="-228600">
              <a:lnSpc>
                <a:spcPct val="90000"/>
              </a:lnSpc>
              <a:spcBef>
                <a:spcPts val="1000"/>
              </a:spcBef>
              <a:buClr>
                <a:srgbClr val="FF0000"/>
              </a:buClr>
              <a:buFont typeface="Arial" panose="020B0604020202020204" pitchFamily="34" charset="0"/>
              <a:buChar char="•"/>
            </a:pPr>
            <a:r>
              <a:rPr lang="en-GB" sz="2400" dirty="0">
                <a:solidFill>
                  <a:prstClr val="black"/>
                </a:solidFill>
                <a:cs typeface="Arial" panose="020B0604020202020204" pitchFamily="34" charset="0"/>
              </a:rPr>
              <a:t>Corrosion</a:t>
            </a:r>
          </a:p>
          <a:p>
            <a:pPr marL="228600" lvl="0" indent="-228600">
              <a:lnSpc>
                <a:spcPct val="90000"/>
              </a:lnSpc>
              <a:spcBef>
                <a:spcPts val="1000"/>
              </a:spcBef>
              <a:buClr>
                <a:srgbClr val="FF0000"/>
              </a:buClr>
              <a:buFont typeface="Arial" panose="020B0604020202020204" pitchFamily="34" charset="0"/>
              <a:buChar char="•"/>
            </a:pPr>
            <a:r>
              <a:rPr lang="en-GB" sz="2400" dirty="0">
                <a:solidFill>
                  <a:prstClr val="black"/>
                </a:solidFill>
                <a:cs typeface="Arial" panose="020B0604020202020204" pitchFamily="34" charset="0"/>
              </a:rPr>
              <a:t>Vibration/fatigue</a:t>
            </a:r>
          </a:p>
          <a:p>
            <a:pPr marL="228600" lvl="0" indent="-228600">
              <a:lnSpc>
                <a:spcPct val="90000"/>
              </a:lnSpc>
              <a:spcBef>
                <a:spcPts val="1000"/>
              </a:spcBef>
              <a:buClr>
                <a:srgbClr val="FF0000"/>
              </a:buClr>
              <a:buFont typeface="Arial" panose="020B0604020202020204" pitchFamily="34" charset="0"/>
              <a:buChar char="•"/>
            </a:pPr>
            <a:r>
              <a:rPr lang="en-GB" sz="2400" dirty="0">
                <a:cs typeface="Arial" panose="020B0604020202020204" pitchFamily="34" charset="0"/>
              </a:rPr>
              <a:t>Over-pressurisations</a:t>
            </a:r>
          </a:p>
          <a:p>
            <a:pPr marL="228600" lvl="0" indent="-228600">
              <a:lnSpc>
                <a:spcPct val="90000"/>
              </a:lnSpc>
              <a:spcBef>
                <a:spcPts val="1000"/>
              </a:spcBef>
              <a:buClr>
                <a:srgbClr val="FF0000"/>
              </a:buClr>
              <a:buFont typeface="Arial" panose="020B0604020202020204" pitchFamily="34" charset="0"/>
              <a:buChar char="•"/>
            </a:pPr>
            <a:r>
              <a:rPr lang="en-GB" sz="2400" dirty="0">
                <a:cs typeface="Arial" panose="020B0604020202020204" pitchFamily="34" charset="0"/>
              </a:rPr>
              <a:t>Failure to inspect / maintain</a:t>
            </a:r>
          </a:p>
          <a:p>
            <a:pPr marL="228600" lvl="0" indent="-228600">
              <a:lnSpc>
                <a:spcPct val="90000"/>
              </a:lnSpc>
              <a:spcBef>
                <a:spcPts val="1000"/>
              </a:spcBef>
              <a:buClr>
                <a:srgbClr val="FF0000"/>
              </a:buClr>
              <a:buFont typeface="Arial" panose="020B0604020202020204" pitchFamily="34" charset="0"/>
              <a:buChar char="•"/>
            </a:pPr>
            <a:r>
              <a:rPr lang="en-GB" sz="2400" dirty="0">
                <a:cs typeface="Arial" panose="020B0604020202020204" pitchFamily="34" charset="0"/>
              </a:rPr>
              <a:t>Failure to recognise and manage change</a:t>
            </a:r>
          </a:p>
        </p:txBody>
      </p:sp>
    </p:spTree>
    <p:extLst>
      <p:ext uri="{BB962C8B-B14F-4D97-AF65-F5344CB8AC3E}">
        <p14:creationId xmlns:p14="http://schemas.microsoft.com/office/powerpoint/2010/main" val="34971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Deadlegs</a:t>
            </a:r>
            <a:endParaRPr lang="en-GB" dirty="0"/>
          </a:p>
        </p:txBody>
      </p:sp>
      <p:grpSp>
        <p:nvGrpSpPr>
          <p:cNvPr id="4" name="Group 5"/>
          <p:cNvGrpSpPr>
            <a:grpSpLocks/>
          </p:cNvGrpSpPr>
          <p:nvPr/>
        </p:nvGrpSpPr>
        <p:grpSpPr bwMode="auto">
          <a:xfrm>
            <a:off x="740633" y="1255857"/>
            <a:ext cx="2736949" cy="2077268"/>
            <a:chOff x="128" y="96"/>
            <a:chExt cx="2568" cy="1935"/>
          </a:xfrm>
        </p:grpSpPr>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 y="96"/>
              <a:ext cx="2568" cy="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4"/>
            <p:cNvPicPr>
              <a:picLocks noChangeArrowheads="1"/>
            </p:cNvPicPr>
            <p:nvPr/>
          </p:nvPicPr>
          <p:blipFill rotWithShape="1">
            <a:blip r:embed="rId3">
              <a:extLst>
                <a:ext uri="{28A0092B-C50C-407E-A947-70E740481C1C}">
                  <a14:useLocalDpi xmlns:a14="http://schemas.microsoft.com/office/drawing/2010/main" val="0"/>
                </a:ext>
              </a:extLst>
            </a:blip>
            <a:srcRect l="4533" t="4211" r="16214" b="14170"/>
            <a:stretch/>
          </p:blipFill>
          <p:spPr bwMode="auto">
            <a:xfrm>
              <a:off x="128" y="96"/>
              <a:ext cx="2238" cy="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7" name="Group 8"/>
          <p:cNvGrpSpPr>
            <a:grpSpLocks/>
          </p:cNvGrpSpPr>
          <p:nvPr/>
        </p:nvGrpSpPr>
        <p:grpSpPr bwMode="auto">
          <a:xfrm>
            <a:off x="740633" y="3429000"/>
            <a:ext cx="2736949" cy="2375909"/>
            <a:chOff x="128" y="96"/>
            <a:chExt cx="2336" cy="1936"/>
          </a:xfrm>
        </p:grpSpPr>
        <p:pic>
          <p:nvPicPr>
            <p:cNvPr id="8"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 y="96"/>
              <a:ext cx="2336" cy="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7"/>
            <p:cNvPicPr>
              <a:picLocks noChangeArrowheads="1"/>
            </p:cNvPicPr>
            <p:nvPr/>
          </p:nvPicPr>
          <p:blipFill rotWithShape="1">
            <a:blip r:embed="rId5">
              <a:extLst>
                <a:ext uri="{28A0092B-C50C-407E-A947-70E740481C1C}">
                  <a14:useLocalDpi xmlns:a14="http://schemas.microsoft.com/office/drawing/2010/main" val="0"/>
                </a:ext>
              </a:extLst>
            </a:blip>
            <a:srcRect l="4937" t="4196" r="7627" b="14163"/>
            <a:stretch/>
          </p:blipFill>
          <p:spPr bwMode="auto">
            <a:xfrm>
              <a:off x="128" y="96"/>
              <a:ext cx="2266" cy="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0" name="Rectangle 12"/>
          <p:cNvSpPr>
            <a:spLocks/>
          </p:cNvSpPr>
          <p:nvPr/>
        </p:nvSpPr>
        <p:spPr bwMode="auto">
          <a:xfrm>
            <a:off x="3812151" y="1023629"/>
            <a:ext cx="4778061" cy="393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lvl1pPr marL="57150" eaLnBrk="0" hangingPunct="0">
              <a:spcBef>
                <a:spcPts val="1100"/>
              </a:spcBef>
              <a:buSzPct val="100000"/>
              <a:buFont typeface="Arial" charset="0"/>
              <a:buChar char="•"/>
              <a:defRPr sz="4400">
                <a:solidFill>
                  <a:schemeClr val="tx1"/>
                </a:solidFill>
                <a:latin typeface="Arial" charset="0"/>
                <a:ea typeface="ヒラギノ角ゴ ProN W3" charset="-128"/>
                <a:sym typeface="Arial" charset="0"/>
              </a:defRPr>
            </a:lvl1pPr>
            <a:lvl2pPr marL="37931725" indent="-37474525" eaLnBrk="0" hangingPunct="0">
              <a:spcBef>
                <a:spcPts val="500"/>
              </a:spcBef>
              <a:buSzPct val="100000"/>
              <a:buFont typeface="Arial" charset="0"/>
              <a:buChar char="–"/>
              <a:defRPr sz="2200">
                <a:solidFill>
                  <a:schemeClr val="tx1"/>
                </a:solidFill>
                <a:latin typeface="Arial" charset="0"/>
                <a:ea typeface="ヒラギノ角ゴ ProN W3" charset="-128"/>
                <a:sym typeface="Arial" charset="0"/>
              </a:defRPr>
            </a:lvl2pPr>
            <a:lvl3pPr marL="903288" indent="-196850" eaLnBrk="0" hangingPunct="0">
              <a:spcBef>
                <a:spcPts val="500"/>
              </a:spcBef>
              <a:buSzPct val="100000"/>
              <a:buFont typeface="Arial" charset="0"/>
              <a:buChar char="•"/>
              <a:defRPr>
                <a:solidFill>
                  <a:schemeClr val="tx1"/>
                </a:solidFill>
                <a:latin typeface="Arial" charset="0"/>
                <a:ea typeface="ヒラギノ角ゴ ProN W3" charset="-128"/>
                <a:sym typeface="Arial" charset="0"/>
              </a:defRPr>
            </a:lvl3pPr>
            <a:lvl4pPr marL="1225550" indent="-185738" eaLnBrk="0" hangingPunct="0">
              <a:spcBef>
                <a:spcPts val="400"/>
              </a:spcBef>
              <a:buSzPct val="100000"/>
              <a:buFont typeface="Arial" charset="0"/>
              <a:buChar char="–"/>
              <a:defRPr sz="1600">
                <a:solidFill>
                  <a:schemeClr val="tx1"/>
                </a:solidFill>
                <a:latin typeface="Arial" charset="0"/>
                <a:ea typeface="ヒラギノ角ゴ ProN W3" charset="-128"/>
                <a:sym typeface="Arial" charset="0"/>
              </a:defRPr>
            </a:lvl4pPr>
            <a:lvl5pPr marL="1609725" indent="-185738" eaLnBrk="0" hangingPunct="0">
              <a:spcBef>
                <a:spcPts val="300"/>
              </a:spcBef>
              <a:buSzPct val="100000"/>
              <a:buFont typeface="Arial" charset="0"/>
              <a:buChar char="»"/>
              <a:defRPr sz="1400">
                <a:solidFill>
                  <a:schemeClr val="tx1"/>
                </a:solidFill>
                <a:latin typeface="Arial" charset="0"/>
                <a:ea typeface="ヒラギノ角ゴ ProN W3" charset="-128"/>
                <a:sym typeface="Arial" charset="0"/>
              </a:defRPr>
            </a:lvl5pPr>
            <a:lvl6pPr marL="20669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6pPr>
            <a:lvl7pPr marL="25241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7pPr>
            <a:lvl8pPr marL="29813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8pPr>
            <a:lvl9pPr marL="34385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9pPr>
          </a:lstStyle>
          <a:p>
            <a:pPr eaLnBrk="1" hangingPunct="1">
              <a:spcBef>
                <a:spcPct val="0"/>
              </a:spcBef>
              <a:buSzTx/>
              <a:buNone/>
            </a:pPr>
            <a:r>
              <a:rPr lang="en-US" altLang="en-US" sz="1600" b="1" dirty="0">
                <a:latin typeface="+mn-lt"/>
                <a:cs typeface="Arial" charset="0"/>
              </a:rPr>
              <a:t>Lessons learned</a:t>
            </a:r>
          </a:p>
          <a:p>
            <a:pPr eaLnBrk="1" hangingPunct="1">
              <a:spcBef>
                <a:spcPct val="0"/>
              </a:spcBef>
              <a:buSzTx/>
              <a:buFontTx/>
              <a:buNone/>
            </a:pPr>
            <a:endParaRPr lang="en-US" altLang="en-US" sz="800" dirty="0">
              <a:latin typeface="+mn-lt"/>
              <a:cs typeface="Arial" charset="0"/>
            </a:endParaRPr>
          </a:p>
          <a:p>
            <a:pPr eaLnBrk="1" hangingPunct="1">
              <a:spcBef>
                <a:spcPct val="0"/>
              </a:spcBef>
              <a:spcAft>
                <a:spcPts val="600"/>
              </a:spcAft>
              <a:buSzTx/>
              <a:buFontTx/>
              <a:buNone/>
            </a:pPr>
            <a:r>
              <a:rPr lang="en-US" altLang="en-US" sz="1600" dirty="0">
                <a:latin typeface="+mn-lt"/>
                <a:cs typeface="Arial" charset="0"/>
              </a:rPr>
              <a:t>In this instance, the plant was made safe. An oil leak was traced to a ¼” diameter hole at the lower end of a pipework elbow.</a:t>
            </a:r>
          </a:p>
          <a:p>
            <a:pPr eaLnBrk="1" hangingPunct="1">
              <a:spcBef>
                <a:spcPct val="0"/>
              </a:spcBef>
              <a:spcAft>
                <a:spcPts val="600"/>
              </a:spcAft>
              <a:buSzTx/>
              <a:buFontTx/>
              <a:buNone/>
            </a:pPr>
            <a:r>
              <a:rPr lang="en-US" altLang="en-US" sz="1600" dirty="0">
                <a:latin typeface="+mn-lt"/>
                <a:cs typeface="Arial" charset="0"/>
              </a:rPr>
              <a:t>The line was rarely used and had been left stagnant with liquid creating a </a:t>
            </a:r>
            <a:r>
              <a:rPr lang="en-US" altLang="en-US" sz="1600" i="1" dirty="0">
                <a:latin typeface="+mn-lt"/>
                <a:cs typeface="Arial" charset="0"/>
              </a:rPr>
              <a:t>deadleg</a:t>
            </a:r>
            <a:r>
              <a:rPr lang="en-US" altLang="en-US" sz="1600" dirty="0">
                <a:latin typeface="+mn-lt"/>
                <a:cs typeface="Arial" charset="0"/>
              </a:rPr>
              <a:t> corrosion trap.</a:t>
            </a:r>
          </a:p>
          <a:p>
            <a:pPr eaLnBrk="1" hangingPunct="1">
              <a:spcBef>
                <a:spcPct val="0"/>
              </a:spcBef>
              <a:spcAft>
                <a:spcPts val="600"/>
              </a:spcAft>
              <a:buSzTx/>
              <a:buFontTx/>
              <a:buNone/>
            </a:pPr>
            <a:r>
              <a:rPr lang="en-US" altLang="en-US" sz="1600" dirty="0">
                <a:latin typeface="+mn-lt"/>
                <a:cs typeface="Arial" charset="0"/>
              </a:rPr>
              <a:t>Deadlegs can result in rapid corrosion and can arise as a result of:</a:t>
            </a:r>
          </a:p>
          <a:p>
            <a:pPr marL="342900" indent="-285750" eaLnBrk="1" hangingPunct="1">
              <a:spcBef>
                <a:spcPct val="0"/>
              </a:spcBef>
              <a:spcAft>
                <a:spcPts val="600"/>
              </a:spcAft>
              <a:buClr>
                <a:srgbClr val="FF0000"/>
              </a:buClr>
              <a:buSzTx/>
            </a:pPr>
            <a:r>
              <a:rPr lang="en-US" altLang="en-US" sz="1600" dirty="0">
                <a:latin typeface="+mn-lt"/>
                <a:cs typeface="Arial" charset="0"/>
              </a:rPr>
              <a:t>design errors</a:t>
            </a:r>
          </a:p>
          <a:p>
            <a:pPr marL="342900" indent="-285750" eaLnBrk="1" hangingPunct="1">
              <a:spcBef>
                <a:spcPct val="0"/>
              </a:spcBef>
              <a:spcAft>
                <a:spcPts val="600"/>
              </a:spcAft>
              <a:buClr>
                <a:srgbClr val="FF0000"/>
              </a:buClr>
              <a:buSzTx/>
            </a:pPr>
            <a:r>
              <a:rPr lang="en-US" altLang="en-US" sz="1600" dirty="0">
                <a:latin typeface="+mn-lt"/>
                <a:cs typeface="Arial" charset="0"/>
              </a:rPr>
              <a:t>the effects of normal operations</a:t>
            </a:r>
            <a:endParaRPr lang="en-US" altLang="en-US" sz="1600" strike="sngStrike" dirty="0">
              <a:latin typeface="+mn-lt"/>
              <a:cs typeface="Arial" charset="0"/>
            </a:endParaRPr>
          </a:p>
          <a:p>
            <a:pPr marL="342900" indent="-285750" eaLnBrk="1" hangingPunct="1">
              <a:spcBef>
                <a:spcPct val="0"/>
              </a:spcBef>
              <a:spcAft>
                <a:spcPts val="600"/>
              </a:spcAft>
              <a:buClr>
                <a:srgbClr val="FF0000"/>
              </a:buClr>
              <a:buSzTx/>
            </a:pPr>
            <a:r>
              <a:rPr lang="en-US" altLang="en-US" sz="1600" dirty="0">
                <a:latin typeface="+mn-lt"/>
                <a:cs typeface="Arial" charset="0"/>
              </a:rPr>
              <a:t>a change in designed operating mode</a:t>
            </a:r>
          </a:p>
          <a:p>
            <a:pPr marL="342900" indent="-285750" eaLnBrk="1" hangingPunct="1">
              <a:spcBef>
                <a:spcPct val="0"/>
              </a:spcBef>
              <a:spcAft>
                <a:spcPts val="600"/>
              </a:spcAft>
              <a:buClr>
                <a:srgbClr val="FF0000"/>
              </a:buClr>
              <a:buSzTx/>
            </a:pPr>
            <a:r>
              <a:rPr lang="en-US" altLang="en-US" sz="1600" dirty="0">
                <a:latin typeface="+mn-lt"/>
                <a:cs typeface="Arial" charset="0"/>
              </a:rPr>
              <a:t>plant changes</a:t>
            </a:r>
          </a:p>
        </p:txBody>
      </p:sp>
      <p:sp>
        <p:nvSpPr>
          <p:cNvPr id="11" name="Rectangle 10"/>
          <p:cNvSpPr/>
          <p:nvPr/>
        </p:nvSpPr>
        <p:spPr>
          <a:xfrm>
            <a:off x="3894166" y="4616954"/>
            <a:ext cx="3565323" cy="1015663"/>
          </a:xfrm>
          <a:prstGeom prst="rect">
            <a:avLst/>
          </a:prstGeom>
        </p:spPr>
        <p:txBody>
          <a:bodyPr wrap="square">
            <a:spAutoFit/>
          </a:bodyPr>
          <a:lstStyle/>
          <a:p>
            <a:pPr>
              <a:spcBef>
                <a:spcPct val="0"/>
              </a:spcBef>
            </a:pPr>
            <a:r>
              <a:rPr lang="en-US" altLang="en-US" sz="2000" b="1" dirty="0">
                <a:cs typeface="Arial" charset="0"/>
              </a:rPr>
              <a:t>How are deadlegs </a:t>
            </a:r>
            <a:r>
              <a:rPr lang="en-US" altLang="en-US" sz="2000" b="1" dirty="0" err="1">
                <a:cs typeface="Arial" charset="0"/>
              </a:rPr>
              <a:t>recognised</a:t>
            </a:r>
            <a:r>
              <a:rPr lang="en-US" altLang="en-US" sz="2000" b="1" dirty="0">
                <a:cs typeface="Arial" charset="0"/>
              </a:rPr>
              <a:t> and managed on your process plant?</a:t>
            </a:r>
          </a:p>
        </p:txBody>
      </p:sp>
      <p:pic>
        <p:nvPicPr>
          <p:cNvPr id="12" name="Picture 11"/>
          <p:cNvPicPr>
            <a:picLocks noChangeAspect="1"/>
          </p:cNvPicPr>
          <p:nvPr/>
        </p:nvPicPr>
        <p:blipFill>
          <a:blip r:embed="rId6"/>
          <a:stretch>
            <a:fillRect/>
          </a:stretch>
        </p:blipFill>
        <p:spPr>
          <a:xfrm rot="21135331">
            <a:off x="6688778" y="5236556"/>
            <a:ext cx="1705453" cy="688165"/>
          </a:xfrm>
          <a:prstGeom prst="rect">
            <a:avLst/>
          </a:prstGeom>
        </p:spPr>
      </p:pic>
    </p:spTree>
    <p:extLst>
      <p:ext uri="{BB962C8B-B14F-4D97-AF65-F5344CB8AC3E}">
        <p14:creationId xmlns:p14="http://schemas.microsoft.com/office/powerpoint/2010/main" val="243752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Deadlegs</a:t>
            </a:r>
            <a:endParaRPr lang="en-GB" dirty="0"/>
          </a:p>
        </p:txBody>
      </p:sp>
      <p:sp>
        <p:nvSpPr>
          <p:cNvPr id="4" name="Rectangle 3"/>
          <p:cNvSpPr>
            <a:spLocks/>
          </p:cNvSpPr>
          <p:nvPr/>
        </p:nvSpPr>
        <p:spPr bwMode="auto">
          <a:xfrm>
            <a:off x="339328" y="792339"/>
            <a:ext cx="2230136" cy="2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5" bIns="0"/>
          <a:lstStyle>
            <a:lvl1pPr marL="57150" eaLnBrk="0" hangingPunct="0">
              <a:spcBef>
                <a:spcPts val="1100"/>
              </a:spcBef>
              <a:buSzPct val="100000"/>
              <a:buFont typeface="Arial" charset="0"/>
              <a:buChar char="•"/>
              <a:defRPr sz="4400">
                <a:solidFill>
                  <a:schemeClr val="tx1"/>
                </a:solidFill>
                <a:latin typeface="Arial" charset="0"/>
                <a:ea typeface="ヒラギノ角ゴ ProN W3" charset="-128"/>
                <a:sym typeface="Arial" charset="0"/>
              </a:defRPr>
            </a:lvl1pPr>
            <a:lvl2pPr marL="37931725" indent="-37474525" eaLnBrk="0" hangingPunct="0">
              <a:spcBef>
                <a:spcPts val="500"/>
              </a:spcBef>
              <a:buSzPct val="100000"/>
              <a:buFont typeface="Arial" charset="0"/>
              <a:buChar char="–"/>
              <a:defRPr sz="2200">
                <a:solidFill>
                  <a:schemeClr val="tx1"/>
                </a:solidFill>
                <a:latin typeface="Arial" charset="0"/>
                <a:ea typeface="ヒラギノ角ゴ ProN W3" charset="-128"/>
                <a:sym typeface="Arial" charset="0"/>
              </a:defRPr>
            </a:lvl2pPr>
            <a:lvl3pPr marL="903288" indent="-196850" eaLnBrk="0" hangingPunct="0">
              <a:spcBef>
                <a:spcPts val="500"/>
              </a:spcBef>
              <a:buSzPct val="100000"/>
              <a:buFont typeface="Arial" charset="0"/>
              <a:buChar char="•"/>
              <a:defRPr>
                <a:solidFill>
                  <a:schemeClr val="tx1"/>
                </a:solidFill>
                <a:latin typeface="Arial" charset="0"/>
                <a:ea typeface="ヒラギノ角ゴ ProN W3" charset="-128"/>
                <a:sym typeface="Arial" charset="0"/>
              </a:defRPr>
            </a:lvl3pPr>
            <a:lvl4pPr marL="1225550" indent="-185738" eaLnBrk="0" hangingPunct="0">
              <a:spcBef>
                <a:spcPts val="400"/>
              </a:spcBef>
              <a:buSzPct val="100000"/>
              <a:buFont typeface="Arial" charset="0"/>
              <a:buChar char="–"/>
              <a:defRPr sz="1600">
                <a:solidFill>
                  <a:schemeClr val="tx1"/>
                </a:solidFill>
                <a:latin typeface="Arial" charset="0"/>
                <a:ea typeface="ヒラギノ角ゴ ProN W3" charset="-128"/>
                <a:sym typeface="Arial" charset="0"/>
              </a:defRPr>
            </a:lvl4pPr>
            <a:lvl5pPr marL="1609725" indent="-185738" eaLnBrk="0" hangingPunct="0">
              <a:spcBef>
                <a:spcPts val="300"/>
              </a:spcBef>
              <a:buSzPct val="100000"/>
              <a:buFont typeface="Arial" charset="0"/>
              <a:buChar char="»"/>
              <a:defRPr sz="1400">
                <a:solidFill>
                  <a:schemeClr val="tx1"/>
                </a:solidFill>
                <a:latin typeface="Arial" charset="0"/>
                <a:ea typeface="ヒラギノ角ゴ ProN W3" charset="-128"/>
                <a:sym typeface="Arial" charset="0"/>
              </a:defRPr>
            </a:lvl5pPr>
            <a:lvl6pPr marL="20669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6pPr>
            <a:lvl7pPr marL="25241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7pPr>
            <a:lvl8pPr marL="29813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8pPr>
            <a:lvl9pPr marL="34385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9pPr>
          </a:lstStyle>
          <a:p>
            <a:pPr eaLnBrk="1" hangingPunct="1">
              <a:spcBef>
                <a:spcPct val="0"/>
              </a:spcBef>
              <a:buSzTx/>
              <a:buFontTx/>
              <a:buNone/>
            </a:pPr>
            <a:r>
              <a:rPr lang="en-US" altLang="en-US" sz="2000" b="1" dirty="0">
                <a:solidFill>
                  <a:srgbClr val="FF0000"/>
                </a:solidFill>
                <a:latin typeface="+mn-lt"/>
                <a:cs typeface="Arial" charset="0"/>
              </a:rPr>
              <a:t>Good Practice</a:t>
            </a:r>
          </a:p>
          <a:p>
            <a:pPr eaLnBrk="1" hangingPunct="1">
              <a:spcBef>
                <a:spcPct val="0"/>
              </a:spcBef>
              <a:buSzTx/>
              <a:buFontTx/>
              <a:buNone/>
            </a:pPr>
            <a:endParaRPr lang="en-US" altLang="en-US" sz="2000" b="1" dirty="0">
              <a:latin typeface="+mn-lt"/>
              <a:cs typeface="Arial" charset="0"/>
            </a:endParaRPr>
          </a:p>
        </p:txBody>
      </p:sp>
      <p:sp>
        <p:nvSpPr>
          <p:cNvPr id="5" name="Rectangle 4"/>
          <p:cNvSpPr>
            <a:spLocks/>
          </p:cNvSpPr>
          <p:nvPr/>
        </p:nvSpPr>
        <p:spPr bwMode="auto">
          <a:xfrm>
            <a:off x="339328" y="1507690"/>
            <a:ext cx="5018283" cy="34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lvl1pPr marL="57150" eaLnBrk="0" hangingPunct="0">
              <a:spcBef>
                <a:spcPts val="1100"/>
              </a:spcBef>
              <a:buSzPct val="100000"/>
              <a:buFont typeface="Arial" charset="0"/>
              <a:buChar char="•"/>
              <a:defRPr sz="4400">
                <a:solidFill>
                  <a:schemeClr val="tx1"/>
                </a:solidFill>
                <a:latin typeface="Arial" charset="0"/>
                <a:ea typeface="ヒラギノ角ゴ ProN W3" charset="-128"/>
                <a:sym typeface="Arial" charset="0"/>
              </a:defRPr>
            </a:lvl1pPr>
            <a:lvl2pPr marL="37931725" indent="-37474525" eaLnBrk="0" hangingPunct="0">
              <a:spcBef>
                <a:spcPts val="500"/>
              </a:spcBef>
              <a:buSzPct val="100000"/>
              <a:buFont typeface="Arial" charset="0"/>
              <a:buChar char="–"/>
              <a:defRPr sz="2200">
                <a:solidFill>
                  <a:schemeClr val="tx1"/>
                </a:solidFill>
                <a:latin typeface="Arial" charset="0"/>
                <a:ea typeface="ヒラギノ角ゴ ProN W3" charset="-128"/>
                <a:sym typeface="Arial" charset="0"/>
              </a:defRPr>
            </a:lvl2pPr>
            <a:lvl3pPr marL="903288" indent="-196850" eaLnBrk="0" hangingPunct="0">
              <a:spcBef>
                <a:spcPts val="500"/>
              </a:spcBef>
              <a:buSzPct val="100000"/>
              <a:buFont typeface="Arial" charset="0"/>
              <a:buChar char="•"/>
              <a:defRPr>
                <a:solidFill>
                  <a:schemeClr val="tx1"/>
                </a:solidFill>
                <a:latin typeface="Arial" charset="0"/>
                <a:ea typeface="ヒラギノ角ゴ ProN W3" charset="-128"/>
                <a:sym typeface="Arial" charset="0"/>
              </a:defRPr>
            </a:lvl3pPr>
            <a:lvl4pPr marL="1225550" indent="-185738" eaLnBrk="0" hangingPunct="0">
              <a:spcBef>
                <a:spcPts val="400"/>
              </a:spcBef>
              <a:buSzPct val="100000"/>
              <a:buFont typeface="Arial" charset="0"/>
              <a:buChar char="–"/>
              <a:defRPr sz="1600">
                <a:solidFill>
                  <a:schemeClr val="tx1"/>
                </a:solidFill>
                <a:latin typeface="Arial" charset="0"/>
                <a:ea typeface="ヒラギノ角ゴ ProN W3" charset="-128"/>
                <a:sym typeface="Arial" charset="0"/>
              </a:defRPr>
            </a:lvl4pPr>
            <a:lvl5pPr marL="1609725" indent="-185738" eaLnBrk="0" hangingPunct="0">
              <a:spcBef>
                <a:spcPts val="300"/>
              </a:spcBef>
              <a:buSzPct val="100000"/>
              <a:buFont typeface="Arial" charset="0"/>
              <a:buChar char="»"/>
              <a:defRPr sz="1400">
                <a:solidFill>
                  <a:schemeClr val="tx1"/>
                </a:solidFill>
                <a:latin typeface="Arial" charset="0"/>
                <a:ea typeface="ヒラギノ角ゴ ProN W3" charset="-128"/>
                <a:sym typeface="Arial" charset="0"/>
              </a:defRPr>
            </a:lvl5pPr>
            <a:lvl6pPr marL="20669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6pPr>
            <a:lvl7pPr marL="25241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7pPr>
            <a:lvl8pPr marL="29813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8pPr>
            <a:lvl9pPr marL="34385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9pPr>
          </a:lstStyle>
          <a:p>
            <a:pPr eaLnBrk="1" hangingPunct="1">
              <a:lnSpc>
                <a:spcPct val="110000"/>
              </a:lnSpc>
              <a:buSzTx/>
              <a:buFontTx/>
              <a:buNone/>
            </a:pPr>
            <a:endParaRPr lang="en-US" altLang="en-US" sz="800" dirty="0">
              <a:latin typeface="+mn-lt"/>
              <a:cs typeface="Arial" charset="0"/>
            </a:endParaRPr>
          </a:p>
          <a:p>
            <a:pPr algn="just" eaLnBrk="1" hangingPunct="1">
              <a:spcBef>
                <a:spcPts val="0"/>
              </a:spcBef>
              <a:buSzTx/>
              <a:buFontTx/>
              <a:buNone/>
            </a:pPr>
            <a:r>
              <a:rPr lang="en-US" altLang="en-US" sz="1600" b="1" dirty="0">
                <a:latin typeface="+mn-lt"/>
                <a:cs typeface="Arial" charset="0"/>
              </a:rPr>
              <a:t>Operations and maintenance</a:t>
            </a:r>
          </a:p>
          <a:p>
            <a:pPr marL="342900" indent="-285750" algn="just" eaLnBrk="1" hangingPunct="1">
              <a:spcBef>
                <a:spcPts val="0"/>
              </a:spcBef>
              <a:buClr>
                <a:srgbClr val="FF0000"/>
              </a:buClr>
              <a:buSzTx/>
            </a:pPr>
            <a:r>
              <a:rPr lang="en-US" altLang="en-US" sz="1600" dirty="0">
                <a:latin typeface="+mn-lt"/>
                <a:cs typeface="Arial" charset="0"/>
              </a:rPr>
              <a:t>Be aware of changes to process plant operation. </a:t>
            </a:r>
          </a:p>
          <a:p>
            <a:pPr marL="342900" indent="-285750" algn="just" eaLnBrk="1" hangingPunct="1">
              <a:spcBef>
                <a:spcPts val="0"/>
              </a:spcBef>
              <a:buClr>
                <a:srgbClr val="FF0000"/>
              </a:buClr>
              <a:buSzTx/>
            </a:pPr>
            <a:r>
              <a:rPr lang="en-US" altLang="en-US" sz="1600" dirty="0">
                <a:latin typeface="+mn-lt"/>
                <a:cs typeface="Arial" charset="0"/>
              </a:rPr>
              <a:t>Identify periods of significant stagnant operation in process lines with potentially corrosive fluids. </a:t>
            </a:r>
          </a:p>
          <a:p>
            <a:pPr marL="342900" indent="-285750" algn="just" eaLnBrk="1" hangingPunct="1">
              <a:spcBef>
                <a:spcPts val="0"/>
              </a:spcBef>
              <a:buClr>
                <a:srgbClr val="FF0000"/>
              </a:buClr>
              <a:buSzTx/>
            </a:pPr>
            <a:r>
              <a:rPr lang="en-US" altLang="en-US" sz="1600" dirty="0">
                <a:latin typeface="+mn-lt"/>
                <a:cs typeface="Arial" charset="0"/>
              </a:rPr>
              <a:t>Ensure integrity personnel are consulted on Operational Risk Assessments (ORA) and Management of Change affecting the way pressure systems equipment is operated.</a:t>
            </a:r>
          </a:p>
          <a:p>
            <a:pPr algn="just" eaLnBrk="1" hangingPunct="1">
              <a:spcBef>
                <a:spcPts val="0"/>
              </a:spcBef>
              <a:buSzTx/>
              <a:buFontTx/>
              <a:buNone/>
            </a:pPr>
            <a:endParaRPr lang="en-US" altLang="en-US" sz="1600" dirty="0">
              <a:latin typeface="+mn-lt"/>
              <a:cs typeface="Arial" charset="0"/>
            </a:endParaRPr>
          </a:p>
          <a:p>
            <a:pPr algn="just" eaLnBrk="1" hangingPunct="1">
              <a:spcBef>
                <a:spcPts val="0"/>
              </a:spcBef>
              <a:buSzTx/>
              <a:buFontTx/>
              <a:buNone/>
            </a:pPr>
            <a:r>
              <a:rPr lang="en-US" altLang="en-US" sz="1600" b="1" dirty="0">
                <a:latin typeface="+mn-lt"/>
                <a:cs typeface="Arial" charset="0"/>
              </a:rPr>
              <a:t>Integrity Engineers</a:t>
            </a:r>
          </a:p>
          <a:p>
            <a:pPr marL="342900" indent="-285750" algn="just" eaLnBrk="1" hangingPunct="1">
              <a:spcBef>
                <a:spcPts val="0"/>
              </a:spcBef>
              <a:buClr>
                <a:srgbClr val="FF0000"/>
              </a:buClr>
              <a:buSzTx/>
            </a:pPr>
            <a:r>
              <a:rPr lang="en-US" altLang="en-US" sz="1600" dirty="0">
                <a:latin typeface="+mn-lt"/>
                <a:cs typeface="Arial" charset="0"/>
              </a:rPr>
              <a:t>Ensure risk-based inspection and integrity assessments account for threats of operational deadlegs and critical inspections are performed</a:t>
            </a:r>
          </a:p>
          <a:p>
            <a:pPr marL="342900" indent="-285750" algn="just" eaLnBrk="1" hangingPunct="1">
              <a:spcBef>
                <a:spcPts val="0"/>
              </a:spcBef>
              <a:buClr>
                <a:srgbClr val="FF0000"/>
              </a:buClr>
              <a:buSzTx/>
            </a:pPr>
            <a:r>
              <a:rPr lang="en-US" altLang="en-US" sz="1600" dirty="0">
                <a:latin typeface="+mn-lt"/>
                <a:cs typeface="Arial" charset="0"/>
              </a:rPr>
              <a:t>Consider review of material selection for known problem areas</a:t>
            </a:r>
          </a:p>
          <a:p>
            <a:pPr marL="342900" indent="-285750" algn="just" eaLnBrk="1" hangingPunct="1">
              <a:spcBef>
                <a:spcPts val="0"/>
              </a:spcBef>
              <a:buClr>
                <a:srgbClr val="FF0000"/>
              </a:buClr>
              <a:buSzTx/>
            </a:pPr>
            <a:r>
              <a:rPr lang="en-US" altLang="en-US" sz="1600" dirty="0">
                <a:latin typeface="+mn-lt"/>
                <a:cs typeface="Arial" charset="0"/>
              </a:rPr>
              <a:t>Ensure corrosion risk assessments and chemical management strategy are reviewed periodically</a:t>
            </a:r>
          </a:p>
        </p:txBody>
      </p:sp>
      <p:grpSp>
        <p:nvGrpSpPr>
          <p:cNvPr id="6" name="Group 7"/>
          <p:cNvGrpSpPr>
            <a:grpSpLocks/>
          </p:cNvGrpSpPr>
          <p:nvPr/>
        </p:nvGrpSpPr>
        <p:grpSpPr bwMode="auto">
          <a:xfrm>
            <a:off x="5507881" y="1620739"/>
            <a:ext cx="3152180" cy="2544961"/>
            <a:chOff x="0" y="0"/>
            <a:chExt cx="2824" cy="2280"/>
          </a:xfrm>
        </p:grpSpPr>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 y="96"/>
              <a:ext cx="2568" cy="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24"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 name="Rectangle 8"/>
          <p:cNvSpPr/>
          <p:nvPr/>
        </p:nvSpPr>
        <p:spPr>
          <a:xfrm>
            <a:off x="339328" y="1119872"/>
            <a:ext cx="8393192" cy="400110"/>
          </a:xfrm>
          <a:prstGeom prst="rect">
            <a:avLst/>
          </a:prstGeom>
        </p:spPr>
        <p:txBody>
          <a:bodyPr wrap="square">
            <a:spAutoFit/>
          </a:bodyPr>
          <a:lstStyle/>
          <a:p>
            <a:pPr>
              <a:spcBef>
                <a:spcPct val="0"/>
              </a:spcBef>
            </a:pPr>
            <a:r>
              <a:rPr lang="en-US" altLang="en-US" sz="2000" b="1" dirty="0">
                <a:cs typeface="Arial" panose="020B0604020202020204" pitchFamily="34" charset="0"/>
              </a:rPr>
              <a:t>Be aware of the potential for operational </a:t>
            </a:r>
            <a:r>
              <a:rPr lang="en-US" altLang="en-US" sz="2000" b="1" dirty="0" err="1">
                <a:cs typeface="Arial" panose="020B0604020202020204" pitchFamily="34" charset="0"/>
              </a:rPr>
              <a:t>deadlegs</a:t>
            </a:r>
            <a:endParaRPr lang="en-US" altLang="en-US" sz="2000" b="1" dirty="0">
              <a:cs typeface="Arial" panose="020B0604020202020204" pitchFamily="34" charset="0"/>
            </a:endParaRPr>
          </a:p>
        </p:txBody>
      </p:sp>
    </p:spTree>
    <p:extLst>
      <p:ext uri="{BB962C8B-B14F-4D97-AF65-F5344CB8AC3E}">
        <p14:creationId xmlns:p14="http://schemas.microsoft.com/office/powerpoint/2010/main" val="369428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Deadlegs</a:t>
            </a:r>
            <a:endParaRPr lang="en-GB" dirty="0"/>
          </a:p>
        </p:txBody>
      </p:sp>
      <p:sp>
        <p:nvSpPr>
          <p:cNvPr id="4" name="Title 1"/>
          <p:cNvSpPr>
            <a:spLocks noGrp="1"/>
          </p:cNvSpPr>
          <p:nvPr/>
        </p:nvSpPr>
        <p:spPr bwMode="auto">
          <a:xfrm>
            <a:off x="314325" y="1084687"/>
            <a:ext cx="8229600"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alert?</a:t>
            </a:r>
          </a:p>
        </p:txBody>
      </p:sp>
      <p:sp>
        <p:nvSpPr>
          <p:cNvPr id="5"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6"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Tree>
    <p:extLst>
      <p:ext uri="{BB962C8B-B14F-4D97-AF65-F5344CB8AC3E}">
        <p14:creationId xmlns:p14="http://schemas.microsoft.com/office/powerpoint/2010/main" val="384629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Deadlegs</a:t>
            </a:r>
            <a:endParaRPr lang="en-GB" dirty="0"/>
          </a:p>
        </p:txBody>
      </p:sp>
      <p:sp>
        <p:nvSpPr>
          <p:cNvPr id="4" name="Content Placeholder 2"/>
          <p:cNvSpPr>
            <a:spLocks noGrp="1"/>
          </p:cNvSpPr>
          <p:nvPr>
            <p:ph idx="1"/>
          </p:nvPr>
        </p:nvSpPr>
        <p:spPr>
          <a:xfrm>
            <a:off x="431321" y="1160967"/>
            <a:ext cx="4887654" cy="4431968"/>
          </a:xfrm>
        </p:spPr>
        <p:txBody>
          <a:bodyPr>
            <a:noAutofit/>
          </a:bodyPr>
          <a:lstStyle/>
          <a:p>
            <a:pPr marL="0" lvl="0" indent="0">
              <a:lnSpc>
                <a:spcPct val="100000"/>
              </a:lnSpc>
              <a:spcBef>
                <a:spcPts val="600"/>
              </a:spcBef>
              <a:buClr>
                <a:srgbClr val="FF0000"/>
              </a:buClr>
              <a:buNone/>
            </a:pPr>
            <a:r>
              <a:rPr lang="en-GB" sz="1800" b="1" dirty="0">
                <a:solidFill>
                  <a:srgbClr val="FF0000"/>
                </a:solidFill>
                <a:cs typeface="Arial" panose="020B0604020202020204" pitchFamily="34" charset="0"/>
              </a:rPr>
              <a:t>Help and Advice:</a:t>
            </a:r>
          </a:p>
          <a:p>
            <a:pPr marL="285750" indent="-285750">
              <a:lnSpc>
                <a:spcPct val="100000"/>
              </a:lnSpc>
              <a:spcBef>
                <a:spcPts val="600"/>
              </a:spcBef>
              <a:buClr>
                <a:srgbClr val="FF0000"/>
              </a:buClr>
            </a:pPr>
            <a:r>
              <a:rPr lang="en-GB" sz="1800" dirty="0">
                <a:cs typeface="Arial" panose="020B0604020202020204" pitchFamily="34" charset="0"/>
              </a:rPr>
              <a:t>Energy Institute ‘Guidance for corrosion management in oil and gas production and processing’ provides good insight into the hazards of </a:t>
            </a:r>
            <a:r>
              <a:rPr lang="en-GB" sz="1800" dirty="0" err="1">
                <a:cs typeface="Arial" panose="020B0604020202020204" pitchFamily="34" charset="0"/>
              </a:rPr>
              <a:t>deadlegs</a:t>
            </a:r>
            <a:r>
              <a:rPr lang="en-GB" sz="1800" dirty="0">
                <a:cs typeface="Arial" panose="020B0604020202020204" pitchFamily="34" charset="0"/>
              </a:rPr>
              <a:t>, how they can be avoided and managed</a:t>
            </a:r>
          </a:p>
          <a:p>
            <a:pPr marL="0" indent="0">
              <a:lnSpc>
                <a:spcPct val="100000"/>
              </a:lnSpc>
              <a:spcBef>
                <a:spcPts val="600"/>
              </a:spcBef>
              <a:buClr>
                <a:srgbClr val="FF0000"/>
              </a:buClr>
              <a:buNone/>
            </a:pPr>
            <a:endParaRPr lang="en-GB" sz="1800" dirty="0">
              <a:cs typeface="Arial" panose="020B0604020202020204" pitchFamily="34" charset="0"/>
            </a:endParaRPr>
          </a:p>
          <a:p>
            <a:pPr marL="285750" indent="-285750">
              <a:lnSpc>
                <a:spcPct val="100000"/>
              </a:lnSpc>
              <a:spcBef>
                <a:spcPts val="600"/>
              </a:spcBef>
              <a:buClr>
                <a:srgbClr val="FF0000"/>
              </a:buClr>
            </a:pPr>
            <a:r>
              <a:rPr lang="en-GB" sz="1800" dirty="0">
                <a:cs typeface="Arial" panose="020B0604020202020204" pitchFamily="34" charset="0"/>
              </a:rPr>
              <a:t>Step Change in Safety – Asset Integrity Toolkit</a:t>
            </a:r>
            <a:endParaRPr lang="en-US" sz="1800" dirty="0">
              <a:cs typeface="Arial" panose="020B0604020202020204" pitchFamily="34" charset="0"/>
            </a:endParaRPr>
          </a:p>
          <a:p>
            <a:pPr marL="285750" indent="-285750">
              <a:lnSpc>
                <a:spcPct val="100000"/>
              </a:lnSpc>
              <a:spcBef>
                <a:spcPts val="600"/>
              </a:spcBef>
              <a:buClr>
                <a:srgbClr val="FF0000"/>
              </a:buClr>
            </a:pPr>
            <a:r>
              <a:rPr lang="en-US" sz="1800" dirty="0">
                <a:cs typeface="Arial" panose="020B0604020202020204" pitchFamily="34" charset="0"/>
              </a:rPr>
              <a:t>Step Change in Safety – Guidance on Hydrocarbon Release Reduction Plans</a:t>
            </a:r>
          </a:p>
          <a:p>
            <a:pPr marL="285750" indent="-285750">
              <a:lnSpc>
                <a:spcPct val="100000"/>
              </a:lnSpc>
              <a:spcBef>
                <a:spcPts val="600"/>
              </a:spcBef>
              <a:buClr>
                <a:srgbClr val="FF0000"/>
              </a:buClr>
            </a:pPr>
            <a:r>
              <a:rPr lang="en-US" sz="1800" dirty="0">
                <a:cs typeface="Arial" panose="020B0604020202020204" pitchFamily="34" charset="0"/>
              </a:rPr>
              <a:t>Step Change in Safety – </a:t>
            </a:r>
            <a:r>
              <a:rPr lang="en-US" sz="1800" dirty="0" err="1">
                <a:cs typeface="Arial" panose="020B0604020202020204" pitchFamily="34" charset="0"/>
              </a:rPr>
              <a:t>Joined-up</a:t>
            </a:r>
            <a:r>
              <a:rPr lang="en-US" sz="1800" dirty="0">
                <a:cs typeface="Arial" panose="020B0604020202020204" pitchFamily="34" charset="0"/>
              </a:rPr>
              <a:t> Thinking Communication pack</a:t>
            </a:r>
          </a:p>
          <a:p>
            <a:pPr marL="285750" indent="-285750">
              <a:lnSpc>
                <a:spcPct val="100000"/>
              </a:lnSpc>
              <a:spcBef>
                <a:spcPts val="600"/>
              </a:spcBef>
              <a:buClr>
                <a:srgbClr val="FF0000"/>
              </a:buClr>
            </a:pPr>
            <a:r>
              <a:rPr lang="en-GB" sz="1800" dirty="0">
                <a:cs typeface="Arial" panose="020B0604020202020204" pitchFamily="34" charset="0"/>
              </a:rPr>
              <a:t>Energy Institute </a:t>
            </a:r>
            <a:r>
              <a:rPr lang="en-US" sz="1800" dirty="0">
                <a:cs typeface="Arial" panose="020B0604020202020204" pitchFamily="34" charset="0"/>
              </a:rPr>
              <a:t>–</a:t>
            </a:r>
            <a:r>
              <a:rPr lang="en-GB" sz="1800" dirty="0">
                <a:cs typeface="Arial" panose="020B0604020202020204" pitchFamily="34" charset="0"/>
              </a:rPr>
              <a:t> Corrosion Threats Handbook</a:t>
            </a:r>
            <a:endParaRPr lang="en-US" sz="1800" dirty="0">
              <a:cs typeface="Arial" panose="020B0604020202020204" pitchFamily="34" charset="0"/>
            </a:endParaRPr>
          </a:p>
          <a:p>
            <a:pPr marL="0" indent="0">
              <a:lnSpc>
                <a:spcPct val="100000"/>
              </a:lnSpc>
              <a:spcBef>
                <a:spcPts val="600"/>
              </a:spcBef>
              <a:buClr>
                <a:srgbClr val="FF0000"/>
              </a:buClr>
              <a:buNone/>
            </a:pPr>
            <a:endParaRPr lang="en-GB" sz="1800" dirty="0">
              <a:cs typeface="Arial" panose="020B0604020202020204" pitchFamily="34" charset="0"/>
            </a:endParaRPr>
          </a:p>
          <a:p>
            <a:pPr lvl="0">
              <a:lnSpc>
                <a:spcPct val="100000"/>
              </a:lnSpc>
              <a:spcBef>
                <a:spcPts val="600"/>
              </a:spcBef>
              <a:buClr>
                <a:srgbClr val="FF0000"/>
              </a:buClr>
            </a:pPr>
            <a:endParaRPr lang="en-GB" sz="1800" b="1" dirty="0">
              <a:cs typeface="Arial" panose="020B0604020202020204" pitchFamily="34" charset="0"/>
            </a:endParaRPr>
          </a:p>
        </p:txBody>
      </p:sp>
      <p:pic>
        <p:nvPicPr>
          <p:cNvPr id="5" name="Picture 3" descr="C:\Users\ian.wright3\Desktop\HCR%20Toolki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15" y="2916226"/>
            <a:ext cx="1185745" cy="166004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759" y="2179434"/>
            <a:ext cx="1087082" cy="1513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8975" y="4088814"/>
            <a:ext cx="1100383" cy="150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8545" y="1362064"/>
            <a:ext cx="1497087" cy="1147274"/>
          </a:xfrm>
          <a:prstGeom prst="rect">
            <a:avLst/>
          </a:prstGeom>
        </p:spPr>
      </p:pic>
    </p:spTree>
    <p:extLst>
      <p:ext uri="{BB962C8B-B14F-4D97-AF65-F5344CB8AC3E}">
        <p14:creationId xmlns:p14="http://schemas.microsoft.com/office/powerpoint/2010/main" val="13986420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StepChange</Template>
  <TotalTime>1111</TotalTime>
  <Words>453</Words>
  <Application>Microsoft Macintosh PowerPoint</Application>
  <PresentationFormat>On-screen Show (4:3)</PresentationFormat>
  <Paragraphs>62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PowerPoint Presentation</vt:lpstr>
      <vt:lpstr>PowerPoint Presentation</vt:lpstr>
      <vt:lpstr>Deadlegs</vt:lpstr>
      <vt:lpstr>Deadlegs</vt:lpstr>
      <vt:lpstr>Deadlegs</vt:lpstr>
      <vt:lpstr>Deadlegs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Deadlegs not only a hazard in football</dc:title>
  <dc:creator>Gillian Simpson</dc:creator>
  <cp:lastModifiedBy>Freya Cookson</cp:lastModifiedBy>
  <cp:revision>45</cp:revision>
  <cp:lastPrinted>2016-09-04T11:30:51Z</cp:lastPrinted>
  <dcterms:created xsi:type="dcterms:W3CDTF">2016-09-04T11:07:34Z</dcterms:created>
  <dcterms:modified xsi:type="dcterms:W3CDTF">2020-03-11T12:02:24Z</dcterms:modified>
</cp:coreProperties>
</file>