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2" r:id="rId2"/>
    <p:sldId id="269" r:id="rId3"/>
    <p:sldId id="266" r:id="rId4"/>
    <p:sldId id="267" r:id="rId5"/>
    <p:sldId id="268" r:id="rId6"/>
    <p:sldId id="270" r:id="rId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1pPr>
    <a:lvl2pPr marL="4572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2pPr>
    <a:lvl3pPr marL="9144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3pPr>
    <a:lvl4pPr marL="13716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4pPr>
    <a:lvl5pPr marL="1828800" algn="l" defTabSz="457200" rtl="0" fontAlgn="base">
      <a:spcBef>
        <a:spcPct val="0"/>
      </a:spcBef>
      <a:spcAft>
        <a:spcPct val="0"/>
      </a:spcAft>
      <a:defRPr kern="1200">
        <a:solidFill>
          <a:schemeClr val="tx1"/>
        </a:solidFill>
        <a:latin typeface="Arial" pitchFamily="-1" charset="0"/>
        <a:ea typeface="ヒラギノ角ゴ Pro W3" pitchFamily="-1" charset="-128"/>
        <a:cs typeface="ヒラギノ角ゴ Pro W3" pitchFamily="-1" charset="-128"/>
      </a:defRPr>
    </a:lvl5pPr>
    <a:lvl6pPr marL="22860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6pPr>
    <a:lvl7pPr marL="27432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7pPr>
    <a:lvl8pPr marL="32004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8pPr>
    <a:lvl9pPr marL="3657600" algn="l" defTabSz="457200" rtl="0" eaLnBrk="1" latinLnBrk="0" hangingPunct="1">
      <a:defRPr kern="1200">
        <a:solidFill>
          <a:schemeClr val="tx1"/>
        </a:solidFill>
        <a:latin typeface="Arial" pitchFamily="-1" charset="0"/>
        <a:ea typeface="ヒラギノ角ゴ Pro W3" pitchFamily="-1" charset="-128"/>
        <a:cs typeface="ヒラギノ角ゴ Pro W3" pitchFamily="-1"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1A"/>
    <a:srgbClr val="E85D10"/>
    <a:srgbClr val="E58955"/>
    <a:srgbClr val="28A102"/>
    <a:srgbClr val="E44600"/>
    <a:srgbClr val="890845"/>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43" autoAdjust="0"/>
    <p:restoredTop sz="76411" autoAdjust="0"/>
  </p:normalViewPr>
  <p:slideViewPr>
    <p:cSldViewPr snapToGrid="0" snapToObjects="1">
      <p:cViewPr varScale="1">
        <p:scale>
          <a:sx n="81" d="100"/>
          <a:sy n="81" d="100"/>
        </p:scale>
        <p:origin x="-2248" y="-12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9B29BC-15C6-4CA5-890B-1D13180C7716}" type="datetimeFigureOut">
              <a:rPr lang="en-GB" smtClean="0"/>
              <a:t>11/03/20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897899-EB9A-42CC-AB28-5EF82478CDEF}" type="slidenum">
              <a:rPr lang="en-GB" smtClean="0"/>
              <a:t>‹#›</a:t>
            </a:fld>
            <a:endParaRPr lang="en-GB"/>
          </a:p>
        </p:txBody>
      </p:sp>
    </p:spTree>
    <p:extLst>
      <p:ext uri="{BB962C8B-B14F-4D97-AF65-F5344CB8AC3E}">
        <p14:creationId xmlns:p14="http://schemas.microsoft.com/office/powerpoint/2010/main" val="1082862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Whilst preparing for take off, an</a:t>
            </a:r>
            <a:r>
              <a:rPr lang="en-GB" baseline="0" dirty="0" smtClean="0"/>
              <a:t> engine of this British Airways flight from Las Vegas caught fire.</a:t>
            </a:r>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2</a:t>
            </a:fld>
            <a:endParaRPr lang="en-GB"/>
          </a:p>
        </p:txBody>
      </p:sp>
    </p:spTree>
    <p:extLst>
      <p:ext uri="{BB962C8B-B14F-4D97-AF65-F5344CB8AC3E}">
        <p14:creationId xmlns:p14="http://schemas.microsoft.com/office/powerpoint/2010/main" val="13951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159 passengers</a:t>
            </a:r>
            <a:r>
              <a:rPr lang="en-GB" baseline="0" dirty="0" smtClean="0"/>
              <a:t> and 13 crew on board. </a:t>
            </a:r>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3</a:t>
            </a:fld>
            <a:endParaRPr lang="en-GB"/>
          </a:p>
        </p:txBody>
      </p:sp>
    </p:spTree>
    <p:extLst>
      <p:ext uri="{BB962C8B-B14F-4D97-AF65-F5344CB8AC3E}">
        <p14:creationId xmlns:p14="http://schemas.microsoft.com/office/powerpoint/2010/main" val="77858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4</a:t>
            </a:fld>
            <a:endParaRPr lang="en-GB"/>
          </a:p>
        </p:txBody>
      </p:sp>
    </p:spTree>
    <p:extLst>
      <p:ext uri="{BB962C8B-B14F-4D97-AF65-F5344CB8AC3E}">
        <p14:creationId xmlns:p14="http://schemas.microsoft.com/office/powerpoint/2010/main" val="274497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 to the safety brief.</a:t>
            </a:r>
          </a:p>
          <a:p>
            <a:r>
              <a:rPr lang="en-GB" dirty="0" smtClean="0"/>
              <a:t>Treat every evacuation with</a:t>
            </a:r>
            <a:r>
              <a:rPr lang="en-GB" baseline="0" dirty="0" smtClean="0"/>
              <a:t> urgency.  It may not appear life-threatening but incidents can escalate very quickly.</a:t>
            </a:r>
            <a:endParaRPr lang="en-GB" dirty="0" smtClean="0"/>
          </a:p>
          <a:p>
            <a:r>
              <a:rPr lang="en-GB" dirty="0" smtClean="0"/>
              <a:t>In a plane, count the number of seats to the emergency exit in case smoke</a:t>
            </a:r>
            <a:r>
              <a:rPr lang="en-GB" baseline="0" dirty="0" smtClean="0"/>
              <a:t> prevents you from seeing and/or the emergency lights are not working.</a:t>
            </a:r>
          </a:p>
          <a:p>
            <a:r>
              <a:rPr lang="en-GB" baseline="0" dirty="0" smtClean="0"/>
              <a:t>In a hotel, always check your nearest fire escape out of the building and count how many doors you must pass to reach the emergency exit.</a:t>
            </a:r>
          </a:p>
          <a:p>
            <a:r>
              <a:rPr lang="en-GB" baseline="0" dirty="0" smtClean="0"/>
              <a:t>Consider having a back-up plan – your most immediate route may be blocked</a:t>
            </a:r>
          </a:p>
          <a:p>
            <a:r>
              <a:rPr lang="en-GB" baseline="0" dirty="0" smtClean="0"/>
              <a:t>Consider the safety of others – do not impede their evacuation by taking personal belongings</a:t>
            </a:r>
          </a:p>
          <a:p>
            <a:endParaRPr lang="en-GB" dirty="0"/>
          </a:p>
        </p:txBody>
      </p:sp>
      <p:sp>
        <p:nvSpPr>
          <p:cNvPr id="4" name="Slide Number Placeholder 3"/>
          <p:cNvSpPr>
            <a:spLocks noGrp="1"/>
          </p:cNvSpPr>
          <p:nvPr>
            <p:ph type="sldNum" sz="quarter" idx="10"/>
          </p:nvPr>
        </p:nvSpPr>
        <p:spPr/>
        <p:txBody>
          <a:bodyPr/>
          <a:lstStyle/>
          <a:p>
            <a:fld id="{26897899-EB9A-42CC-AB28-5EF82478CDEF}" type="slidenum">
              <a:rPr lang="en-GB" smtClean="0"/>
              <a:t>5</a:t>
            </a:fld>
            <a:endParaRPr lang="en-GB"/>
          </a:p>
        </p:txBody>
      </p:sp>
    </p:spTree>
    <p:extLst>
      <p:ext uri="{BB962C8B-B14F-4D97-AF65-F5344CB8AC3E}">
        <p14:creationId xmlns:p14="http://schemas.microsoft.com/office/powerpoint/2010/main" val="32822248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4" descr="border.png"/>
          <p:cNvPicPr>
            <a:picLocks noChangeAspect="1"/>
          </p:cNvPicPr>
          <p:nvPr userDrawn="1"/>
        </p:nvPicPr>
        <p:blipFill>
          <a:blip r:embed="rId2"/>
          <a:srcRect/>
          <a:stretch>
            <a:fillRect/>
          </a:stretch>
        </p:blipFill>
        <p:spPr bwMode="auto">
          <a:xfrm>
            <a:off x="344488" y="344488"/>
            <a:ext cx="8455025" cy="6169025"/>
          </a:xfrm>
          <a:prstGeom prst="rect">
            <a:avLst/>
          </a:prstGeom>
          <a:noFill/>
          <a:ln w="9525">
            <a:noFill/>
            <a:miter lim="800000"/>
            <a:headEnd/>
            <a:tailEnd/>
          </a:ln>
        </p:spPr>
      </p:pic>
      <p:pic>
        <p:nvPicPr>
          <p:cNvPr id="6" name="Picture 19" descr="join_horiz.png"/>
          <p:cNvPicPr>
            <a:picLocks noChangeAspect="1"/>
          </p:cNvPicPr>
          <p:nvPr userDrawn="1"/>
        </p:nvPicPr>
        <p:blipFill>
          <a:blip r:embed="rId3"/>
          <a:srcRect/>
          <a:stretch>
            <a:fillRect/>
          </a:stretch>
        </p:blipFill>
        <p:spPr bwMode="auto">
          <a:xfrm>
            <a:off x="8723313" y="3362325"/>
            <a:ext cx="476250" cy="134938"/>
          </a:xfrm>
          <a:prstGeom prst="rect">
            <a:avLst/>
          </a:prstGeom>
          <a:noFill/>
          <a:ln w="9525">
            <a:noFill/>
            <a:miter lim="800000"/>
            <a:headEnd/>
            <a:tailEnd/>
          </a:ln>
        </p:spPr>
      </p:pic>
      <p:sp>
        <p:nvSpPr>
          <p:cNvPr id="2" name="Title 1"/>
          <p:cNvSpPr>
            <a:spLocks noGrp="1"/>
          </p:cNvSpPr>
          <p:nvPr>
            <p:ph type="ctrTitle"/>
          </p:nvPr>
        </p:nvSpPr>
        <p:spPr>
          <a:xfrm>
            <a:off x="3093452" y="3301107"/>
            <a:ext cx="4678948" cy="926193"/>
          </a:xfrm>
        </p:spPr>
        <p:txBody>
          <a:bodyPr lIns="0" rIns="0"/>
          <a:lstStyle>
            <a:lvl1pPr algn="l">
              <a:lnSpc>
                <a:spcPts val="2600"/>
              </a:lnSpc>
              <a:defRPr sz="2400">
                <a:solidFill>
                  <a:srgbClr val="E2001A"/>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093452" y="4336157"/>
            <a:ext cx="4678948" cy="1752600"/>
          </a:xfrm>
        </p:spPr>
        <p:txBody>
          <a:bodyPr lIns="0" rIns="0"/>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pic>
        <p:nvPicPr>
          <p:cNvPr id="8" name="Picture 17" descr="join_wheel_horiz.png"/>
          <p:cNvPicPr>
            <a:picLocks noChangeAspect="1"/>
          </p:cNvPicPr>
          <p:nvPr userDrawn="1"/>
        </p:nvPicPr>
        <p:blipFill>
          <a:blip r:embed="rId4"/>
          <a:srcRect/>
          <a:stretch>
            <a:fillRect/>
          </a:stretch>
        </p:blipFill>
        <p:spPr bwMode="auto">
          <a:xfrm>
            <a:off x="-60325" y="3311525"/>
            <a:ext cx="476250" cy="234950"/>
          </a:xfrm>
          <a:prstGeom prst="rect">
            <a:avLst/>
          </a:prstGeom>
          <a:noFill/>
          <a:ln w="9525">
            <a:noFill/>
            <a:miter lim="800000"/>
            <a:headEnd/>
            <a:tailEnd/>
          </a:ln>
        </p:spPr>
      </p:pic>
      <p:pic>
        <p:nvPicPr>
          <p:cNvPr id="11" name="Picture 10" descr="step_change_logos_rgb.png"/>
          <p:cNvPicPr>
            <a:picLocks noChangeAspect="1"/>
          </p:cNvPicPr>
          <p:nvPr userDrawn="1"/>
        </p:nvPicPr>
        <p:blipFill>
          <a:blip r:embed="rId5"/>
          <a:stretch>
            <a:fillRect/>
          </a:stretch>
        </p:blipFill>
        <p:spPr>
          <a:xfrm>
            <a:off x="1827062" y="2138021"/>
            <a:ext cx="5302084" cy="922035"/>
          </a:xfrm>
          <a:prstGeom prst="rect">
            <a:avLst/>
          </a:prstGeom>
        </p:spPr>
      </p:pic>
    </p:spTree>
  </p:cSld>
  <p:clrMapOvr>
    <a:masterClrMapping/>
  </p:clrMapOvr>
  <p:transition xmlns:p14="http://schemas.microsoft.com/office/powerpoint/2010/mai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533" y="5281868"/>
            <a:ext cx="6620155"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658533" y="612774"/>
            <a:ext cx="7800475" cy="44988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58533" y="5895646"/>
            <a:ext cx="6620155" cy="27655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9" name="Picture 8" descr="jointedupthinking.png"/>
          <p:cNvPicPr>
            <a:picLocks noChangeAspect="1"/>
          </p:cNvPicPr>
          <p:nvPr userDrawn="1"/>
        </p:nvPicPr>
        <p:blipFill>
          <a:blip r:embed="rId2"/>
          <a:stretch>
            <a:fillRect/>
          </a:stretch>
        </p:blipFill>
        <p:spPr>
          <a:xfrm>
            <a:off x="0" y="571285"/>
            <a:ext cx="9144000" cy="2941373"/>
          </a:xfrm>
          <a:prstGeom prst="rect">
            <a:avLst/>
          </a:prstGeom>
        </p:spPr>
      </p:pic>
      <p:sp>
        <p:nvSpPr>
          <p:cNvPr id="12" name="TextBox 64"/>
          <p:cNvSpPr txBox="1">
            <a:spLocks noChangeArrowheads="1"/>
          </p:cNvSpPr>
          <p:nvPr userDrawn="1"/>
        </p:nvSpPr>
        <p:spPr bwMode="auto">
          <a:xfrm>
            <a:off x="1516917" y="3780271"/>
            <a:ext cx="6110167" cy="877887"/>
          </a:xfrm>
          <a:prstGeom prst="rect">
            <a:avLst/>
          </a:prstGeom>
          <a:noFill/>
          <a:ln w="9525">
            <a:noFill/>
            <a:miter lim="800000"/>
            <a:headEnd/>
            <a:tailEnd/>
          </a:ln>
        </p:spPr>
        <p:txBody>
          <a:bodyPr bIns="0">
            <a:prstTxWarp prst="textNoShape">
              <a:avLst/>
            </a:prstTxWarp>
          </a:bodyPr>
          <a:lstStyle/>
          <a:p>
            <a:pPr algn="ctr">
              <a:lnSpc>
                <a:spcPts val="2600"/>
              </a:lnSpc>
            </a:pPr>
            <a:r>
              <a:rPr lang="en-US" sz="2400" b="1" dirty="0" smtClean="0">
                <a:solidFill>
                  <a:schemeClr val="tx1"/>
                </a:solidFill>
              </a:rPr>
              <a:t>WORKING TOGETHER </a:t>
            </a:r>
            <a:r>
              <a:rPr lang="en-US" sz="2400" b="1" dirty="0" smtClean="0">
                <a:solidFill>
                  <a:srgbClr val="E2001A"/>
                </a:solidFill>
              </a:rPr>
              <a:t>TO PREVENT HYDROCARBON RELEASES</a:t>
            </a:r>
            <a:endParaRPr lang="en-US" sz="2400" b="1" dirty="0">
              <a:solidFill>
                <a:srgbClr val="E2001A"/>
              </a:solidFill>
            </a:endParaRPr>
          </a:p>
        </p:txBody>
      </p:sp>
      <p:pic>
        <p:nvPicPr>
          <p:cNvPr id="6" name="Picture 5" descr="step_change_logos_rgb.png"/>
          <p:cNvPicPr>
            <a:picLocks noChangeAspect="1"/>
          </p:cNvPicPr>
          <p:nvPr userDrawn="1"/>
        </p:nvPicPr>
        <p:blipFill>
          <a:blip r:embed="rId3"/>
          <a:stretch>
            <a:fillRect/>
          </a:stretch>
        </p:blipFill>
        <p:spPr>
          <a:xfrm>
            <a:off x="6324045" y="5829345"/>
            <a:ext cx="2221200" cy="386267"/>
          </a:xfrm>
          <a:prstGeom prst="rect">
            <a:avLst/>
          </a:prstGeom>
        </p:spPr>
      </p:pic>
    </p:spTree>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43817"/>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192795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457200" y="2234387"/>
            <a:ext cx="4040188" cy="3891775"/>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645025" y="1535113"/>
            <a:ext cx="4041775" cy="518955"/>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645025" y="2234387"/>
            <a:ext cx="4041775" cy="3891776"/>
          </a:xfrm>
        </p:spPr>
        <p:txBody>
          <a:bodyPr/>
          <a:lstStyle>
            <a:lvl1pPr>
              <a:defRPr sz="18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42876"/>
            <a:ext cx="7460871" cy="67462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435100"/>
            <a:ext cx="4343021" cy="4691063"/>
          </a:xfrm>
        </p:spPr>
        <p:txBody>
          <a:bodyPr/>
          <a:lstStyle>
            <a:lvl1pPr>
              <a:defRPr sz="20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4" descr="border.png"/>
          <p:cNvPicPr>
            <a:picLocks noChangeAspect="1"/>
          </p:cNvPicPr>
          <p:nvPr userDrawn="1"/>
        </p:nvPicPr>
        <p:blipFill>
          <a:blip r:embed="rId12"/>
          <a:srcRect/>
          <a:stretch>
            <a:fillRect/>
          </a:stretch>
        </p:blipFill>
        <p:spPr bwMode="auto">
          <a:xfrm>
            <a:off x="344488" y="344488"/>
            <a:ext cx="8455025" cy="6169025"/>
          </a:xfrm>
          <a:prstGeom prst="rect">
            <a:avLst/>
          </a:prstGeom>
          <a:noFill/>
          <a:ln w="9525">
            <a:noFill/>
            <a:miter lim="800000"/>
            <a:headEnd/>
            <a:tailEnd/>
          </a:ln>
        </p:spPr>
      </p:pic>
      <p:sp>
        <p:nvSpPr>
          <p:cNvPr id="1027" name="Title Placeholder 1"/>
          <p:cNvSpPr>
            <a:spLocks noGrp="1"/>
          </p:cNvSpPr>
          <p:nvPr>
            <p:ph type="title"/>
          </p:nvPr>
        </p:nvSpPr>
        <p:spPr bwMode="auto">
          <a:xfrm>
            <a:off x="457200" y="748800"/>
            <a:ext cx="8229600" cy="1576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980000"/>
            <a:ext cx="8229600" cy="4384800"/>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0" name="Picture 19" descr="join_horiz.png"/>
          <p:cNvPicPr>
            <a:picLocks noChangeAspect="1"/>
          </p:cNvPicPr>
          <p:nvPr userDrawn="1"/>
        </p:nvPicPr>
        <p:blipFill>
          <a:blip r:embed="rId13"/>
          <a:srcRect/>
          <a:stretch>
            <a:fillRect/>
          </a:stretch>
        </p:blipFill>
        <p:spPr bwMode="auto">
          <a:xfrm>
            <a:off x="8723313" y="3362325"/>
            <a:ext cx="476250" cy="134938"/>
          </a:xfrm>
          <a:prstGeom prst="rect">
            <a:avLst/>
          </a:prstGeom>
          <a:noFill/>
          <a:ln w="9525">
            <a:noFill/>
            <a:miter lim="800000"/>
            <a:headEnd/>
            <a:tailEnd/>
          </a:ln>
        </p:spPr>
      </p:pic>
      <p:pic>
        <p:nvPicPr>
          <p:cNvPr id="1031" name="Picture 20" descr="join_vert.png"/>
          <p:cNvPicPr>
            <a:picLocks noChangeAspect="1"/>
          </p:cNvPicPr>
          <p:nvPr userDrawn="1"/>
        </p:nvPicPr>
        <p:blipFill>
          <a:blip r:embed="rId14"/>
          <a:srcRect/>
          <a:stretch>
            <a:fillRect/>
          </a:stretch>
        </p:blipFill>
        <p:spPr bwMode="auto">
          <a:xfrm>
            <a:off x="4503738" y="-63500"/>
            <a:ext cx="136525" cy="477838"/>
          </a:xfrm>
          <a:prstGeom prst="rect">
            <a:avLst/>
          </a:prstGeom>
          <a:noFill/>
          <a:ln w="9525">
            <a:noFill/>
            <a:miter lim="800000"/>
            <a:headEnd/>
            <a:tailEnd/>
          </a:ln>
        </p:spPr>
      </p:pic>
      <p:pic>
        <p:nvPicPr>
          <p:cNvPr id="1032" name="Picture 19" descr="join_horiz.png"/>
          <p:cNvPicPr>
            <a:picLocks noChangeAspect="1"/>
          </p:cNvPicPr>
          <p:nvPr userDrawn="1"/>
        </p:nvPicPr>
        <p:blipFill>
          <a:blip r:embed="rId13"/>
          <a:srcRect/>
          <a:stretch>
            <a:fillRect/>
          </a:stretch>
        </p:blipFill>
        <p:spPr bwMode="auto">
          <a:xfrm>
            <a:off x="-57150" y="3362325"/>
            <a:ext cx="476250" cy="134938"/>
          </a:xfrm>
          <a:prstGeom prst="rect">
            <a:avLst/>
          </a:prstGeom>
          <a:noFill/>
          <a:ln w="9525">
            <a:noFill/>
            <a:miter lim="800000"/>
            <a:headEnd/>
            <a:tailEnd/>
          </a:ln>
        </p:spPr>
      </p:pic>
      <p:pic>
        <p:nvPicPr>
          <p:cNvPr id="1033" name="Picture 20" descr="join_vert.png"/>
          <p:cNvPicPr>
            <a:picLocks noChangeAspect="1"/>
          </p:cNvPicPr>
          <p:nvPr userDrawn="1"/>
        </p:nvPicPr>
        <p:blipFill>
          <a:blip r:embed="rId14"/>
          <a:srcRect/>
          <a:stretch>
            <a:fillRect/>
          </a:stretch>
        </p:blipFill>
        <p:spPr bwMode="auto">
          <a:xfrm>
            <a:off x="4503738" y="6440488"/>
            <a:ext cx="136525" cy="477837"/>
          </a:xfrm>
          <a:prstGeom prst="rect">
            <a:avLst/>
          </a:prstGeom>
          <a:noFill/>
          <a:ln w="9525">
            <a:noFill/>
            <a:miter lim="800000"/>
            <a:headEnd/>
            <a:tailEnd/>
          </a:ln>
        </p:spPr>
      </p:pic>
      <p:pic>
        <p:nvPicPr>
          <p:cNvPr id="12" name="Picture 11" descr="step_change_trig_rgb.png"/>
          <p:cNvPicPr>
            <a:picLocks noChangeAspect="1"/>
          </p:cNvPicPr>
          <p:nvPr userDrawn="1"/>
        </p:nvPicPr>
        <p:blipFill>
          <a:blip r:embed="rId15"/>
          <a:stretch>
            <a:fillRect/>
          </a:stretch>
        </p:blipFill>
        <p:spPr>
          <a:xfrm>
            <a:off x="7909519" y="5698235"/>
            <a:ext cx="511199" cy="41999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702"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ransition xmlns:p14="http://schemas.microsoft.com/office/powerpoint/2010/main" spd="slow"/>
  <p:timing>
    <p:tnLst>
      <p:par>
        <p:cTn xmlns:p14="http://schemas.microsoft.com/office/powerpoint/2010/main" id="1" dur="indefinite" restart="never" nodeType="tmRoot"/>
      </p:par>
    </p:tnLst>
  </p:timing>
  <p:txStyles>
    <p:title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p:titleStyle>
    <p:bodyStyle>
      <a:lvl1pPr marL="271463" indent="-271463" algn="l" defTabSz="457200" rtl="0" eaLnBrk="0" fontAlgn="base" hangingPunct="0">
        <a:spcBef>
          <a:spcPct val="20000"/>
        </a:spcBef>
        <a:spcAft>
          <a:spcPts val="1200"/>
        </a:spcAft>
        <a:buClr>
          <a:srgbClr val="E2001A"/>
        </a:buClr>
        <a:buFont typeface="Arial" pitchFamily="-1" charset="0"/>
        <a:buChar char="•"/>
        <a:defRPr sz="2400" kern="1200">
          <a:solidFill>
            <a:schemeClr val="tx1"/>
          </a:solidFill>
          <a:latin typeface="Arial"/>
          <a:ea typeface="ヒラギノ角ゴ Pro W3" pitchFamily="-1" charset="-128"/>
          <a:cs typeface="Arial"/>
        </a:defRPr>
      </a:lvl1pPr>
      <a:lvl2pPr marL="715963" indent="-352425" algn="l" defTabSz="457200" rtl="0" eaLnBrk="0" fontAlgn="base" hangingPunct="0">
        <a:spcBef>
          <a:spcPct val="20000"/>
        </a:spcBef>
        <a:spcAft>
          <a:spcPts val="1200"/>
        </a:spcAft>
        <a:buClr>
          <a:srgbClr val="E2001A"/>
        </a:buClr>
        <a:buFont typeface="Arial" pitchFamily="-1" charset="0"/>
        <a:buChar char="–"/>
        <a:defRPr sz="2000" kern="1200">
          <a:solidFill>
            <a:schemeClr val="tx1"/>
          </a:solidFill>
          <a:latin typeface="Arial"/>
          <a:ea typeface="ヒラギノ角ゴ Pro W3" pitchFamily="-1" charset="-128"/>
          <a:cs typeface="Arial"/>
        </a:defRPr>
      </a:lvl2pPr>
      <a:lvl3pPr marL="989013" indent="-273050" algn="l" defTabSz="457200" rtl="0" eaLnBrk="0" fontAlgn="base" hangingPunct="0">
        <a:spcBef>
          <a:spcPct val="20000"/>
        </a:spcBef>
        <a:spcAft>
          <a:spcPts val="1200"/>
        </a:spcAft>
        <a:buClr>
          <a:srgbClr val="E2001A"/>
        </a:buClr>
        <a:buFont typeface="Arial" pitchFamily="-1" charset="0"/>
        <a:buChar char="•"/>
        <a:defRPr sz="1800" kern="1200">
          <a:solidFill>
            <a:schemeClr val="tx1"/>
          </a:solidFill>
          <a:latin typeface="Arial"/>
          <a:ea typeface="ヒラギノ角ゴ Pro W3" pitchFamily="-1" charset="-128"/>
          <a:cs typeface="Arial"/>
        </a:defRPr>
      </a:lvl3pPr>
      <a:lvl4pPr marL="1252538" indent="-354013" algn="l" defTabSz="457200" rtl="0" eaLnBrk="0" fontAlgn="base" hangingPunct="0">
        <a:spcBef>
          <a:spcPct val="20000"/>
        </a:spcBef>
        <a:spcAft>
          <a:spcPts val="1200"/>
        </a:spcAft>
        <a:buClr>
          <a:srgbClr val="E2001A"/>
        </a:buClr>
        <a:buFont typeface="Arial" pitchFamily="-1" charset="0"/>
        <a:buChar char="–"/>
        <a:defRPr sz="1600" kern="1200">
          <a:solidFill>
            <a:schemeClr val="tx1"/>
          </a:solidFill>
          <a:latin typeface="Arial"/>
          <a:ea typeface="ヒラギノ角ゴ Pro W3" pitchFamily="-1" charset="-128"/>
          <a:cs typeface="Arial"/>
        </a:defRPr>
      </a:lvl4pPr>
      <a:lvl5pPr marL="1614488" indent="-361950" algn="l" defTabSz="457200" rtl="0" eaLnBrk="0" fontAlgn="base" hangingPunct="0">
        <a:spcBef>
          <a:spcPct val="20000"/>
        </a:spcBef>
        <a:spcAft>
          <a:spcPts val="1200"/>
        </a:spcAft>
        <a:buClr>
          <a:srgbClr val="E2001A"/>
        </a:buClr>
        <a:buFont typeface="Arial" pitchFamily="-1" charset="0"/>
        <a:buChar char="»"/>
        <a:defRPr sz="1400" kern="1200">
          <a:solidFill>
            <a:schemeClr val="tx1"/>
          </a:solidFill>
          <a:latin typeface="Arial"/>
          <a:ea typeface="ヒラギノ角ゴ Pro W3" pitchFamily="-1"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48803" y="2015881"/>
            <a:ext cx="8229600" cy="4209331"/>
          </a:xfrm>
        </p:spPr>
        <p:txBody>
          <a:bodyPr>
            <a:normAutofit/>
          </a:bodyPr>
          <a:lstStyle/>
          <a:p>
            <a:pPr marL="0" indent="0" algn="ctr">
              <a:buNone/>
            </a:pPr>
            <a:r>
              <a:rPr lang="en-GB" sz="6600" b="1" dirty="0" smtClean="0">
                <a:solidFill>
                  <a:srgbClr val="FF0000"/>
                </a:solidFill>
                <a:effectLst>
                  <a:outerShdw blurRad="38100" dist="38100" dir="2700000" algn="tl">
                    <a:srgbClr val="000000">
                      <a:alpha val="43137"/>
                    </a:srgbClr>
                  </a:outerShdw>
                </a:effectLst>
                <a:latin typeface="+mn-lt"/>
              </a:rPr>
              <a:t>Safety Moment</a:t>
            </a:r>
          </a:p>
          <a:p>
            <a:pPr marL="0" indent="0" algn="ctr">
              <a:buNone/>
            </a:pPr>
            <a:r>
              <a:rPr lang="en-GB" sz="4800" b="1" dirty="0" smtClean="0">
                <a:latin typeface="+mn-lt"/>
              </a:rPr>
              <a:t>Evacuation</a:t>
            </a:r>
            <a:endParaRPr lang="en-GB" sz="4800" b="1" dirty="0">
              <a:latin typeface="+mn-lt"/>
            </a:endParaRPr>
          </a:p>
        </p:txBody>
      </p:sp>
      <p:sp>
        <p:nvSpPr>
          <p:cNvPr id="3" name="Rectangle 2"/>
          <p:cNvSpPr/>
          <p:nvPr/>
        </p:nvSpPr>
        <p:spPr>
          <a:xfrm>
            <a:off x="506626" y="5611170"/>
            <a:ext cx="7278131" cy="646331"/>
          </a:xfrm>
          <a:prstGeom prst="rect">
            <a:avLst/>
          </a:prstGeom>
        </p:spPr>
        <p:txBody>
          <a:bodyPr wrap="square">
            <a:spAutoFit/>
          </a:bodyPr>
          <a:lstStyle/>
          <a:p>
            <a:r>
              <a:rPr lang="en-GB" sz="1200" b="1" dirty="0"/>
              <a:t>Disclaimer: </a:t>
            </a:r>
            <a:r>
              <a:rPr lang="en-GB" sz="1200" dirty="0"/>
              <a:t>this safety moment is designed to prevent similar incidents occurring.  All guidance herein is provided in good faith and Step Change in Safety nor its member companies accept responsibility for any inaccuracies or omissions contained within this safety moment.</a:t>
            </a:r>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519" b="5910"/>
          <a:stretch/>
        </p:blipFill>
        <p:spPr bwMode="auto">
          <a:xfrm>
            <a:off x="532907" y="498763"/>
            <a:ext cx="8100000" cy="3550723"/>
          </a:xfrm>
          <a:prstGeom prst="round2SameRect">
            <a:avLst>
              <a:gd name="adj1" fmla="val 3322"/>
              <a:gd name="adj2" fmla="val 0"/>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4" name="TextBox 13"/>
          <p:cNvSpPr txBox="1"/>
          <p:nvPr/>
        </p:nvSpPr>
        <p:spPr>
          <a:xfrm>
            <a:off x="544782" y="4045509"/>
            <a:ext cx="8030686" cy="646331"/>
          </a:xfrm>
          <a:prstGeom prst="rect">
            <a:avLst/>
          </a:prstGeom>
          <a:noFill/>
        </p:spPr>
        <p:txBody>
          <a:bodyPr wrap="square" rtlCol="0">
            <a:spAutoFit/>
          </a:bodyPr>
          <a:lstStyle/>
          <a:p>
            <a:r>
              <a:rPr lang="en-GB" b="1" dirty="0">
                <a:latin typeface="+mn-lt"/>
              </a:rPr>
              <a:t>The plane was </a:t>
            </a:r>
            <a:r>
              <a:rPr lang="en-GB" b="1" dirty="0" smtClean="0">
                <a:latin typeface="+mn-lt"/>
              </a:rPr>
              <a:t>engulfed </a:t>
            </a:r>
            <a:r>
              <a:rPr lang="en-GB" b="1" dirty="0">
                <a:latin typeface="+mn-lt"/>
              </a:rPr>
              <a:t>in flames and </a:t>
            </a:r>
            <a:r>
              <a:rPr lang="en-GB" b="1" dirty="0" smtClean="0">
                <a:latin typeface="+mn-lt"/>
              </a:rPr>
              <a:t>smoke as it prepared for take of, as a result of what the airline said was a </a:t>
            </a:r>
            <a:r>
              <a:rPr lang="en-GB" b="1" dirty="0">
                <a:latin typeface="+mn-lt"/>
              </a:rPr>
              <a:t>technical </a:t>
            </a:r>
            <a:r>
              <a:rPr lang="en-GB" b="1" dirty="0" smtClean="0">
                <a:latin typeface="+mn-lt"/>
              </a:rPr>
              <a:t>issue.</a:t>
            </a:r>
            <a:endParaRPr lang="en-GB" b="1" dirty="0">
              <a:latin typeface="+mn-lt"/>
            </a:endParaRPr>
          </a:p>
        </p:txBody>
      </p:sp>
      <p:sp>
        <p:nvSpPr>
          <p:cNvPr id="19" name="Rectangle 18"/>
          <p:cNvSpPr/>
          <p:nvPr/>
        </p:nvSpPr>
        <p:spPr>
          <a:xfrm>
            <a:off x="521032" y="4742980"/>
            <a:ext cx="8030686" cy="723275"/>
          </a:xfrm>
          <a:prstGeom prst="rect">
            <a:avLst/>
          </a:prstGeom>
        </p:spPr>
        <p:txBody>
          <a:bodyPr wrap="square">
            <a:spAutoFit/>
          </a:bodyPr>
          <a:lstStyle/>
          <a:p>
            <a:pPr algn="ctr">
              <a:spcAft>
                <a:spcPts val="600"/>
              </a:spcAft>
            </a:pPr>
            <a:r>
              <a:rPr lang="en-GB" b="1" dirty="0">
                <a:solidFill>
                  <a:srgbClr val="FF0000"/>
                </a:solidFill>
                <a:latin typeface="+mn-lt"/>
              </a:rPr>
              <a:t>What </a:t>
            </a:r>
            <a:r>
              <a:rPr lang="en-GB" b="1" dirty="0" smtClean="0">
                <a:solidFill>
                  <a:srgbClr val="FF0000"/>
                </a:solidFill>
                <a:latin typeface="+mn-lt"/>
              </a:rPr>
              <a:t>issues do </a:t>
            </a:r>
            <a:r>
              <a:rPr lang="en-GB" b="1" dirty="0">
                <a:solidFill>
                  <a:srgbClr val="FF0000"/>
                </a:solidFill>
                <a:latin typeface="+mn-lt"/>
              </a:rPr>
              <a:t>you </a:t>
            </a:r>
            <a:r>
              <a:rPr lang="en-GB" b="1" dirty="0" smtClean="0">
                <a:solidFill>
                  <a:srgbClr val="FF0000"/>
                </a:solidFill>
                <a:latin typeface="+mn-lt"/>
              </a:rPr>
              <a:t>see?   What </a:t>
            </a:r>
            <a:r>
              <a:rPr lang="en-GB" b="1" dirty="0">
                <a:solidFill>
                  <a:srgbClr val="FF0000"/>
                </a:solidFill>
                <a:latin typeface="+mn-lt"/>
              </a:rPr>
              <a:t>could go wrong? </a:t>
            </a:r>
            <a:endParaRPr lang="en-GB" b="1" dirty="0" smtClean="0">
              <a:solidFill>
                <a:srgbClr val="FF0000"/>
              </a:solidFill>
              <a:latin typeface="+mn-lt"/>
            </a:endParaRPr>
          </a:p>
          <a:p>
            <a:pPr algn="ctr">
              <a:spcAft>
                <a:spcPts val="600"/>
              </a:spcAft>
            </a:pPr>
            <a:r>
              <a:rPr lang="en-GB" b="1" dirty="0" smtClean="0">
                <a:solidFill>
                  <a:srgbClr val="FF0000"/>
                </a:solidFill>
                <a:latin typeface="+mn-lt"/>
              </a:rPr>
              <a:t>What </a:t>
            </a:r>
            <a:r>
              <a:rPr lang="en-GB" b="1" dirty="0">
                <a:solidFill>
                  <a:srgbClr val="FF0000"/>
                </a:solidFill>
                <a:latin typeface="+mn-lt"/>
              </a:rPr>
              <a:t>might be the consequences?</a:t>
            </a:r>
            <a:endParaRPr lang="en-GB" b="1" dirty="0">
              <a:latin typeface="+mn-lt"/>
            </a:endParaRPr>
          </a:p>
        </p:txBody>
      </p:sp>
      <p:sp>
        <p:nvSpPr>
          <p:cNvPr id="16" name="Rounded Rectangle 15"/>
          <p:cNvSpPr/>
          <p:nvPr/>
        </p:nvSpPr>
        <p:spPr>
          <a:xfrm>
            <a:off x="3770026" y="5748167"/>
            <a:ext cx="1603948" cy="457200"/>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rgbClr val="FF0000"/>
                </a:solidFill>
              </a:rPr>
              <a:t>DISCUSS</a:t>
            </a:r>
            <a:endParaRPr lang="en-GB" dirty="0"/>
          </a:p>
        </p:txBody>
      </p:sp>
      <p:sp>
        <p:nvSpPr>
          <p:cNvPr id="12" name="TextBox 11"/>
          <p:cNvSpPr txBox="1"/>
          <p:nvPr/>
        </p:nvSpPr>
        <p:spPr>
          <a:xfrm>
            <a:off x="7112330" y="6519446"/>
            <a:ext cx="1197764" cy="338554"/>
          </a:xfrm>
          <a:prstGeom prst="rect">
            <a:avLst/>
          </a:prstGeom>
          <a:noFill/>
        </p:spPr>
        <p:txBody>
          <a:bodyPr wrap="none" rtlCol="0">
            <a:spAutoFit/>
          </a:bodyPr>
          <a:lstStyle/>
          <a:p>
            <a:r>
              <a:rPr lang="en-GB" sz="1600" dirty="0" smtClean="0"/>
              <a:t>Evacuation</a:t>
            </a:r>
            <a:endParaRPr lang="en-GB" sz="1600" dirty="0"/>
          </a:p>
        </p:txBody>
      </p:sp>
    </p:spTree>
    <p:extLst>
      <p:ext uri="{BB962C8B-B14F-4D97-AF65-F5344CB8AC3E}">
        <p14:creationId xmlns:p14="http://schemas.microsoft.com/office/powerpoint/2010/main" val="240687038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415664" y="570016"/>
            <a:ext cx="5174004" cy="2385268"/>
          </a:xfrm>
          <a:prstGeom prst="rect">
            <a:avLst/>
          </a:prstGeom>
          <a:ln>
            <a:noFill/>
          </a:ln>
        </p:spPr>
        <p:txBody>
          <a:bodyPr wrap="square">
            <a:spAutoFit/>
          </a:bodyPr>
          <a:lstStyle/>
          <a:p>
            <a:pPr>
              <a:spcAft>
                <a:spcPts val="600"/>
              </a:spcAft>
              <a:buClr>
                <a:srgbClr val="FF0000"/>
              </a:buClr>
            </a:pPr>
            <a:r>
              <a:rPr lang="en-GB" b="1" dirty="0" smtClean="0">
                <a:cs typeface="Arial" panose="020B0604020202020204" pitchFamily="34" charset="0"/>
              </a:rPr>
              <a:t>What happened</a:t>
            </a:r>
            <a:endParaRPr lang="en-GB" dirty="0" smtClean="0">
              <a:cs typeface="Arial" panose="020B0604020202020204" pitchFamily="34" charset="0"/>
            </a:endParaRPr>
          </a:p>
          <a:p>
            <a:pPr marL="285750" indent="-285750">
              <a:buClr>
                <a:srgbClr val="FF0000"/>
              </a:buClr>
              <a:buFont typeface="Arial" panose="020B0604020202020204" pitchFamily="34" charset="0"/>
              <a:buChar char="•"/>
            </a:pPr>
            <a:r>
              <a:rPr lang="en-GB" dirty="0">
                <a:cs typeface="Arial" panose="020B0604020202020204" pitchFamily="34" charset="0"/>
              </a:rPr>
              <a:t>At least 14 people were treated for minor injuries following the </a:t>
            </a:r>
            <a:r>
              <a:rPr lang="en-GB" dirty="0" smtClean="0">
                <a:cs typeface="Arial" panose="020B0604020202020204" pitchFamily="34" charset="0"/>
              </a:rPr>
              <a:t>incident on 8</a:t>
            </a:r>
            <a:r>
              <a:rPr lang="en-GB" baseline="30000" dirty="0" smtClean="0">
                <a:cs typeface="Arial" panose="020B0604020202020204" pitchFamily="34" charset="0"/>
              </a:rPr>
              <a:t>th</a:t>
            </a:r>
            <a:r>
              <a:rPr lang="en-GB" dirty="0" smtClean="0">
                <a:cs typeface="Arial" panose="020B0604020202020204" pitchFamily="34" charset="0"/>
              </a:rPr>
              <a:t> September 2015 in Las Vegas.</a:t>
            </a:r>
            <a:endParaRPr lang="en-GB" dirty="0" smtClean="0"/>
          </a:p>
          <a:p>
            <a:pPr marL="285750" indent="-285750">
              <a:buClr>
                <a:srgbClr val="FF0000"/>
              </a:buClr>
              <a:buFont typeface="Arial" panose="020B0604020202020204" pitchFamily="34" charset="0"/>
              <a:buChar char="•"/>
            </a:pPr>
            <a:r>
              <a:rPr lang="en-GB" dirty="0" smtClean="0"/>
              <a:t>Smoke entered </a:t>
            </a:r>
            <a:r>
              <a:rPr lang="en-GB" dirty="0"/>
              <a:t>the </a:t>
            </a:r>
            <a:r>
              <a:rPr lang="en-GB" dirty="0" smtClean="0"/>
              <a:t>cabin when </a:t>
            </a:r>
            <a:r>
              <a:rPr lang="en-GB" dirty="0"/>
              <a:t>one exit was </a:t>
            </a:r>
            <a:r>
              <a:rPr lang="en-GB" dirty="0" smtClean="0"/>
              <a:t>opened.  This exit was declared unsafe and immediately closed, resulting in </a:t>
            </a:r>
            <a:r>
              <a:rPr lang="en-GB" dirty="0" smtClean="0">
                <a:solidFill>
                  <a:srgbClr val="FF0000"/>
                </a:solidFill>
              </a:rPr>
              <a:t>one less emergency exit.</a:t>
            </a:r>
            <a:endParaRPr lang="en-GB" dirty="0">
              <a:solidFill>
                <a:srgbClr val="FF0000"/>
              </a:solidFill>
            </a:endParaRPr>
          </a:p>
        </p:txBody>
      </p:sp>
      <p:sp>
        <p:nvSpPr>
          <p:cNvPr id="12" name="Rectangle 11"/>
          <p:cNvSpPr/>
          <p:nvPr/>
        </p:nvSpPr>
        <p:spPr>
          <a:xfrm>
            <a:off x="556967" y="3311626"/>
            <a:ext cx="4454422" cy="2385268"/>
          </a:xfrm>
          <a:prstGeom prst="rect">
            <a:avLst/>
          </a:prstGeom>
          <a:ln>
            <a:noFill/>
          </a:ln>
        </p:spPr>
        <p:txBody>
          <a:bodyPr wrap="square">
            <a:spAutoFit/>
          </a:bodyPr>
          <a:lstStyle/>
          <a:p>
            <a:pPr lvl="0">
              <a:spcAft>
                <a:spcPts val="600"/>
              </a:spcAft>
              <a:buClr>
                <a:srgbClr val="FF0000"/>
              </a:buClr>
            </a:pPr>
            <a:r>
              <a:rPr lang="en-GB" b="1" dirty="0" smtClean="0">
                <a:cs typeface="Arial" panose="020B0604020202020204" pitchFamily="34" charset="0"/>
              </a:rPr>
              <a:t>Identified issues</a:t>
            </a:r>
            <a:endParaRPr lang="en-GB" dirty="0">
              <a:cs typeface="Arial" panose="020B0604020202020204" pitchFamily="34" charset="0"/>
            </a:endParaRPr>
          </a:p>
          <a:p>
            <a:pPr marL="285750" lvl="0" indent="-285750">
              <a:buClr>
                <a:srgbClr val="FF0000"/>
              </a:buClr>
              <a:buFont typeface="Arial" panose="020B0604020202020204" pitchFamily="34" charset="0"/>
              <a:buChar char="•"/>
            </a:pPr>
            <a:r>
              <a:rPr lang="en-GB" dirty="0" smtClean="0">
                <a:cs typeface="Arial" panose="020B0604020202020204" pitchFamily="34" charset="0"/>
              </a:rPr>
              <a:t>Passengers </a:t>
            </a:r>
            <a:r>
              <a:rPr lang="en-GB" dirty="0" smtClean="0">
                <a:solidFill>
                  <a:srgbClr val="FF0000"/>
                </a:solidFill>
                <a:cs typeface="Arial" panose="020B0604020202020204" pitchFamily="34" charset="0"/>
              </a:rPr>
              <a:t>ignored </a:t>
            </a:r>
            <a:r>
              <a:rPr lang="en-GB" dirty="0">
                <a:solidFill>
                  <a:srgbClr val="FF0000"/>
                </a:solidFill>
                <a:cs typeface="Arial" panose="020B0604020202020204" pitchFamily="34" charset="0"/>
              </a:rPr>
              <a:t>safety protocols </a:t>
            </a:r>
            <a:r>
              <a:rPr lang="en-GB" dirty="0">
                <a:cs typeface="Arial" panose="020B0604020202020204" pitchFamily="34" charset="0"/>
              </a:rPr>
              <a:t>and grabbed their bags before </a:t>
            </a:r>
            <a:r>
              <a:rPr lang="en-GB" dirty="0" smtClean="0">
                <a:cs typeface="Arial" panose="020B0604020202020204" pitchFamily="34" charset="0"/>
              </a:rPr>
              <a:t>exiting.</a:t>
            </a:r>
          </a:p>
          <a:p>
            <a:pPr marL="285750" lvl="0" indent="-285750">
              <a:buClr>
                <a:srgbClr val="FF0000"/>
              </a:buClr>
              <a:buFont typeface="Arial" panose="020B0604020202020204" pitchFamily="34" charset="0"/>
              <a:buChar char="•"/>
            </a:pPr>
            <a:r>
              <a:rPr lang="en-GB" dirty="0" smtClean="0"/>
              <a:t>Wheeled </a:t>
            </a:r>
            <a:r>
              <a:rPr lang="en-GB" dirty="0"/>
              <a:t>cases could </a:t>
            </a:r>
            <a:r>
              <a:rPr lang="en-GB" dirty="0" smtClean="0"/>
              <a:t>have </a:t>
            </a:r>
            <a:r>
              <a:rPr lang="en-GB" dirty="0"/>
              <a:t>ripped the escape slides, rendering them unusable and </a:t>
            </a:r>
            <a:r>
              <a:rPr lang="en-GB" dirty="0" smtClean="0"/>
              <a:t>preventing a </a:t>
            </a:r>
            <a:r>
              <a:rPr lang="en-GB" dirty="0"/>
              <a:t>safe </a:t>
            </a:r>
            <a:r>
              <a:rPr lang="en-GB" dirty="0" smtClean="0"/>
              <a:t>exit. </a:t>
            </a:r>
          </a:p>
          <a:p>
            <a:pPr marL="285750" lvl="0" indent="-285750">
              <a:buClr>
                <a:srgbClr val="FF0000"/>
              </a:buClr>
              <a:buFont typeface="Arial" panose="020B0604020202020204" pitchFamily="34" charset="0"/>
              <a:buChar char="•"/>
            </a:pPr>
            <a:r>
              <a:rPr lang="en-GB" dirty="0" smtClean="0"/>
              <a:t>Cases </a:t>
            </a:r>
            <a:r>
              <a:rPr lang="en-GB" dirty="0"/>
              <a:t>in the aisle make a confused situation even </a:t>
            </a:r>
            <a:r>
              <a:rPr lang="en-GB" dirty="0" smtClean="0"/>
              <a:t>worse.</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67" y="570016"/>
            <a:ext cx="2628000" cy="264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7241"/>
          <a:stretch/>
        </p:blipFill>
        <p:spPr bwMode="auto">
          <a:xfrm>
            <a:off x="5011389" y="2955284"/>
            <a:ext cx="3309493" cy="2572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18467" y="5801133"/>
            <a:ext cx="5141151" cy="400110"/>
          </a:xfrm>
          <a:prstGeom prst="rect">
            <a:avLst/>
          </a:prstGeom>
          <a:noFill/>
        </p:spPr>
        <p:txBody>
          <a:bodyPr wrap="none" rtlCol="0">
            <a:spAutoFit/>
          </a:bodyPr>
          <a:lstStyle/>
          <a:p>
            <a:r>
              <a:rPr lang="en-GB" sz="2000" dirty="0" smtClean="0">
                <a:solidFill>
                  <a:srgbClr val="FF0000"/>
                </a:solidFill>
              </a:rPr>
              <a:t>What might you have done in this situation?</a:t>
            </a:r>
            <a:endParaRPr lang="en-GB" sz="2000" dirty="0">
              <a:solidFill>
                <a:srgbClr val="FF0000"/>
              </a:solidFill>
            </a:endParaRPr>
          </a:p>
        </p:txBody>
      </p:sp>
      <p:sp>
        <p:nvSpPr>
          <p:cNvPr id="7" name="TextBox 6"/>
          <p:cNvSpPr txBox="1"/>
          <p:nvPr/>
        </p:nvSpPr>
        <p:spPr>
          <a:xfrm>
            <a:off x="7112330" y="6519446"/>
            <a:ext cx="1197764" cy="338554"/>
          </a:xfrm>
          <a:prstGeom prst="rect">
            <a:avLst/>
          </a:prstGeom>
          <a:noFill/>
        </p:spPr>
        <p:txBody>
          <a:bodyPr wrap="none" rtlCol="0">
            <a:spAutoFit/>
          </a:bodyPr>
          <a:lstStyle/>
          <a:p>
            <a:r>
              <a:rPr lang="en-GB" sz="1600" dirty="0" smtClean="0"/>
              <a:t>Evacuation</a:t>
            </a:r>
            <a:endParaRPr lang="en-GB" sz="1600" dirty="0"/>
          </a:p>
        </p:txBody>
      </p:sp>
    </p:spTree>
    <p:extLst>
      <p:ext uri="{BB962C8B-B14F-4D97-AF65-F5344CB8AC3E}">
        <p14:creationId xmlns:p14="http://schemas.microsoft.com/office/powerpoint/2010/main" val="3537646888"/>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199" y="1152489"/>
            <a:ext cx="8229600" cy="4209331"/>
          </a:xfrm>
        </p:spPr>
        <p:txBody>
          <a:bodyPr>
            <a:normAutofit/>
          </a:bodyPr>
          <a:lstStyle/>
          <a:p>
            <a:pPr marL="0" indent="0" algn="ctr">
              <a:buNone/>
            </a:pPr>
            <a:r>
              <a:rPr lang="en-GB" dirty="0" smtClean="0">
                <a:latin typeface="+mn-lt"/>
              </a:rPr>
              <a:t>Where else might you need to consider how you evacuate?</a:t>
            </a:r>
          </a:p>
          <a:p>
            <a:pPr marL="0" indent="0" algn="ctr">
              <a:buNone/>
            </a:pPr>
            <a:r>
              <a:rPr lang="en-GB" dirty="0" smtClean="0">
                <a:latin typeface="+mn-lt"/>
              </a:rPr>
              <a:t>How will you plan your evacuation?</a:t>
            </a:r>
          </a:p>
          <a:p>
            <a:pPr marL="0" indent="0">
              <a:buNone/>
            </a:pPr>
            <a:endParaRPr lang="en-GB" sz="2300" dirty="0">
              <a:latin typeface="+mn-lt"/>
            </a:endParaRPr>
          </a:p>
        </p:txBody>
      </p:sp>
      <p:sp>
        <p:nvSpPr>
          <p:cNvPr id="15" name="Rectangle 14"/>
          <p:cNvSpPr/>
          <p:nvPr/>
        </p:nvSpPr>
        <p:spPr>
          <a:xfrm>
            <a:off x="809835" y="4530823"/>
            <a:ext cx="7232477" cy="461665"/>
          </a:xfrm>
          <a:prstGeom prst="rect">
            <a:avLst/>
          </a:prstGeom>
        </p:spPr>
        <p:txBody>
          <a:bodyPr wrap="square">
            <a:spAutoFit/>
          </a:bodyPr>
          <a:lstStyle/>
          <a:p>
            <a:pPr algn="ctr">
              <a:spcAft>
                <a:spcPts val="600"/>
              </a:spcAft>
            </a:pPr>
            <a:r>
              <a:rPr lang="en-GB" sz="2400" b="1" dirty="0" smtClean="0">
                <a:solidFill>
                  <a:srgbClr val="FF0000"/>
                </a:solidFill>
                <a:latin typeface="+mn-lt"/>
              </a:rPr>
              <a:t>What could you start doing differently today?</a:t>
            </a:r>
          </a:p>
        </p:txBody>
      </p:sp>
      <p:sp>
        <p:nvSpPr>
          <p:cNvPr id="8" name="Rounded Rectangle 7"/>
          <p:cNvSpPr/>
          <p:nvPr/>
        </p:nvSpPr>
        <p:spPr>
          <a:xfrm>
            <a:off x="3500029" y="3058256"/>
            <a:ext cx="2143941" cy="629881"/>
          </a:xfrm>
          <a:prstGeom prst="round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b="1" dirty="0">
                <a:solidFill>
                  <a:srgbClr val="FF0000"/>
                </a:solidFill>
              </a:rPr>
              <a:t>DISCUSS</a:t>
            </a:r>
            <a:endParaRPr lang="en-GB" sz="3200" dirty="0"/>
          </a:p>
        </p:txBody>
      </p:sp>
      <p:sp>
        <p:nvSpPr>
          <p:cNvPr id="7" name="TextBox 6"/>
          <p:cNvSpPr txBox="1"/>
          <p:nvPr/>
        </p:nvSpPr>
        <p:spPr>
          <a:xfrm>
            <a:off x="7112330" y="6519446"/>
            <a:ext cx="1197764" cy="338554"/>
          </a:xfrm>
          <a:prstGeom prst="rect">
            <a:avLst/>
          </a:prstGeom>
          <a:noFill/>
        </p:spPr>
        <p:txBody>
          <a:bodyPr wrap="none" rtlCol="0">
            <a:spAutoFit/>
          </a:bodyPr>
          <a:lstStyle/>
          <a:p>
            <a:r>
              <a:rPr lang="en-GB" sz="1600" dirty="0" smtClean="0"/>
              <a:t>Evacuation</a:t>
            </a:r>
            <a:endParaRPr lang="en-GB" sz="1600" dirty="0"/>
          </a:p>
        </p:txBody>
      </p:sp>
    </p:spTree>
    <p:extLst>
      <p:ext uri="{BB962C8B-B14F-4D97-AF65-F5344CB8AC3E}">
        <p14:creationId xmlns:p14="http://schemas.microsoft.com/office/powerpoint/2010/main" val="416960232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6907" y="680180"/>
            <a:ext cx="8161897" cy="5016758"/>
          </a:xfrm>
          <a:prstGeom prst="rect">
            <a:avLst/>
          </a:prstGeom>
        </p:spPr>
        <p:txBody>
          <a:bodyPr wrap="square">
            <a:spAutoFit/>
          </a:bodyPr>
          <a:lstStyle/>
          <a:p>
            <a:pPr lvl="0">
              <a:buClr>
                <a:srgbClr val="FF0000"/>
              </a:buClr>
            </a:pPr>
            <a:r>
              <a:rPr lang="en-GB" sz="2000" b="1" dirty="0" smtClean="0">
                <a:latin typeface="+mn-lt"/>
                <a:cs typeface="Arial" panose="020B0604020202020204" pitchFamily="34" charset="0"/>
              </a:rPr>
              <a:t>Help and advice</a:t>
            </a:r>
          </a:p>
          <a:p>
            <a:pPr lvl="0">
              <a:buClr>
                <a:srgbClr val="FF0000"/>
              </a:buClr>
            </a:pPr>
            <a:endParaRPr lang="en-GB" sz="2000" dirty="0" smtClean="0">
              <a:solidFill>
                <a:srgbClr val="FF0000"/>
              </a:solidFill>
              <a:latin typeface="+mn-lt"/>
              <a:cs typeface="Arial" panose="020B0604020202020204" pitchFamily="34" charset="0"/>
            </a:endParaRPr>
          </a:p>
          <a:p>
            <a:pPr lvl="0">
              <a:buClr>
                <a:srgbClr val="FF0000"/>
              </a:buClr>
            </a:pPr>
            <a:r>
              <a:rPr lang="en-GB" sz="2000" dirty="0" smtClean="0">
                <a:solidFill>
                  <a:srgbClr val="FF0000"/>
                </a:solidFill>
                <a:latin typeface="+mn-lt"/>
                <a:cs typeface="Arial" panose="020B0604020202020204" pitchFamily="34" charset="0"/>
              </a:rPr>
              <a:t>Think through your personal plan for evacuating from:</a:t>
            </a:r>
          </a:p>
          <a:p>
            <a:pPr lvl="0">
              <a:buClr>
                <a:srgbClr val="FF0000"/>
              </a:buClr>
            </a:pPr>
            <a:r>
              <a:rPr lang="en-GB" sz="2000" dirty="0" smtClean="0">
                <a:latin typeface="+mn-lt"/>
                <a:cs typeface="Arial" panose="020B0604020202020204" pitchFamily="34" charset="0"/>
              </a:rPr>
              <a:t>Worksites, offices, your home, planes, helicopters, trains, inaccessible or confined locations.</a:t>
            </a:r>
          </a:p>
          <a:p>
            <a:pPr lvl="0">
              <a:buClr>
                <a:srgbClr val="FF0000"/>
              </a:buClr>
            </a:pPr>
            <a:endParaRPr lang="en-GB" sz="2000" dirty="0" smtClean="0">
              <a:latin typeface="+mn-lt"/>
              <a:cs typeface="Arial" panose="020B0604020202020204" pitchFamily="34" charset="0"/>
            </a:endParaRPr>
          </a:p>
          <a:p>
            <a:pPr lvl="0">
              <a:buClr>
                <a:srgbClr val="FF0000"/>
              </a:buClr>
            </a:pPr>
            <a:r>
              <a:rPr lang="en-GB" sz="2000" dirty="0" smtClean="0">
                <a:solidFill>
                  <a:srgbClr val="FF0000"/>
                </a:solidFill>
                <a:latin typeface="+mn-lt"/>
                <a:cs typeface="Arial" panose="020B0604020202020204" pitchFamily="34" charset="0"/>
              </a:rPr>
              <a:t>At your workplace do you have…?</a:t>
            </a:r>
            <a:endParaRPr lang="en-GB" sz="2000" dirty="0">
              <a:solidFill>
                <a:srgbClr val="FF0000"/>
              </a:solidFill>
              <a:latin typeface="+mn-lt"/>
              <a:cs typeface="Arial" panose="020B0604020202020204" pitchFamily="34" charset="0"/>
            </a:endParaRPr>
          </a:p>
          <a:p>
            <a:pPr marL="171450" lvl="0" indent="-171450">
              <a:buClr>
                <a:srgbClr val="FF0000"/>
              </a:buClr>
              <a:buFont typeface="Arial" panose="020B0604020202020204" pitchFamily="34" charset="0"/>
              <a:buChar char="•"/>
            </a:pPr>
            <a:endParaRPr lang="en-GB" sz="2000" dirty="0">
              <a:latin typeface="+mn-lt"/>
              <a:cs typeface="Arial" panose="020B0604020202020204" pitchFamily="34" charset="0"/>
            </a:endParaRPr>
          </a:p>
          <a:p>
            <a:pPr marL="171450" lvl="0" indent="-171450">
              <a:buClr>
                <a:srgbClr val="FF0000"/>
              </a:buClr>
              <a:buFont typeface="Arial" panose="020B0604020202020204" pitchFamily="34" charset="0"/>
              <a:buChar char="•"/>
            </a:pPr>
            <a:r>
              <a:rPr lang="en-GB" sz="2000" dirty="0">
                <a:latin typeface="+mn-lt"/>
                <a:cs typeface="Arial" panose="020B0604020202020204" pitchFamily="34" charset="0"/>
              </a:rPr>
              <a:t>A</a:t>
            </a:r>
            <a:r>
              <a:rPr lang="en-GB" sz="2000" dirty="0" smtClean="0">
                <a:latin typeface="+mn-lt"/>
                <a:cs typeface="Arial" panose="020B0604020202020204" pitchFamily="34" charset="0"/>
              </a:rPr>
              <a:t> </a:t>
            </a:r>
            <a:r>
              <a:rPr lang="en-GB" sz="2000" dirty="0">
                <a:latin typeface="+mn-lt"/>
                <a:cs typeface="Arial" panose="020B0604020202020204" pitchFamily="34" charset="0"/>
              </a:rPr>
              <a:t>clear passageway to all escape routes</a:t>
            </a:r>
          </a:p>
          <a:p>
            <a:pPr marL="171450" lvl="0" indent="-171450">
              <a:buClr>
                <a:srgbClr val="FF0000"/>
              </a:buClr>
              <a:buFont typeface="Arial" panose="020B0604020202020204" pitchFamily="34" charset="0"/>
              <a:buChar char="•"/>
            </a:pPr>
            <a:r>
              <a:rPr lang="en-GB" sz="2000" dirty="0">
                <a:latin typeface="+mn-lt"/>
                <a:cs typeface="Arial" panose="020B0604020202020204" pitchFamily="34" charset="0"/>
              </a:rPr>
              <a:t>C</a:t>
            </a:r>
            <a:r>
              <a:rPr lang="en-GB" sz="2000" dirty="0" smtClean="0">
                <a:latin typeface="+mn-lt"/>
                <a:cs typeface="Arial" panose="020B0604020202020204" pitchFamily="34" charset="0"/>
              </a:rPr>
              <a:t>learly </a:t>
            </a:r>
            <a:r>
              <a:rPr lang="en-GB" sz="2000" dirty="0">
                <a:latin typeface="+mn-lt"/>
                <a:cs typeface="Arial" panose="020B0604020202020204" pitchFamily="34" charset="0"/>
              </a:rPr>
              <a:t>marked escape routes that are as short and direct as possible</a:t>
            </a:r>
          </a:p>
          <a:p>
            <a:pPr marL="171450" lvl="0" indent="-171450">
              <a:buClr>
                <a:srgbClr val="FF0000"/>
              </a:buClr>
              <a:buFont typeface="Arial" panose="020B0604020202020204" pitchFamily="34" charset="0"/>
              <a:buChar char="•"/>
            </a:pPr>
            <a:r>
              <a:rPr lang="en-GB" sz="2000" dirty="0">
                <a:latin typeface="+mn-lt"/>
                <a:cs typeface="Arial" panose="020B0604020202020204" pitchFamily="34" charset="0"/>
              </a:rPr>
              <a:t>E</a:t>
            </a:r>
            <a:r>
              <a:rPr lang="en-GB" sz="2000" dirty="0" smtClean="0">
                <a:latin typeface="+mn-lt"/>
                <a:cs typeface="Arial" panose="020B0604020202020204" pitchFamily="34" charset="0"/>
              </a:rPr>
              <a:t>nough </a:t>
            </a:r>
            <a:r>
              <a:rPr lang="en-GB" sz="2000" dirty="0">
                <a:latin typeface="+mn-lt"/>
                <a:cs typeface="Arial" panose="020B0604020202020204" pitchFamily="34" charset="0"/>
              </a:rPr>
              <a:t>exits and routes for all people to escape</a:t>
            </a:r>
          </a:p>
          <a:p>
            <a:pPr marL="171450" lvl="0" indent="-171450">
              <a:buClr>
                <a:srgbClr val="FF0000"/>
              </a:buClr>
              <a:buFont typeface="Arial" panose="020B0604020202020204" pitchFamily="34" charset="0"/>
              <a:buChar char="•"/>
            </a:pPr>
            <a:r>
              <a:rPr lang="en-GB" sz="2000" dirty="0">
                <a:latin typeface="+mn-lt"/>
                <a:cs typeface="Arial" panose="020B0604020202020204" pitchFamily="34" charset="0"/>
              </a:rPr>
              <a:t>E</a:t>
            </a:r>
            <a:r>
              <a:rPr lang="en-GB" sz="2000" dirty="0" smtClean="0">
                <a:latin typeface="+mn-lt"/>
                <a:cs typeface="Arial" panose="020B0604020202020204" pitchFamily="34" charset="0"/>
              </a:rPr>
              <a:t>mergency </a:t>
            </a:r>
            <a:r>
              <a:rPr lang="en-GB" sz="2000" dirty="0">
                <a:latin typeface="+mn-lt"/>
                <a:cs typeface="Arial" panose="020B0604020202020204" pitchFamily="34" charset="0"/>
              </a:rPr>
              <a:t>doors </a:t>
            </a:r>
            <a:r>
              <a:rPr lang="en-GB" sz="2000" dirty="0" smtClean="0">
                <a:latin typeface="+mn-lt"/>
                <a:cs typeface="Arial" panose="020B0604020202020204" pitchFamily="34" charset="0"/>
              </a:rPr>
              <a:t>which </a:t>
            </a:r>
            <a:r>
              <a:rPr lang="en-GB" sz="2000" dirty="0">
                <a:latin typeface="+mn-lt"/>
                <a:cs typeface="Arial" panose="020B0604020202020204" pitchFamily="34" charset="0"/>
              </a:rPr>
              <a:t>open easily</a:t>
            </a:r>
          </a:p>
          <a:p>
            <a:pPr marL="171450" lvl="0" indent="-171450">
              <a:buClr>
                <a:srgbClr val="FF0000"/>
              </a:buClr>
              <a:buFont typeface="Arial" panose="020B0604020202020204" pitchFamily="34" charset="0"/>
              <a:buChar char="•"/>
            </a:pPr>
            <a:r>
              <a:rPr lang="en-GB" sz="2000" dirty="0">
                <a:latin typeface="+mn-lt"/>
                <a:cs typeface="Arial" panose="020B0604020202020204" pitchFamily="34" charset="0"/>
              </a:rPr>
              <a:t>E</a:t>
            </a:r>
            <a:r>
              <a:rPr lang="en-GB" sz="2000" dirty="0" smtClean="0">
                <a:latin typeface="+mn-lt"/>
                <a:cs typeface="Arial" panose="020B0604020202020204" pitchFamily="34" charset="0"/>
              </a:rPr>
              <a:t>mergency </a:t>
            </a:r>
            <a:r>
              <a:rPr lang="en-GB" sz="2000" dirty="0">
                <a:latin typeface="+mn-lt"/>
                <a:cs typeface="Arial" panose="020B0604020202020204" pitchFamily="34" charset="0"/>
              </a:rPr>
              <a:t>lighting where needed</a:t>
            </a:r>
          </a:p>
          <a:p>
            <a:pPr marL="171450" lvl="0" indent="-171450">
              <a:buClr>
                <a:srgbClr val="FF0000"/>
              </a:buClr>
              <a:buFont typeface="Arial" panose="020B0604020202020204" pitchFamily="34" charset="0"/>
              <a:buChar char="•"/>
            </a:pPr>
            <a:r>
              <a:rPr lang="en-GB" sz="2000" dirty="0">
                <a:latin typeface="+mn-lt"/>
                <a:cs typeface="Arial" panose="020B0604020202020204" pitchFamily="34" charset="0"/>
              </a:rPr>
              <a:t>T</a:t>
            </a:r>
            <a:r>
              <a:rPr lang="en-GB" sz="2000" dirty="0" smtClean="0">
                <a:latin typeface="+mn-lt"/>
                <a:cs typeface="Arial" panose="020B0604020202020204" pitchFamily="34" charset="0"/>
              </a:rPr>
              <a:t>raining </a:t>
            </a:r>
            <a:r>
              <a:rPr lang="en-GB" sz="2000" dirty="0">
                <a:latin typeface="+mn-lt"/>
                <a:cs typeface="Arial" panose="020B0604020202020204" pitchFamily="34" charset="0"/>
              </a:rPr>
              <a:t>for all employees to know and use the escape </a:t>
            </a:r>
            <a:r>
              <a:rPr lang="en-GB" sz="2000" dirty="0" smtClean="0">
                <a:latin typeface="+mn-lt"/>
                <a:cs typeface="Arial" panose="020B0604020202020204" pitchFamily="34" charset="0"/>
              </a:rPr>
              <a:t>routes</a:t>
            </a:r>
          </a:p>
          <a:p>
            <a:pPr marL="171450" lvl="0" indent="-171450">
              <a:buClr>
                <a:srgbClr val="FF0000"/>
              </a:buClr>
              <a:buFont typeface="Arial" panose="020B0604020202020204" pitchFamily="34" charset="0"/>
              <a:buChar char="•"/>
            </a:pPr>
            <a:r>
              <a:rPr lang="en-GB" sz="2000" dirty="0" smtClean="0">
                <a:latin typeface="+mn-lt"/>
                <a:cs typeface="Arial" panose="020B0604020202020204" pitchFamily="34" charset="0"/>
              </a:rPr>
              <a:t>Provision for people who need assistance</a:t>
            </a:r>
            <a:endParaRPr lang="en-GB" sz="2000" dirty="0">
              <a:latin typeface="+mn-lt"/>
              <a:cs typeface="Arial" panose="020B0604020202020204" pitchFamily="34" charset="0"/>
            </a:endParaRPr>
          </a:p>
          <a:p>
            <a:pPr marL="171450" lvl="0" indent="-171450">
              <a:buClr>
                <a:srgbClr val="FF0000"/>
              </a:buClr>
              <a:buFont typeface="Arial" panose="020B0604020202020204" pitchFamily="34" charset="0"/>
              <a:buChar char="•"/>
            </a:pPr>
            <a:r>
              <a:rPr lang="en-GB" sz="2000" dirty="0">
                <a:latin typeface="+mn-lt"/>
                <a:cs typeface="Arial" panose="020B0604020202020204" pitchFamily="34" charset="0"/>
              </a:rPr>
              <a:t>A</a:t>
            </a:r>
            <a:r>
              <a:rPr lang="en-GB" sz="2000" dirty="0" smtClean="0">
                <a:latin typeface="+mn-lt"/>
                <a:cs typeface="Arial" panose="020B0604020202020204" pitchFamily="34" charset="0"/>
              </a:rPr>
              <a:t> </a:t>
            </a:r>
            <a:r>
              <a:rPr lang="en-GB" sz="2000" dirty="0">
                <a:latin typeface="+mn-lt"/>
                <a:cs typeface="Arial" panose="020B0604020202020204" pitchFamily="34" charset="0"/>
              </a:rPr>
              <a:t>safe meeting point for </a:t>
            </a:r>
            <a:r>
              <a:rPr lang="en-GB" sz="2000" dirty="0" smtClean="0">
                <a:latin typeface="+mn-lt"/>
                <a:cs typeface="Arial" panose="020B0604020202020204" pitchFamily="34" charset="0"/>
              </a:rPr>
              <a:t>staff</a:t>
            </a:r>
            <a:endParaRPr lang="en-GB" sz="2000" dirty="0">
              <a:latin typeface="+mn-lt"/>
              <a:cs typeface="Arial" panose="020B0604020202020204" pitchFamily="34" charset="0"/>
            </a:endParaRPr>
          </a:p>
        </p:txBody>
      </p:sp>
      <p:sp>
        <p:nvSpPr>
          <p:cNvPr id="6" name="TextBox 5"/>
          <p:cNvSpPr txBox="1"/>
          <p:nvPr/>
        </p:nvSpPr>
        <p:spPr>
          <a:xfrm>
            <a:off x="7112330" y="6519446"/>
            <a:ext cx="1197764" cy="338554"/>
          </a:xfrm>
          <a:prstGeom prst="rect">
            <a:avLst/>
          </a:prstGeom>
          <a:noFill/>
        </p:spPr>
        <p:txBody>
          <a:bodyPr wrap="none" rtlCol="0">
            <a:spAutoFit/>
          </a:bodyPr>
          <a:lstStyle/>
          <a:p>
            <a:r>
              <a:rPr lang="en-GB" sz="1600" dirty="0" smtClean="0"/>
              <a:t>Evacuation</a:t>
            </a:r>
            <a:endParaRPr lang="en-GB" sz="1600" dirty="0"/>
          </a:p>
        </p:txBody>
      </p:sp>
    </p:spTree>
    <p:extLst>
      <p:ext uri="{BB962C8B-B14F-4D97-AF65-F5344CB8AC3E}">
        <p14:creationId xmlns:p14="http://schemas.microsoft.com/office/powerpoint/2010/main" val="134580262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8800"/>
            <a:ext cx="8229600" cy="916227"/>
          </a:xfrm>
        </p:spPr>
        <p:txBody>
          <a:bodyPr/>
          <a:lstStyle/>
          <a:p>
            <a:r>
              <a:rPr lang="en-GB" sz="2800" dirty="0" smtClean="0">
                <a:latin typeface="+mn-lt"/>
              </a:rPr>
              <a:t>Which of the 7Cs are involved in this safety alert?</a:t>
            </a:r>
            <a:endParaRPr lang="en-GB" sz="2800" dirty="0">
              <a:latin typeface="+mn-lt"/>
            </a:endParaRPr>
          </a:p>
        </p:txBody>
      </p:sp>
      <p:sp>
        <p:nvSpPr>
          <p:cNvPr id="3" name="Content Placeholder 2"/>
          <p:cNvSpPr>
            <a:spLocks noGrp="1"/>
          </p:cNvSpPr>
          <p:nvPr>
            <p:ph idx="1"/>
          </p:nvPr>
        </p:nvSpPr>
        <p:spPr>
          <a:xfrm>
            <a:off x="457200" y="1356180"/>
            <a:ext cx="8229600" cy="3124266"/>
          </a:xfrm>
        </p:spPr>
        <p:txBody>
          <a:bodyPr/>
          <a:lstStyle/>
          <a:p>
            <a:pPr>
              <a:spcBef>
                <a:spcPts val="0"/>
              </a:spcBef>
              <a:spcAft>
                <a:spcPts val="600"/>
              </a:spcAft>
            </a:pPr>
            <a:r>
              <a:rPr lang="en-GB" dirty="0" smtClean="0">
                <a:latin typeface="+mn-lt"/>
              </a:rPr>
              <a:t>Change management</a:t>
            </a:r>
          </a:p>
          <a:p>
            <a:pPr>
              <a:spcBef>
                <a:spcPts val="0"/>
              </a:spcBef>
              <a:spcAft>
                <a:spcPts val="600"/>
              </a:spcAft>
            </a:pPr>
            <a:r>
              <a:rPr lang="en-GB" dirty="0" smtClean="0">
                <a:latin typeface="+mn-lt"/>
              </a:rPr>
              <a:t>Communication</a:t>
            </a:r>
          </a:p>
          <a:p>
            <a:pPr>
              <a:spcBef>
                <a:spcPts val="0"/>
              </a:spcBef>
              <a:spcAft>
                <a:spcPts val="600"/>
              </a:spcAft>
            </a:pPr>
            <a:r>
              <a:rPr lang="en-GB" dirty="0" smtClean="0">
                <a:latin typeface="+mn-lt"/>
              </a:rPr>
              <a:t>Complacency</a:t>
            </a:r>
          </a:p>
          <a:p>
            <a:pPr>
              <a:spcBef>
                <a:spcPts val="0"/>
              </a:spcBef>
              <a:spcAft>
                <a:spcPts val="600"/>
              </a:spcAft>
            </a:pPr>
            <a:r>
              <a:rPr lang="en-GB" dirty="0" smtClean="0">
                <a:latin typeface="+mn-lt"/>
              </a:rPr>
              <a:t>Control of work</a:t>
            </a:r>
          </a:p>
          <a:p>
            <a:pPr>
              <a:spcBef>
                <a:spcPts val="0"/>
              </a:spcBef>
              <a:spcAft>
                <a:spcPts val="600"/>
              </a:spcAft>
            </a:pPr>
            <a:r>
              <a:rPr lang="en-GB" dirty="0" smtClean="0">
                <a:latin typeface="+mn-lt"/>
              </a:rPr>
              <a:t>Competence</a:t>
            </a:r>
          </a:p>
          <a:p>
            <a:pPr>
              <a:spcBef>
                <a:spcPts val="0"/>
              </a:spcBef>
              <a:spcAft>
                <a:spcPts val="600"/>
              </a:spcAft>
            </a:pPr>
            <a:r>
              <a:rPr lang="en-GB" dirty="0" smtClean="0">
                <a:latin typeface="+mn-lt"/>
              </a:rPr>
              <a:t>Culture</a:t>
            </a:r>
          </a:p>
          <a:p>
            <a:pPr>
              <a:spcBef>
                <a:spcPts val="0"/>
              </a:spcBef>
              <a:spcAft>
                <a:spcPts val="600"/>
              </a:spcAft>
            </a:pPr>
            <a:r>
              <a:rPr lang="en-GB" dirty="0" smtClean="0">
                <a:latin typeface="+mn-lt"/>
              </a:rPr>
              <a:t>Commitment</a:t>
            </a:r>
            <a:endParaRPr lang="en-GB" dirty="0">
              <a:latin typeface="+mn-lt"/>
            </a:endParaRPr>
          </a:p>
        </p:txBody>
      </p:sp>
      <p:sp>
        <p:nvSpPr>
          <p:cNvPr id="4" name="Title 1"/>
          <p:cNvSpPr txBox="1">
            <a:spLocks/>
          </p:cNvSpPr>
          <p:nvPr/>
        </p:nvSpPr>
        <p:spPr bwMode="auto">
          <a:xfrm>
            <a:off x="457200" y="4896548"/>
            <a:ext cx="8229600" cy="916227"/>
          </a:xfrm>
          <a:prstGeom prst="rect">
            <a:avLst/>
          </a:prstGeom>
          <a:noFill/>
          <a:ln w="9525">
            <a:noFill/>
            <a:miter lim="800000"/>
            <a:headEnd/>
            <a:tailEnd/>
          </a:ln>
        </p:spPr>
        <p:txBody>
          <a:bodyPr vert="horz" wrap="square" lIns="360000" tIns="0" rIns="91440" bIns="0" numCol="1" anchor="t" anchorCtr="0" compatLnSpc="1">
            <a:prstTxWarp prst="textNoShape">
              <a:avLst/>
            </a:prstTxWarp>
          </a:bodyPr>
          <a:lstStyle>
            <a:lvl1pPr algn="l" defTabSz="457200" rtl="0" eaLnBrk="0" fontAlgn="base" hangingPunct="0">
              <a:lnSpc>
                <a:spcPct val="90000"/>
              </a:lnSpc>
              <a:spcBef>
                <a:spcPct val="0"/>
              </a:spcBef>
              <a:spcAft>
                <a:spcPct val="0"/>
              </a:spcAft>
              <a:defRPr sz="3200" b="1" kern="1200">
                <a:solidFill>
                  <a:srgbClr val="E2001A"/>
                </a:solidFill>
                <a:latin typeface="Arial"/>
                <a:ea typeface="ヒラギノ角ゴ Pro W3" pitchFamily="-1" charset="-128"/>
                <a:cs typeface="Arial"/>
              </a:defRPr>
            </a:lvl1pPr>
            <a:lvl2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2pPr>
            <a:lvl3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3pPr>
            <a:lvl4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4pPr>
            <a:lvl5pPr algn="l" defTabSz="457200" rtl="0" eaLnBrk="0" fontAlgn="base" hangingPunct="0">
              <a:spcBef>
                <a:spcPct val="0"/>
              </a:spcBef>
              <a:spcAft>
                <a:spcPct val="0"/>
              </a:spcAft>
              <a:defRPr sz="3200" b="1">
                <a:solidFill>
                  <a:srgbClr val="E85D10"/>
                </a:solidFill>
                <a:latin typeface="Arial" pitchFamily="-1" charset="0"/>
                <a:ea typeface="ヒラギノ角ゴ Pro W3" pitchFamily="-1" charset="-128"/>
                <a:cs typeface="ヒラギノ角ゴ Pro W3" pitchFamily="-1" charset="-128"/>
              </a:defRPr>
            </a:lvl5pPr>
            <a:lvl6pPr marL="4572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6pPr>
            <a:lvl7pPr marL="9144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7pPr>
            <a:lvl8pPr marL="13716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8pPr>
            <a:lvl9pPr marL="1828800" algn="ctr" defTabSz="457200" rtl="0" fontAlgn="base">
              <a:spcBef>
                <a:spcPct val="0"/>
              </a:spcBef>
              <a:spcAft>
                <a:spcPct val="0"/>
              </a:spcAft>
              <a:defRPr sz="4400">
                <a:solidFill>
                  <a:schemeClr val="tx1"/>
                </a:solidFill>
                <a:latin typeface="Calibri" pitchFamily="-1" charset="0"/>
                <a:ea typeface="ヒラギノ角ゴ Pro W3" pitchFamily="-1" charset="-128"/>
                <a:cs typeface="ヒラギノ角ゴ Pro W3" pitchFamily="-1" charset="-128"/>
              </a:defRPr>
            </a:lvl9pPr>
          </a:lstStyle>
          <a:p>
            <a:r>
              <a:rPr lang="en-GB" sz="2000" dirty="0" smtClean="0">
                <a:latin typeface="+mn-lt"/>
              </a:rPr>
              <a:t>Did this presentation result in discussion that could lead to creating another alert to share with industry? </a:t>
            </a:r>
            <a:r>
              <a:rPr lang="en-GB" sz="2000" smtClean="0">
                <a:latin typeface="+mn-lt"/>
              </a:rPr>
              <a:t>Please contact: </a:t>
            </a:r>
            <a:r>
              <a:rPr lang="en-GB" sz="2000" dirty="0" smtClean="0">
                <a:solidFill>
                  <a:schemeClr val="tx1"/>
                </a:solidFill>
                <a:latin typeface="+mn-lt"/>
              </a:rPr>
              <a:t>info@stepchangeinsafety.net</a:t>
            </a:r>
            <a:endParaRPr lang="en-GB" sz="2000" dirty="0">
              <a:solidFill>
                <a:schemeClr val="tx1"/>
              </a:solidFill>
              <a:latin typeface="+mn-lt"/>
            </a:endParaRPr>
          </a:p>
        </p:txBody>
      </p:sp>
      <p:sp>
        <p:nvSpPr>
          <p:cNvPr id="6" name="TextBox 5"/>
          <p:cNvSpPr txBox="1"/>
          <p:nvPr/>
        </p:nvSpPr>
        <p:spPr>
          <a:xfrm>
            <a:off x="7112330" y="6519446"/>
            <a:ext cx="1197764" cy="338554"/>
          </a:xfrm>
          <a:prstGeom prst="rect">
            <a:avLst/>
          </a:prstGeom>
          <a:noFill/>
        </p:spPr>
        <p:txBody>
          <a:bodyPr wrap="none" rtlCol="0">
            <a:spAutoFit/>
          </a:bodyPr>
          <a:lstStyle/>
          <a:p>
            <a:r>
              <a:rPr lang="en-GB" sz="1600" dirty="0" smtClean="0"/>
              <a:t>Evacuation</a:t>
            </a:r>
            <a:endParaRPr lang="en-GB" sz="1600" dirty="0"/>
          </a:p>
        </p:txBody>
      </p:sp>
    </p:spTree>
    <p:extLst>
      <p:ext uri="{BB962C8B-B14F-4D97-AF65-F5344CB8AC3E}">
        <p14:creationId xmlns:p14="http://schemas.microsoft.com/office/powerpoint/2010/main" val="414701955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2341</TotalTime>
  <Words>511</Words>
  <Application>Microsoft Macintosh PowerPoint</Application>
  <PresentationFormat>On-screen Show (4:3)</PresentationFormat>
  <Paragraphs>60</Paragraphs>
  <Slides>6</Slides>
  <Notes>4</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Which of the 7Cs are involved in this safety alert?</vt:lpstr>
    </vt:vector>
  </TitlesOfParts>
  <Company>The Art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Bruce Gardner</dc:creator>
  <cp:lastModifiedBy>Freya Cookson</cp:lastModifiedBy>
  <cp:revision>83</cp:revision>
  <dcterms:created xsi:type="dcterms:W3CDTF">2013-07-22T12:56:54Z</dcterms:created>
  <dcterms:modified xsi:type="dcterms:W3CDTF">2020-03-11T13:58:55Z</dcterms:modified>
</cp:coreProperties>
</file>