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7" r:id="rId2"/>
    <p:sldId id="263" r:id="rId3"/>
    <p:sldId id="267" r:id="rId4"/>
    <p:sldId id="275" r:id="rId5"/>
    <p:sldId id="277" r:id="rId6"/>
    <p:sldId id="281" r:id="rId7"/>
    <p:sldId id="278" r:id="rId8"/>
    <p:sldId id="279" r:id="rId9"/>
    <p:sldId id="280" r:id="rId10"/>
    <p:sldId id="282" r:id="rId11"/>
    <p:sldId id="265" r:id="rId12"/>
    <p:sldId id="273" r:id="rId13"/>
    <p:sldId id="268" r:id="rId14"/>
    <p:sldId id="26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6" autoAdjust="0"/>
    <p:restoredTop sz="79002" autoAdjust="0"/>
  </p:normalViewPr>
  <p:slideViewPr>
    <p:cSldViewPr snapToGrid="0">
      <p:cViewPr varScale="1">
        <p:scale>
          <a:sx n="84" d="100"/>
          <a:sy n="84" d="100"/>
        </p:scale>
        <p:origin x="-2376"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ukooa.co.uk\shares\shareddata\StepChange\Steering%20Groups\Asset%20Integrity\1.%20Learning%20&amp;%20Sharing\Safety%20Moments\Safety%20Moments%20drafts\DROPs%20data.xlsx" TargetMode="External"/><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oleObject" Target="file:///\\ukooa.co.uk\shares\shareddata\StepChange\Steering%20Groups\Asset%20Integrity\1.%20Learning%20&amp;%20Sharing\Safety%20Moments\Safety%20Moments%20drafts\DROPs%20data.xlsx" TargetMode="External"/><Relationship Id="rId2" Type="http://schemas.microsoft.com/office/2011/relationships/chartStyle" Target="style2.xml"/><Relationship Id="rId3"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1-6022-4483-A429-0F0360C08991}"/>
              </c:ext>
            </c:extLst>
          </c:dPt>
          <c:dPt>
            <c:idx val="1"/>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9-6022-4483-A429-0F0360C08991}"/>
              </c:ext>
            </c:extLst>
          </c:dPt>
          <c:dPt>
            <c:idx val="2"/>
            <c:invertIfNegative val="0"/>
            <c:bubble3D val="0"/>
            <c:spPr>
              <a:solidFill>
                <a:srgbClr val="FFFF00"/>
              </a:solidFill>
              <a:ln>
                <a:noFill/>
              </a:ln>
              <a:effectLst/>
            </c:spPr>
            <c:extLst xmlns:c16r2="http://schemas.microsoft.com/office/drawing/2015/06/chart">
              <c:ext xmlns:c16="http://schemas.microsoft.com/office/drawing/2014/chart" uri="{C3380CC4-5D6E-409C-BE32-E72D297353CC}">
                <c16:uniqueId val="{00000002-6022-4483-A429-0F0360C08991}"/>
              </c:ext>
            </c:extLst>
          </c:dPt>
          <c:dPt>
            <c:idx val="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6022-4483-A429-0F0360C08991}"/>
              </c:ext>
            </c:extLst>
          </c:dPt>
          <c:dPt>
            <c:idx val="4"/>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4-6022-4483-A429-0F0360C08991}"/>
              </c:ext>
            </c:extLst>
          </c:dPt>
          <c:dPt>
            <c:idx val="5"/>
            <c:invertIfNegative val="0"/>
            <c:bubble3D val="0"/>
            <c:spPr>
              <a:solidFill>
                <a:schemeClr val="bg2">
                  <a:lumMod val="50000"/>
                </a:schemeClr>
              </a:solidFill>
              <a:ln>
                <a:noFill/>
              </a:ln>
              <a:effectLst/>
            </c:spPr>
            <c:extLst xmlns:c16r2="http://schemas.microsoft.com/office/drawing/2015/06/chart">
              <c:ext xmlns:c16="http://schemas.microsoft.com/office/drawing/2014/chart" uri="{C3380CC4-5D6E-409C-BE32-E72D297353CC}">
                <c16:uniqueId val="{00000008-6022-4483-A429-0F0360C08991}"/>
              </c:ext>
            </c:extLst>
          </c:dPt>
          <c:dPt>
            <c:idx val="6"/>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7-6022-4483-A429-0F0360C08991}"/>
              </c:ext>
            </c:extLst>
          </c:dPt>
          <c:dPt>
            <c:idx val="7"/>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06-6022-4483-A429-0F0360C08991}"/>
              </c:ext>
            </c:extLst>
          </c:dPt>
          <c:dPt>
            <c:idx val="9"/>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5-6022-4483-A429-0F0360C0899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'May11-May16'!$A$2:$A$11</c:f>
              <c:strCache>
                <c:ptCount val="10"/>
                <c:pt idx="0">
                  <c:v>drilling operations</c:v>
                </c:pt>
                <c:pt idx="1">
                  <c:v>well services operations</c:v>
                </c:pt>
                <c:pt idx="2">
                  <c:v>helideck operations</c:v>
                </c:pt>
                <c:pt idx="3">
                  <c:v>lifting operations</c:v>
                </c:pt>
                <c:pt idx="4">
                  <c:v>maintenance operations</c:v>
                </c:pt>
                <c:pt idx="5">
                  <c:v>scaffold</c:v>
                </c:pt>
                <c:pt idx="6">
                  <c:v>vessel operations</c:v>
                </c:pt>
                <c:pt idx="7">
                  <c:v>quayside operations</c:v>
                </c:pt>
                <c:pt idx="8">
                  <c:v>road transport</c:v>
                </c:pt>
                <c:pt idx="9">
                  <c:v>other operations</c:v>
                </c:pt>
              </c:strCache>
            </c:strRef>
          </c:cat>
          <c:val>
            <c:numRef>
              <c:f>'May11-May16'!$F$2:$F$11</c:f>
              <c:numCache>
                <c:formatCode>General</c:formatCode>
                <c:ptCount val="10"/>
                <c:pt idx="0">
                  <c:v>190.0</c:v>
                </c:pt>
                <c:pt idx="1">
                  <c:v>23.0</c:v>
                </c:pt>
                <c:pt idx="2">
                  <c:v>12.0</c:v>
                </c:pt>
                <c:pt idx="3">
                  <c:v>98.0</c:v>
                </c:pt>
                <c:pt idx="4">
                  <c:v>96.0</c:v>
                </c:pt>
                <c:pt idx="5">
                  <c:v>25.0</c:v>
                </c:pt>
                <c:pt idx="6">
                  <c:v>20.0</c:v>
                </c:pt>
                <c:pt idx="7">
                  <c:v>11.0</c:v>
                </c:pt>
                <c:pt idx="8">
                  <c:v>1.0</c:v>
                </c:pt>
                <c:pt idx="9">
                  <c:v>185.0</c:v>
                </c:pt>
              </c:numCache>
            </c:numRef>
          </c:val>
          <c:extLst xmlns:c16r2="http://schemas.microsoft.com/office/drawing/2015/06/chart">
            <c:ext xmlns:c16="http://schemas.microsoft.com/office/drawing/2014/chart" uri="{C3380CC4-5D6E-409C-BE32-E72D297353CC}">
              <c16:uniqueId val="{00000000-6022-4483-A429-0F0360C08991}"/>
            </c:ext>
          </c:extLst>
        </c:ser>
        <c:dLbls>
          <c:dLblPos val="outEnd"/>
          <c:showLegendKey val="0"/>
          <c:showVal val="1"/>
          <c:showCatName val="0"/>
          <c:showSerName val="0"/>
          <c:showPercent val="0"/>
          <c:showBubbleSize val="0"/>
        </c:dLbls>
        <c:gapWidth val="219"/>
        <c:overlap val="-27"/>
        <c:axId val="-2124971816"/>
        <c:axId val="-2125427640"/>
      </c:barChart>
      <c:catAx>
        <c:axId val="-2124971816"/>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GB" sz="2000">
                    <a:solidFill>
                      <a:schemeClr val="tx1"/>
                    </a:solidFill>
                  </a:rPr>
                  <a:t>Activity</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25427640"/>
        <c:crosses val="autoZero"/>
        <c:auto val="1"/>
        <c:lblAlgn val="ctr"/>
        <c:lblOffset val="100"/>
        <c:noMultiLvlLbl val="0"/>
      </c:catAx>
      <c:valAx>
        <c:axId val="-2125427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500" b="0" i="0" u="none" strike="noStrike" kern="1200" baseline="0">
                    <a:solidFill>
                      <a:schemeClr val="tx1"/>
                    </a:solidFill>
                    <a:latin typeface="+mn-lt"/>
                    <a:ea typeface="+mn-ea"/>
                    <a:cs typeface="+mn-cs"/>
                  </a:defRPr>
                </a:pPr>
                <a:r>
                  <a:rPr lang="en-GB" sz="1500" dirty="0">
                    <a:solidFill>
                      <a:schemeClr val="tx1"/>
                    </a:solidFill>
                  </a:rPr>
                  <a:t>Number of actual</a:t>
                </a:r>
                <a:r>
                  <a:rPr lang="en-GB" sz="1500" baseline="0" dirty="0">
                    <a:solidFill>
                      <a:schemeClr val="tx1"/>
                    </a:solidFill>
                  </a:rPr>
                  <a:t> and potential i</a:t>
                </a:r>
                <a:r>
                  <a:rPr lang="en-GB" sz="1500" dirty="0">
                    <a:solidFill>
                      <a:schemeClr val="tx1"/>
                    </a:solidFill>
                  </a:rPr>
                  <a:t>ncidents</a:t>
                </a:r>
              </a:p>
            </c:rich>
          </c:tx>
          <c:layout>
            <c:manualLayout>
              <c:xMode val="edge"/>
              <c:yMode val="edge"/>
              <c:x val="0.000574831992154827"/>
              <c:y val="0.013281637837553"/>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24971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Pt>
            <c:idx val="0"/>
            <c:invertIfNegative val="0"/>
            <c:bubble3D val="0"/>
            <c:spPr>
              <a:solidFill>
                <a:srgbClr val="FF0000"/>
              </a:solidFill>
              <a:ln>
                <a:solidFill>
                  <a:schemeClr val="tx1"/>
                </a:solidFill>
              </a:ln>
              <a:effectLst/>
            </c:spPr>
            <c:extLst xmlns:c16r2="http://schemas.microsoft.com/office/drawing/2015/06/chart">
              <c:ext xmlns:c16="http://schemas.microsoft.com/office/drawing/2014/chart" uri="{C3380CC4-5D6E-409C-BE32-E72D297353CC}">
                <c16:uniqueId val="{00000001-CEE4-4501-AC5B-B4223C7CBAB4}"/>
              </c:ext>
            </c:extLst>
          </c:dPt>
          <c:dPt>
            <c:idx val="1"/>
            <c:invertIfNegative val="0"/>
            <c:bubble3D val="0"/>
            <c:spPr>
              <a:solidFill>
                <a:srgbClr val="FFFF00"/>
              </a:solidFill>
              <a:ln>
                <a:solidFill>
                  <a:schemeClr val="tx1"/>
                </a:solidFill>
              </a:ln>
              <a:effectLst/>
            </c:spPr>
            <c:extLst xmlns:c16r2="http://schemas.microsoft.com/office/drawing/2015/06/chart">
              <c:ext xmlns:c16="http://schemas.microsoft.com/office/drawing/2014/chart" uri="{C3380CC4-5D6E-409C-BE32-E72D297353CC}">
                <c16:uniqueId val="{00000002-CEE4-4501-AC5B-B4223C7CBAB4}"/>
              </c:ext>
            </c:extLst>
          </c:dPt>
          <c:dPt>
            <c:idx val="2"/>
            <c:invertIfNegative val="0"/>
            <c:bubble3D val="0"/>
            <c:spPr>
              <a:solidFill>
                <a:schemeClr val="accent6"/>
              </a:solidFill>
              <a:ln>
                <a:solidFill>
                  <a:schemeClr val="tx1"/>
                </a:solidFill>
              </a:ln>
              <a:effectLst/>
            </c:spPr>
            <c:extLst xmlns:c16r2="http://schemas.microsoft.com/office/drawing/2015/06/chart">
              <c:ext xmlns:c16="http://schemas.microsoft.com/office/drawing/2014/chart" uri="{C3380CC4-5D6E-409C-BE32-E72D297353CC}">
                <c16:uniqueId val="{00000003-CEE4-4501-AC5B-B4223C7CBAB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'May11-May16'!$B$1:$E$1</c:f>
              <c:strCache>
                <c:ptCount val="4"/>
                <c:pt idx="0">
                  <c:v>equipment part</c:v>
                </c:pt>
                <c:pt idx="1">
                  <c:v>manual tool</c:v>
                </c:pt>
                <c:pt idx="2">
                  <c:v>structural</c:v>
                </c:pt>
                <c:pt idx="3">
                  <c:v>unsecured object</c:v>
                </c:pt>
              </c:strCache>
            </c:strRef>
          </c:cat>
          <c:val>
            <c:numRef>
              <c:f>'May11-May16'!$B$12:$E$12</c:f>
              <c:numCache>
                <c:formatCode>General</c:formatCode>
                <c:ptCount val="4"/>
                <c:pt idx="0">
                  <c:v>326.0</c:v>
                </c:pt>
                <c:pt idx="1">
                  <c:v>75.0</c:v>
                </c:pt>
                <c:pt idx="2">
                  <c:v>141.0</c:v>
                </c:pt>
                <c:pt idx="3">
                  <c:v>119.0</c:v>
                </c:pt>
              </c:numCache>
            </c:numRef>
          </c:val>
          <c:extLst xmlns:c16r2="http://schemas.microsoft.com/office/drawing/2015/06/chart">
            <c:ext xmlns:c16="http://schemas.microsoft.com/office/drawing/2014/chart" uri="{C3380CC4-5D6E-409C-BE32-E72D297353CC}">
              <c16:uniqueId val="{00000000-CEE4-4501-AC5B-B4223C7CBAB4}"/>
            </c:ext>
          </c:extLst>
        </c:ser>
        <c:dLbls>
          <c:dLblPos val="outEnd"/>
          <c:showLegendKey val="0"/>
          <c:showVal val="1"/>
          <c:showCatName val="0"/>
          <c:showSerName val="0"/>
          <c:showPercent val="0"/>
          <c:showBubbleSize val="0"/>
        </c:dLbls>
        <c:gapWidth val="219"/>
        <c:overlap val="-27"/>
        <c:axId val="-2125237032"/>
        <c:axId val="-2125121816"/>
      </c:barChart>
      <c:catAx>
        <c:axId val="-2125237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mn-lt"/>
                <a:ea typeface="+mn-ea"/>
                <a:cs typeface="+mn-cs"/>
              </a:defRPr>
            </a:pPr>
            <a:endParaRPr lang="en-US"/>
          </a:p>
        </c:txPr>
        <c:crossAx val="-2125121816"/>
        <c:crosses val="autoZero"/>
        <c:auto val="1"/>
        <c:lblAlgn val="ctr"/>
        <c:lblOffset val="100"/>
        <c:noMultiLvlLbl val="0"/>
      </c:catAx>
      <c:valAx>
        <c:axId val="-2125121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GB" sz="1600" dirty="0">
                    <a:solidFill>
                      <a:schemeClr val="tx1"/>
                    </a:solidFill>
                  </a:rPr>
                  <a:t>Number of actual and potential incidents</a:t>
                </a:r>
              </a:p>
            </c:rich>
          </c:tx>
          <c:layout>
            <c:manualLayout>
              <c:xMode val="edge"/>
              <c:yMode val="edge"/>
              <c:x val="0.0"/>
              <c:y val="0.0448100566376571"/>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25237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58C5C-B1E3-46D6-A158-8A2C2FB2F08F}" type="datetimeFigureOut">
              <a:rPr lang="en-GB" smtClean="0"/>
              <a:t>11/03/20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290E-88EE-47B3-9321-2F5E36F5D2FC}" type="slidenum">
              <a:rPr lang="en-GB" smtClean="0"/>
              <a:t>‹#›</a:t>
            </a:fld>
            <a:endParaRPr lang="en-GB"/>
          </a:p>
        </p:txBody>
      </p:sp>
    </p:spTree>
    <p:extLst>
      <p:ext uri="{BB962C8B-B14F-4D97-AF65-F5344CB8AC3E}">
        <p14:creationId xmlns:p14="http://schemas.microsoft.com/office/powerpoint/2010/main" val="1613811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6897899-EB9A-42CC-AB28-5EF82478CDEF}"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21871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50290E-88EE-47B3-9321-2F5E36F5D2FC}" type="slidenum">
              <a:rPr lang="en-GB" smtClean="0"/>
              <a:t>6</a:t>
            </a:fld>
            <a:endParaRPr lang="en-GB"/>
          </a:p>
        </p:txBody>
      </p:sp>
    </p:spTree>
    <p:extLst>
      <p:ext uri="{BB962C8B-B14F-4D97-AF65-F5344CB8AC3E}">
        <p14:creationId xmlns:p14="http://schemas.microsoft.com/office/powerpoint/2010/main" val="1693537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number of dropped objects during different oil &amp; gas operations worldwide</a:t>
            </a:r>
          </a:p>
          <a:p>
            <a:endParaRPr lang="en-GB" dirty="0"/>
          </a:p>
          <a:p>
            <a:r>
              <a:rPr lang="en-GB" dirty="0"/>
              <a:t>Source: www.dropsonline.org</a:t>
            </a:r>
          </a:p>
        </p:txBody>
      </p:sp>
      <p:sp>
        <p:nvSpPr>
          <p:cNvPr id="4" name="Slide Number Placeholder 3"/>
          <p:cNvSpPr>
            <a:spLocks noGrp="1"/>
          </p:cNvSpPr>
          <p:nvPr>
            <p:ph type="sldNum" sz="quarter" idx="10"/>
          </p:nvPr>
        </p:nvSpPr>
        <p:spPr/>
        <p:txBody>
          <a:bodyPr/>
          <a:lstStyle/>
          <a:p>
            <a:fld id="{0E50290E-88EE-47B3-9321-2F5E36F5D2FC}" type="slidenum">
              <a:rPr lang="en-GB" smtClean="0"/>
              <a:t>11</a:t>
            </a:fld>
            <a:endParaRPr lang="en-GB"/>
          </a:p>
        </p:txBody>
      </p:sp>
    </p:spTree>
    <p:extLst>
      <p:ext uri="{BB962C8B-B14F-4D97-AF65-F5344CB8AC3E}">
        <p14:creationId xmlns:p14="http://schemas.microsoft.com/office/powerpoint/2010/main" val="256081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type of dropped items in oil &amp; gas operations worldwide</a:t>
            </a:r>
          </a:p>
          <a:p>
            <a:endParaRPr lang="en-GB" dirty="0"/>
          </a:p>
          <a:p>
            <a:r>
              <a:rPr lang="en-GB" dirty="0"/>
              <a:t>Source: www.dropsonline.org</a:t>
            </a:r>
          </a:p>
        </p:txBody>
      </p:sp>
      <p:sp>
        <p:nvSpPr>
          <p:cNvPr id="4" name="Slide Number Placeholder 3"/>
          <p:cNvSpPr>
            <a:spLocks noGrp="1"/>
          </p:cNvSpPr>
          <p:nvPr>
            <p:ph type="sldNum" sz="quarter" idx="10"/>
          </p:nvPr>
        </p:nvSpPr>
        <p:spPr/>
        <p:txBody>
          <a:bodyPr/>
          <a:lstStyle/>
          <a:p>
            <a:fld id="{0E50290E-88EE-47B3-9321-2F5E36F5D2FC}" type="slidenum">
              <a:rPr lang="en-GB" smtClean="0"/>
              <a:t>12</a:t>
            </a:fld>
            <a:endParaRPr lang="en-GB"/>
          </a:p>
        </p:txBody>
      </p:sp>
    </p:spTree>
    <p:extLst>
      <p:ext uri="{BB962C8B-B14F-4D97-AF65-F5344CB8AC3E}">
        <p14:creationId xmlns:p14="http://schemas.microsoft.com/office/powerpoint/2010/main" val="2842606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mn-lt"/>
              </a:rPr>
              <a:t>What is</a:t>
            </a:r>
            <a:r>
              <a:rPr lang="en-GB" sz="1200" baseline="0" dirty="0">
                <a:latin typeface="+mn-lt"/>
              </a:rPr>
              <a:t> left behind</a:t>
            </a:r>
            <a:r>
              <a:rPr lang="en-GB" sz="1200" dirty="0">
                <a:latin typeface="+mn-lt"/>
              </a:rPr>
              <a:t> could be the</a:t>
            </a:r>
            <a:r>
              <a:rPr lang="en-GB" sz="1200" baseline="0" dirty="0">
                <a:latin typeface="+mn-lt"/>
              </a:rPr>
              <a:t> next dropped object and could </a:t>
            </a:r>
            <a:r>
              <a:rPr lang="en-GB" sz="1200" dirty="0">
                <a:latin typeface="+mn-lt"/>
              </a:rPr>
              <a:t>cause harm to others</a:t>
            </a:r>
          </a:p>
          <a:p>
            <a:r>
              <a:rPr lang="en-GB" sz="1200" dirty="0">
                <a:latin typeface="+mn-lt"/>
              </a:rPr>
              <a:t>Pay particular attention</a:t>
            </a:r>
            <a:r>
              <a:rPr lang="en-GB" sz="1200" baseline="0" dirty="0">
                <a:latin typeface="+mn-lt"/>
              </a:rPr>
              <a:t> to placing and leaving tools in forklift pockets, scaffold tubes, on top or containers and on </a:t>
            </a:r>
            <a:r>
              <a:rPr lang="en-GB" sz="1200" baseline="0" dirty="0" err="1">
                <a:latin typeface="+mn-lt"/>
              </a:rPr>
              <a:t>unistrut</a:t>
            </a:r>
            <a:endParaRPr lang="en-GB" sz="1200" baseline="0" dirty="0">
              <a:latin typeface="+mn-lt"/>
            </a:endParaRPr>
          </a:p>
          <a:p>
            <a:endParaRPr lang="en-GB" dirty="0"/>
          </a:p>
        </p:txBody>
      </p:sp>
      <p:sp>
        <p:nvSpPr>
          <p:cNvPr id="4" name="Slide Number Placeholder 3"/>
          <p:cNvSpPr>
            <a:spLocks noGrp="1"/>
          </p:cNvSpPr>
          <p:nvPr>
            <p:ph type="sldNum" sz="quarter" idx="10"/>
          </p:nvPr>
        </p:nvSpPr>
        <p:spPr/>
        <p:txBody>
          <a:bodyPr/>
          <a:lstStyle/>
          <a:p>
            <a:fld id="{0E50290E-88EE-47B3-9321-2F5E36F5D2FC}" type="slidenum">
              <a:rPr lang="en-GB" smtClean="0"/>
              <a:t>13</a:t>
            </a:fld>
            <a:endParaRPr lang="en-GB"/>
          </a:p>
        </p:txBody>
      </p:sp>
    </p:spTree>
    <p:extLst>
      <p:ext uri="{BB962C8B-B14F-4D97-AF65-F5344CB8AC3E}">
        <p14:creationId xmlns:p14="http://schemas.microsoft.com/office/powerpoint/2010/main" val="953519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3525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337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b="1"/>
            </a:lvl1pPr>
          </a:lstStyle>
          <a:p>
            <a:r>
              <a:rPr lang="en-US" dirty="0"/>
              <a:t>CLICK TO EDIT MASTER TITLE STYLE</a:t>
            </a:r>
          </a:p>
        </p:txBody>
      </p:sp>
      <p:sp>
        <p:nvSpPr>
          <p:cNvPr id="3" name="Text Placeholder 2"/>
          <p:cNvSpPr>
            <a:spLocks noGrp="1"/>
          </p:cNvSpPr>
          <p:nvPr>
            <p:ph type="body" idx="1"/>
          </p:nvPr>
        </p:nvSpPr>
        <p:spPr>
          <a:xfrm>
            <a:off x="623888" y="4589465"/>
            <a:ext cx="7886700" cy="12333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5622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31320" y="1085613"/>
            <a:ext cx="3886200" cy="47477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2667" y="1092379"/>
            <a:ext cx="3886200" cy="47477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619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1320" y="10686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31320" y="1892598"/>
            <a:ext cx="3868340" cy="3921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7172" y="10686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7172" y="1892598"/>
            <a:ext cx="3887391" cy="3921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431320" y="193192"/>
            <a:ext cx="3027872" cy="376152"/>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19139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026288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987426"/>
            <a:ext cx="2949178" cy="48815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Title 1"/>
          <p:cNvSpPr txBox="1">
            <a:spLocks/>
          </p:cNvSpPr>
          <p:nvPr userDrawn="1"/>
        </p:nvSpPr>
        <p:spPr>
          <a:xfrm>
            <a:off x="431320" y="193192"/>
            <a:ext cx="3027872" cy="3761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2690405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9"/>
          <a:stretch>
            <a:fillRect/>
          </a:stretch>
        </p:blipFill>
        <p:spPr>
          <a:xfrm>
            <a:off x="-397" y="9820"/>
            <a:ext cx="9144793" cy="6907367"/>
          </a:xfrm>
          <a:prstGeom prst="rect">
            <a:avLst/>
          </a:prstGeom>
        </p:spPr>
      </p:pic>
      <p:sp>
        <p:nvSpPr>
          <p:cNvPr id="2" name="Title Placeholder 1"/>
          <p:cNvSpPr>
            <a:spLocks noGrp="1"/>
          </p:cNvSpPr>
          <p:nvPr>
            <p:ph type="title"/>
          </p:nvPr>
        </p:nvSpPr>
        <p:spPr>
          <a:xfrm>
            <a:off x="431320" y="193192"/>
            <a:ext cx="3027872" cy="37615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31321" y="983411"/>
            <a:ext cx="8281358" cy="48739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06366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4" Type="http://schemas.microsoft.com/office/2007/relationships/hdphoto" Target="../media/hdphoto6.wdp"/><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eg"/><Relationship Id="rId6" Type="http://schemas.openxmlformats.org/officeDocument/2006/relationships/image" Target="../media/image12.JP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g"/><Relationship Id="rId5" Type="http://schemas.openxmlformats.org/officeDocument/2006/relationships/image" Target="../media/image6.png"/><Relationship Id="rId6" Type="http://schemas.openxmlformats.org/officeDocument/2006/relationships/image" Target="../media/image18.png"/><Relationship Id="rId7" Type="http://schemas.openxmlformats.org/officeDocument/2006/relationships/image" Target="../media/image3.png"/><Relationship Id="rId8" Type="http://schemas.openxmlformats.org/officeDocument/2006/relationships/image" Target="../media/image19.png"/><Relationship Id="rId9"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4" Type="http://schemas.microsoft.com/office/2007/relationships/hdphoto" Target="../media/hdphoto1.wdp"/><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3.png"/><Relationship Id="rId5" Type="http://schemas.microsoft.com/office/2007/relationships/hdphoto" Target="../media/hdphoto2.wdp"/><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4" Type="http://schemas.microsoft.com/office/2007/relationships/hdphoto" Target="../media/hdphoto3.wdp"/><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4" Type="http://schemas.microsoft.com/office/2007/relationships/hdphoto" Target="../media/hdphoto5.wdp"/><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874088">
            <a:off x="5470548" y="4150131"/>
            <a:ext cx="730941" cy="730941"/>
          </a:xfrm>
          <a:prstGeom prst="rect">
            <a:avLst/>
          </a:prstGeom>
        </p:spPr>
      </p:pic>
      <p:pic>
        <p:nvPicPr>
          <p:cNvPr id="10" name="Picture 9"/>
          <p:cNvPicPr>
            <a:picLocks noChangeAspect="1"/>
          </p:cNvPicPr>
          <p:nvPr/>
        </p:nvPicPr>
        <p:blipFill>
          <a:blip r:embed="rId4"/>
          <a:stretch>
            <a:fillRect/>
          </a:stretch>
        </p:blipFill>
        <p:spPr>
          <a:xfrm rot="21214206">
            <a:off x="4110207" y="3257245"/>
            <a:ext cx="942633" cy="989980"/>
          </a:xfrm>
          <a:prstGeom prst="rect">
            <a:avLst/>
          </a:prstGeom>
        </p:spPr>
      </p:pic>
      <p:sp>
        <p:nvSpPr>
          <p:cNvPr id="3" name="Content Placeholder 2"/>
          <p:cNvSpPr>
            <a:spLocks noGrp="1"/>
          </p:cNvSpPr>
          <p:nvPr>
            <p:ph idx="1"/>
          </p:nvPr>
        </p:nvSpPr>
        <p:spPr>
          <a:xfrm>
            <a:off x="431320" y="2010348"/>
            <a:ext cx="8281358" cy="1026011"/>
          </a:xfrm>
        </p:spPr>
        <p:txBody>
          <a:bodyPr>
            <a:noAutofit/>
          </a:bodyPr>
          <a:lstStyle/>
          <a:p>
            <a:pPr marL="0" indent="0" algn="ctr">
              <a:buNone/>
            </a:pPr>
            <a:r>
              <a:rPr lang="en-GB" sz="4800" dirty="0"/>
              <a:t>Oops</a:t>
            </a:r>
          </a:p>
          <a:p>
            <a:pPr marL="0" indent="0" algn="ctr">
              <a:buNone/>
            </a:pPr>
            <a:r>
              <a:rPr lang="en-GB" sz="4800" dirty="0"/>
              <a:t>I left it again?</a:t>
            </a:r>
          </a:p>
        </p:txBody>
      </p:sp>
      <p:sp>
        <p:nvSpPr>
          <p:cNvPr id="4" name="Rectangle 3"/>
          <p:cNvSpPr/>
          <p:nvPr/>
        </p:nvSpPr>
        <p:spPr>
          <a:xfrm>
            <a:off x="583628" y="5197284"/>
            <a:ext cx="727813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rPr>
              <a:t>Disclaimer: </a:t>
            </a:r>
            <a:r>
              <a:rPr kumimoji="0" lang="en-GB" sz="1200" b="0" i="0" u="none" strike="noStrike" kern="0" cap="none" spc="0" normalizeH="0" baseline="0" noProof="0" dirty="0">
                <a:ln>
                  <a:noFill/>
                </a:ln>
                <a:solidFill>
                  <a:sysClr val="windowText" lastClr="000000"/>
                </a:solidFill>
                <a:effectLst/>
                <a:uLnTx/>
                <a:uFillTx/>
              </a:rPr>
              <a:t>this safety moment is designed to prevent similar incidents occurring.  All guidance herein is provided in good faith and Step Change in Safety nor its member companies accept responsibility for any inaccuracies or omissions contained within this safety moment.</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5495" y="4092060"/>
            <a:ext cx="981978" cy="64442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0708" y="4363483"/>
            <a:ext cx="1641985" cy="668957"/>
          </a:xfrm>
          <a:prstGeom prst="rect">
            <a:avLst/>
          </a:prstGeom>
        </p:spPr>
      </p:pic>
      <p:pic>
        <p:nvPicPr>
          <p:cNvPr id="8" name="Picture 7"/>
          <p:cNvPicPr>
            <a:picLocks noChangeAspect="1"/>
          </p:cNvPicPr>
          <p:nvPr/>
        </p:nvPicPr>
        <p:blipFill>
          <a:blip r:embed="rId7"/>
          <a:stretch>
            <a:fillRect/>
          </a:stretch>
        </p:blipFill>
        <p:spPr>
          <a:xfrm>
            <a:off x="1110160" y="3716913"/>
            <a:ext cx="540173" cy="419428"/>
          </a:xfrm>
          <a:prstGeom prst="rect">
            <a:avLst/>
          </a:prstGeom>
        </p:spPr>
      </p:pic>
      <p:pic>
        <p:nvPicPr>
          <p:cNvPr id="9" name="Picture 8"/>
          <p:cNvPicPr>
            <a:picLocks noChangeAspect="1"/>
          </p:cNvPicPr>
          <p:nvPr/>
        </p:nvPicPr>
        <p:blipFill>
          <a:blip r:embed="rId8"/>
          <a:stretch>
            <a:fillRect/>
          </a:stretch>
        </p:blipFill>
        <p:spPr>
          <a:xfrm>
            <a:off x="6704963" y="3418156"/>
            <a:ext cx="838899" cy="838899"/>
          </a:xfrm>
          <a:prstGeom prst="rect">
            <a:avLst/>
          </a:prstGeom>
        </p:spPr>
      </p:pic>
    </p:spTree>
    <p:extLst>
      <p:ext uri="{BB962C8B-B14F-4D97-AF65-F5344CB8AC3E}">
        <p14:creationId xmlns:p14="http://schemas.microsoft.com/office/powerpoint/2010/main" val="76720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E714B616-9BA3-4B4B-A48A-E905A3BBA2D0}"/>
              </a:ext>
            </a:extLst>
          </p:cNvPr>
          <p:cNvPicPr>
            <a:picLocks noChangeAspect="1"/>
          </p:cNvPicPr>
          <p:nvPr/>
        </p:nvPicPr>
        <p:blipFill>
          <a:blip r:embed="rId2"/>
          <a:stretch>
            <a:fillRect/>
          </a:stretch>
        </p:blipFill>
        <p:spPr>
          <a:xfrm>
            <a:off x="371421" y="1505215"/>
            <a:ext cx="8453517" cy="4459730"/>
          </a:xfrm>
          <a:prstGeom prst="rect">
            <a:avLst/>
          </a:prstGeom>
        </p:spPr>
      </p:pic>
      <p:sp>
        <p:nvSpPr>
          <p:cNvPr id="14" name="Rectangle 13"/>
          <p:cNvSpPr/>
          <p:nvPr/>
        </p:nvSpPr>
        <p:spPr>
          <a:xfrm>
            <a:off x="8189472" y="5581650"/>
            <a:ext cx="64200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p:cNvSpPr>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a:lstStyle>
          <a:p>
            <a:r>
              <a:rPr lang="en-GB" dirty="0"/>
              <a:t>Dropped objects</a:t>
            </a:r>
          </a:p>
        </p:txBody>
      </p:sp>
      <p:sp>
        <p:nvSpPr>
          <p:cNvPr id="33" name="Rectangle 32">
            <a:extLst>
              <a:ext uri="{FF2B5EF4-FFF2-40B4-BE49-F238E27FC236}">
                <a16:creationId xmlns:a16="http://schemas.microsoft.com/office/drawing/2014/main" xmlns="" id="{DB0D29BF-3484-46E5-9778-75151FD87497}"/>
              </a:ext>
            </a:extLst>
          </p:cNvPr>
          <p:cNvSpPr/>
          <p:nvPr/>
        </p:nvSpPr>
        <p:spPr>
          <a:xfrm>
            <a:off x="289368" y="808006"/>
            <a:ext cx="8542112"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cs typeface="Arial" panose="020B0604020202020204" pitchFamily="34" charset="0"/>
              </a:rPr>
              <a:t>From what height must objects fall to result in injury and medical treatment?</a:t>
            </a:r>
            <a:endParaRPr kumimoji="0" lang="en-GB" sz="1800" b="0" i="0" u="none" strike="noStrike" kern="0" cap="none" spc="0" normalizeH="0" baseline="0" noProof="0" dirty="0">
              <a:ln>
                <a:noFill/>
              </a:ln>
              <a:solidFill>
                <a:prstClr val="black"/>
              </a:solidFill>
              <a:effectLst/>
              <a:uLnTx/>
              <a:uFillTx/>
            </a:endParaRPr>
          </a:p>
          <a:p>
            <a:pPr lvl="0" algn="ctr" defTabSz="914400">
              <a:defRPr/>
            </a:pPr>
            <a:r>
              <a:rPr kumimoji="0" lang="en-GB" b="0" i="0" u="none" strike="noStrike" kern="0" cap="none" spc="0" normalizeH="0" baseline="0" noProof="0" dirty="0">
                <a:ln>
                  <a:noFill/>
                </a:ln>
                <a:solidFill>
                  <a:prstClr val="black"/>
                </a:solidFill>
                <a:effectLst/>
                <a:uLnTx/>
                <a:uFillTx/>
              </a:rPr>
              <a:t>When the objects appears, estimate </a:t>
            </a:r>
            <a:r>
              <a:rPr lang="en-GB" kern="0" dirty="0">
                <a:solidFill>
                  <a:prstClr val="black"/>
                </a:solidFill>
              </a:rPr>
              <a:t>their</a:t>
            </a:r>
            <a:r>
              <a:rPr kumimoji="0" lang="en-GB" b="0" i="0" u="none" strike="noStrike" kern="0" cap="none" spc="0" normalizeH="0" baseline="0" noProof="0" dirty="0">
                <a:ln>
                  <a:noFill/>
                </a:ln>
                <a:solidFill>
                  <a:prstClr val="black"/>
                </a:solidFill>
                <a:effectLst/>
                <a:uLnTx/>
                <a:uFillTx/>
              </a:rPr>
              <a:t> weight and discover what height they could drop from to cause medical treatment (the yellow area)</a:t>
            </a:r>
          </a:p>
        </p:txBody>
      </p:sp>
      <p:grpSp>
        <p:nvGrpSpPr>
          <p:cNvPr id="7" name="Group 6"/>
          <p:cNvGrpSpPr/>
          <p:nvPr/>
        </p:nvGrpSpPr>
        <p:grpSpPr>
          <a:xfrm>
            <a:off x="7509164" y="2560382"/>
            <a:ext cx="1322316" cy="1332817"/>
            <a:chOff x="7509164" y="2560382"/>
            <a:chExt cx="1322316" cy="1332817"/>
          </a:xfrm>
        </p:grpSpPr>
        <p:sp>
          <p:nvSpPr>
            <p:cNvPr id="15" name="TextBox 14"/>
            <p:cNvSpPr txBox="1"/>
            <p:nvPr/>
          </p:nvSpPr>
          <p:spPr>
            <a:xfrm>
              <a:off x="7701684" y="3362023"/>
              <a:ext cx="937276" cy="531176"/>
            </a:xfrm>
            <a:prstGeom prst="rect">
              <a:avLst/>
            </a:prstGeom>
            <a:noFill/>
          </p:spPr>
          <p:txBody>
            <a:bodyPr wrap="square" rtlCol="0">
              <a:spAutoFit/>
            </a:bodyPr>
            <a:lstStyle/>
            <a:p>
              <a:r>
                <a:rPr lang="en-GB" sz="1400" dirty="0"/>
                <a:t>2.5 litre Paint  pot</a:t>
              </a:r>
            </a:p>
          </p:txBody>
        </p:sp>
        <p:grpSp>
          <p:nvGrpSpPr>
            <p:cNvPr id="2" name="Group 1"/>
            <p:cNvGrpSpPr/>
            <p:nvPr/>
          </p:nvGrpSpPr>
          <p:grpSpPr>
            <a:xfrm>
              <a:off x="7509164" y="2560382"/>
              <a:ext cx="1322316" cy="830766"/>
              <a:chOff x="7509164" y="2560382"/>
              <a:chExt cx="1322316" cy="830766"/>
            </a:xfrm>
          </p:grpSpPr>
          <p:pic>
            <p:nvPicPr>
              <p:cNvPr id="23" name="Picture 15"/>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00000"/>
                        </a14:imgEffect>
                      </a14:imgLayer>
                    </a14:imgProps>
                  </a:ext>
                </a:extLst>
              </a:blip>
              <a:srcRect l="-25666"/>
              <a:stretch/>
            </p:blipFill>
            <p:spPr>
              <a:xfrm>
                <a:off x="7785055" y="2560382"/>
                <a:ext cx="804900" cy="565666"/>
              </a:xfrm>
              <a:prstGeom prst="rect">
                <a:avLst/>
              </a:prstGeom>
              <a:noFill/>
              <a:ln>
                <a:noFill/>
              </a:ln>
            </p:spPr>
          </p:pic>
          <p:sp>
            <p:nvSpPr>
              <p:cNvPr id="27" name="TextBox 26"/>
              <p:cNvSpPr txBox="1"/>
              <p:nvPr/>
            </p:nvSpPr>
            <p:spPr>
              <a:xfrm>
                <a:off x="7509164" y="3144927"/>
                <a:ext cx="1322316" cy="246221"/>
              </a:xfrm>
              <a:prstGeom prst="rect">
                <a:avLst/>
              </a:prstGeom>
              <a:noFill/>
            </p:spPr>
            <p:txBody>
              <a:bodyPr wrap="square" rtlCol="0">
                <a:spAutoFit/>
              </a:bodyPr>
              <a:lstStyle/>
              <a:p>
                <a:pPr algn="ctr" defTabSz="914400">
                  <a:lnSpc>
                    <a:spcPts val="1200"/>
                  </a:lnSpc>
                  <a:defRPr/>
                </a:pPr>
                <a:r>
                  <a:rPr kumimoji="0" lang="en-GB" sz="1400" b="1" i="0" u="none" strike="noStrike" kern="1200" cap="none" spc="0" normalizeH="0" baseline="0" noProof="0" dirty="0">
                    <a:ln>
                      <a:noFill/>
                    </a:ln>
                    <a:solidFill>
                      <a:srgbClr val="0070C0"/>
                    </a:solidFill>
                    <a:effectLst/>
                    <a:uLnTx/>
                    <a:uFillTx/>
                    <a:latin typeface="Calibri"/>
                  </a:rPr>
                  <a:t>1.5metres</a:t>
                </a:r>
                <a:r>
                  <a:rPr kumimoji="0" lang="en-GB" sz="1400" b="1" i="0" u="none" strike="noStrike" kern="1200" cap="none" spc="0" normalizeH="0" noProof="0" dirty="0">
                    <a:ln>
                      <a:noFill/>
                    </a:ln>
                    <a:solidFill>
                      <a:srgbClr val="0070C0"/>
                    </a:solidFill>
                    <a:effectLst/>
                    <a:uLnTx/>
                    <a:uFillTx/>
                    <a:latin typeface="Calibri"/>
                  </a:rPr>
                  <a:t> </a:t>
                </a:r>
                <a:r>
                  <a:rPr lang="en-GB" sz="1400" b="1" dirty="0">
                    <a:solidFill>
                      <a:prstClr val="black"/>
                    </a:solidFill>
                  </a:rPr>
                  <a:t>4kg</a:t>
                </a:r>
                <a:endParaRPr lang="en-GB" sz="2000" b="1" dirty="0">
                  <a:solidFill>
                    <a:prstClr val="black"/>
                  </a:solidFill>
                </a:endParaRPr>
              </a:p>
            </p:txBody>
          </p:sp>
        </p:grpSp>
      </p:grpSp>
      <p:sp>
        <p:nvSpPr>
          <p:cNvPr id="3" name="Rectangle 2"/>
          <p:cNvSpPr/>
          <p:nvPr/>
        </p:nvSpPr>
        <p:spPr>
          <a:xfrm>
            <a:off x="7553649" y="2476481"/>
            <a:ext cx="1267711" cy="1416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7582191" y="2646951"/>
            <a:ext cx="1221817" cy="1101983"/>
            <a:chOff x="7403161" y="2646952"/>
            <a:chExt cx="1163700" cy="1085478"/>
          </a:xfrm>
        </p:grpSpPr>
        <p:grpSp>
          <p:nvGrpSpPr>
            <p:cNvPr id="4" name="Group 3"/>
            <p:cNvGrpSpPr/>
            <p:nvPr/>
          </p:nvGrpSpPr>
          <p:grpSpPr>
            <a:xfrm>
              <a:off x="7703503" y="2646952"/>
              <a:ext cx="863358" cy="1078861"/>
              <a:chOff x="7703503" y="2646952"/>
              <a:chExt cx="863358" cy="1078861"/>
            </a:xfrm>
          </p:grpSpPr>
          <p:pic>
            <p:nvPicPr>
              <p:cNvPr id="30" name="Picture 15"/>
              <p:cNvPicPr>
                <a:picLocks noChangeAspect="1"/>
              </p:cNvPicPr>
              <p:nvPr/>
            </p:nvPicPr>
            <p:blipFill rotWithShape="1">
              <a:blip r:embed="rId5"/>
              <a:srcRect l="-25666"/>
              <a:stretch/>
            </p:blipFill>
            <p:spPr>
              <a:xfrm>
                <a:off x="7703503" y="2646952"/>
                <a:ext cx="804900" cy="565666"/>
              </a:xfrm>
              <a:prstGeom prst="rect">
                <a:avLst/>
              </a:prstGeom>
              <a:noFill/>
              <a:ln>
                <a:noFill/>
              </a:ln>
            </p:spPr>
          </p:pic>
          <p:sp>
            <p:nvSpPr>
              <p:cNvPr id="34" name="TextBox 33"/>
              <p:cNvSpPr txBox="1"/>
              <p:nvPr/>
            </p:nvSpPr>
            <p:spPr>
              <a:xfrm>
                <a:off x="8218893" y="3202593"/>
                <a:ext cx="347968" cy="523220"/>
              </a:xfrm>
              <a:prstGeom prst="rect">
                <a:avLst/>
              </a:prstGeom>
              <a:noFill/>
            </p:spPr>
            <p:txBody>
              <a:bodyPr wrap="square" rtlCol="0">
                <a:spAutoFit/>
              </a:bodyPr>
              <a:lstStyle/>
              <a:p>
                <a:r>
                  <a:rPr lang="en-GB" sz="2800" dirty="0"/>
                  <a:t>?</a:t>
                </a:r>
              </a:p>
            </p:txBody>
          </p:sp>
        </p:grpSp>
        <p:sp>
          <p:nvSpPr>
            <p:cNvPr id="5" name="TextBox 4"/>
            <p:cNvSpPr txBox="1"/>
            <p:nvPr/>
          </p:nvSpPr>
          <p:spPr>
            <a:xfrm>
              <a:off x="7403161" y="3209210"/>
              <a:ext cx="1012810" cy="523220"/>
            </a:xfrm>
            <a:prstGeom prst="rect">
              <a:avLst/>
            </a:prstGeom>
            <a:noFill/>
          </p:spPr>
          <p:txBody>
            <a:bodyPr wrap="square" rtlCol="0">
              <a:spAutoFit/>
            </a:bodyPr>
            <a:lstStyle/>
            <a:p>
              <a:r>
                <a:rPr lang="en-GB" sz="1400" dirty="0"/>
                <a:t>2.5 litre Paint  pot</a:t>
              </a:r>
            </a:p>
          </p:txBody>
        </p:sp>
      </p:grpSp>
    </p:spTree>
    <p:extLst>
      <p:ext uri="{BB962C8B-B14F-4D97-AF65-F5344CB8AC3E}">
        <p14:creationId xmlns:p14="http://schemas.microsoft.com/office/powerpoint/2010/main" val="3084477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77778E-6 -3.7037E-7 L -0.50937 0.16134 " pathEditMode="relative" rAng="0" ptsTypes="AA">
                                      <p:cBhvr>
                                        <p:cTn id="10" dur="2000" fill="hold"/>
                                        <p:tgtEl>
                                          <p:spTgt spid="7"/>
                                        </p:tgtEl>
                                        <p:attrNameLst>
                                          <p:attrName>ppt_x</p:attrName>
                                          <p:attrName>ppt_y</p:attrName>
                                        </p:attrNameLst>
                                      </p:cBhvr>
                                      <p:rCtr x="-25469" y="8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Dropped objects</a:t>
            </a:r>
          </a:p>
        </p:txBody>
      </p:sp>
      <p:sp>
        <p:nvSpPr>
          <p:cNvPr id="5" name="TextBox 1"/>
          <p:cNvSpPr txBox="1"/>
          <p:nvPr/>
        </p:nvSpPr>
        <p:spPr>
          <a:xfrm>
            <a:off x="6478172" y="5317476"/>
            <a:ext cx="2264581" cy="60629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t>Source: DORIS.DROPS online</a:t>
            </a:r>
          </a:p>
          <a:p>
            <a:r>
              <a:rPr lang="en-GB" sz="1200" dirty="0"/>
              <a:t>Activity breakdown of 661 incidents</a:t>
            </a:r>
          </a:p>
          <a:p>
            <a:r>
              <a:rPr lang="en-GB" sz="1200" dirty="0"/>
              <a:t>between May 2011 and May 2016</a:t>
            </a:r>
          </a:p>
        </p:txBody>
      </p:sp>
      <p:graphicFrame>
        <p:nvGraphicFramePr>
          <p:cNvPr id="6" name="Chart 5">
            <a:extLst>
              <a:ext uri="{FF2B5EF4-FFF2-40B4-BE49-F238E27FC236}">
                <a16:creationId xmlns:a16="http://schemas.microsoft.com/office/drawing/2014/main" xmlns="" id="{76175A61-3BC6-416E-B7F7-1DDE54A512CA}"/>
              </a:ext>
            </a:extLst>
          </p:cNvPr>
          <p:cNvGraphicFramePr>
            <a:graphicFrameLocks/>
          </p:cNvGraphicFramePr>
          <p:nvPr>
            <p:extLst>
              <p:ext uri="{D42A27DB-BD31-4B8C-83A1-F6EECF244321}">
                <p14:modId xmlns:p14="http://schemas.microsoft.com/office/powerpoint/2010/main" val="4189478254"/>
              </p:ext>
            </p:extLst>
          </p:nvPr>
        </p:nvGraphicFramePr>
        <p:xfrm>
          <a:off x="973105" y="1541017"/>
          <a:ext cx="7105650" cy="44481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xmlns="" id="{AD658D6A-E7CF-4F96-8D09-816B27563544}"/>
              </a:ext>
            </a:extLst>
          </p:cNvPr>
          <p:cNvSpPr txBox="1"/>
          <p:nvPr/>
        </p:nvSpPr>
        <p:spPr>
          <a:xfrm>
            <a:off x="2608510" y="1079352"/>
            <a:ext cx="4550028" cy="584775"/>
          </a:xfrm>
          <a:prstGeom prst="rect">
            <a:avLst/>
          </a:prstGeom>
          <a:noFill/>
        </p:spPr>
        <p:txBody>
          <a:bodyPr wrap="none" rtlCol="0">
            <a:spAutoFit/>
          </a:bodyPr>
          <a:lstStyle/>
          <a:p>
            <a:r>
              <a:rPr lang="en-GB" sz="3200" dirty="0"/>
              <a:t>How’s our industry doing?</a:t>
            </a:r>
          </a:p>
        </p:txBody>
      </p:sp>
    </p:spTree>
    <p:extLst>
      <p:ext uri="{BB962C8B-B14F-4D97-AF65-F5344CB8AC3E}">
        <p14:creationId xmlns:p14="http://schemas.microsoft.com/office/powerpoint/2010/main" val="4270857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Dropped objects</a:t>
            </a:r>
          </a:p>
        </p:txBody>
      </p:sp>
      <p:sp>
        <p:nvSpPr>
          <p:cNvPr id="5" name="TextBox 1"/>
          <p:cNvSpPr txBox="1"/>
          <p:nvPr/>
        </p:nvSpPr>
        <p:spPr>
          <a:xfrm>
            <a:off x="6491820" y="5317476"/>
            <a:ext cx="2264581" cy="60629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t>Source: DORIS.DROPS online</a:t>
            </a:r>
          </a:p>
          <a:p>
            <a:r>
              <a:rPr lang="en-GB" sz="1200" dirty="0"/>
              <a:t>Activity breakdown of 661 incidents</a:t>
            </a:r>
          </a:p>
          <a:p>
            <a:r>
              <a:rPr lang="en-GB" sz="1200" dirty="0"/>
              <a:t>between May 2011 and May 2016</a:t>
            </a:r>
          </a:p>
        </p:txBody>
      </p:sp>
      <p:graphicFrame>
        <p:nvGraphicFramePr>
          <p:cNvPr id="6" name="Chart 5">
            <a:extLst>
              <a:ext uri="{FF2B5EF4-FFF2-40B4-BE49-F238E27FC236}">
                <a16:creationId xmlns:a16="http://schemas.microsoft.com/office/drawing/2014/main" xmlns="" id="{C7D4B01C-5FE2-44CE-A71A-7F523223F476}"/>
              </a:ext>
            </a:extLst>
          </p:cNvPr>
          <p:cNvGraphicFramePr>
            <a:graphicFrameLocks/>
          </p:cNvGraphicFramePr>
          <p:nvPr>
            <p:extLst>
              <p:ext uri="{D42A27DB-BD31-4B8C-83A1-F6EECF244321}">
                <p14:modId xmlns:p14="http://schemas.microsoft.com/office/powerpoint/2010/main" val="1290801230"/>
              </p:ext>
            </p:extLst>
          </p:nvPr>
        </p:nvGraphicFramePr>
        <p:xfrm>
          <a:off x="1065660" y="968427"/>
          <a:ext cx="619125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xmlns="" id="{EAF6B7BF-EE9D-4865-88ED-CBC48F3956B9}"/>
              </a:ext>
            </a:extLst>
          </p:cNvPr>
          <p:cNvSpPr txBox="1"/>
          <p:nvPr/>
        </p:nvSpPr>
        <p:spPr>
          <a:xfrm>
            <a:off x="2923191" y="1113484"/>
            <a:ext cx="5590441" cy="584775"/>
          </a:xfrm>
          <a:prstGeom prst="rect">
            <a:avLst/>
          </a:prstGeom>
          <a:noFill/>
        </p:spPr>
        <p:txBody>
          <a:bodyPr wrap="none" rtlCol="0">
            <a:spAutoFit/>
          </a:bodyPr>
          <a:lstStyle/>
          <a:p>
            <a:r>
              <a:rPr lang="en-GB" sz="3200" dirty="0"/>
              <a:t>What type of objects are falling?</a:t>
            </a:r>
          </a:p>
        </p:txBody>
      </p:sp>
    </p:spTree>
    <p:extLst>
      <p:ext uri="{BB962C8B-B14F-4D97-AF65-F5344CB8AC3E}">
        <p14:creationId xmlns:p14="http://schemas.microsoft.com/office/powerpoint/2010/main" val="2819185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Dropped objects</a:t>
            </a:r>
          </a:p>
        </p:txBody>
      </p:sp>
      <p:sp>
        <p:nvSpPr>
          <p:cNvPr id="3" name="Rectangle 2"/>
          <p:cNvSpPr/>
          <p:nvPr/>
        </p:nvSpPr>
        <p:spPr>
          <a:xfrm>
            <a:off x="457200" y="1052736"/>
            <a:ext cx="7892716" cy="4924425"/>
          </a:xfrm>
          <a:prstGeom prst="rect">
            <a:avLst/>
          </a:prstGeom>
        </p:spPr>
        <p:txBody>
          <a:bodyPr wrap="square">
            <a:spAutoFit/>
          </a:bodyPr>
          <a:lstStyle/>
          <a:p>
            <a:pPr algn="just"/>
            <a:r>
              <a:rPr lang="en-GB" sz="2000" dirty="0">
                <a:latin typeface="+mn-lt"/>
              </a:rPr>
              <a:t>Dropped  objects affect every stage of an installation’s lifecycle.</a:t>
            </a:r>
          </a:p>
          <a:p>
            <a:pPr algn="just"/>
            <a:endParaRPr lang="en-GB" sz="2000" dirty="0">
              <a:latin typeface="+mn-lt"/>
            </a:endParaRPr>
          </a:p>
          <a:p>
            <a:pPr algn="just"/>
            <a:r>
              <a:rPr lang="en-GB" sz="2000" dirty="0">
                <a:latin typeface="+mn-lt"/>
              </a:rPr>
              <a:t>Particular attention should be paid during times of change, e.g. commissioning, shutdowns, modifications, following severe weather events, </a:t>
            </a:r>
            <a:r>
              <a:rPr lang="en-GB" sz="2000" dirty="0"/>
              <a:t>decommissioning and in </a:t>
            </a:r>
            <a:r>
              <a:rPr lang="en-GB" sz="2000" dirty="0">
                <a:latin typeface="+mn-lt"/>
              </a:rPr>
              <a:t>areas of infrequent use.</a:t>
            </a:r>
          </a:p>
          <a:p>
            <a:pPr algn="just"/>
            <a:endParaRPr lang="en-GB" sz="2000" dirty="0">
              <a:latin typeface="+mn-lt"/>
            </a:endParaRPr>
          </a:p>
          <a:p>
            <a:endParaRPr lang="en-GB" dirty="0"/>
          </a:p>
          <a:p>
            <a:endParaRPr lang="en-GB"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How well are we doing?</a:t>
            </a:r>
          </a:p>
          <a:p>
            <a:pPr marL="285750" indent="-285750">
              <a:buFont typeface="Arial" panose="020B0604020202020204" pitchFamily="34" charset="0"/>
              <a:buChar char="•"/>
            </a:pPr>
            <a:r>
              <a:rPr lang="en-GB" sz="2000" dirty="0"/>
              <a:t>When did we last do a sweep of our installation? </a:t>
            </a:r>
          </a:p>
          <a:p>
            <a:pPr marL="285750" indent="-285750">
              <a:buFont typeface="Arial" panose="020B0604020202020204" pitchFamily="34" charset="0"/>
              <a:buChar char="•"/>
            </a:pPr>
            <a:r>
              <a:rPr lang="en-GB" sz="2000" dirty="0"/>
              <a:t>Are worksites in a tidy condition when we start work?</a:t>
            </a:r>
          </a:p>
          <a:p>
            <a:pPr marL="285750" indent="-285750">
              <a:buFont typeface="Arial" panose="020B0604020202020204" pitchFamily="34" charset="0"/>
              <a:buChar char="•"/>
            </a:pPr>
            <a:r>
              <a:rPr lang="en-GB" sz="2000" dirty="0"/>
              <a:t>When we finish a job, do we always clear up? If not, what prevents us?</a:t>
            </a:r>
          </a:p>
          <a:p>
            <a:endParaRPr lang="en-GB" sz="2000" dirty="0"/>
          </a:p>
          <a:p>
            <a:endParaRPr lang="en-GB" dirty="0"/>
          </a:p>
        </p:txBody>
      </p:sp>
      <p:pic>
        <p:nvPicPr>
          <p:cNvPr id="4" name="Picture 3"/>
          <p:cNvPicPr>
            <a:picLocks noChangeAspect="1"/>
          </p:cNvPicPr>
          <p:nvPr/>
        </p:nvPicPr>
        <p:blipFill>
          <a:blip r:embed="rId3"/>
          <a:stretch>
            <a:fillRect/>
          </a:stretch>
        </p:blipFill>
        <p:spPr>
          <a:xfrm rot="21135331">
            <a:off x="3062680" y="2970306"/>
            <a:ext cx="2140745" cy="863809"/>
          </a:xfrm>
          <a:prstGeom prst="rect">
            <a:avLst/>
          </a:prstGeom>
        </p:spPr>
      </p:pic>
      <p:sp>
        <p:nvSpPr>
          <p:cNvPr id="5" name="TextBox 4"/>
          <p:cNvSpPr txBox="1"/>
          <p:nvPr/>
        </p:nvSpPr>
        <p:spPr>
          <a:xfrm>
            <a:off x="651826" y="5285323"/>
            <a:ext cx="7503464" cy="523220"/>
          </a:xfrm>
          <a:prstGeom prst="rect">
            <a:avLst/>
          </a:prstGeom>
          <a:noFill/>
        </p:spPr>
        <p:txBody>
          <a:bodyPr wrap="none" rtlCol="0">
            <a:spAutoFit/>
          </a:bodyPr>
          <a:lstStyle/>
          <a:p>
            <a:r>
              <a:rPr lang="en-GB" sz="2800" b="1" dirty="0">
                <a:solidFill>
                  <a:srgbClr val="FF0000"/>
                </a:solidFill>
              </a:rPr>
              <a:t>How will you prevent dropped objects occurring?</a:t>
            </a:r>
          </a:p>
        </p:txBody>
      </p:sp>
    </p:spTree>
    <p:extLst>
      <p:ext uri="{BB962C8B-B14F-4D97-AF65-F5344CB8AC3E}">
        <p14:creationId xmlns:p14="http://schemas.microsoft.com/office/powerpoint/2010/main" val="260628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bwMode="auto">
          <a:xfrm>
            <a:off x="300677" y="1084687"/>
            <a:ext cx="8447538" cy="554109"/>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a:lstStyle>
          <a:p>
            <a:pPr marL="0" marR="0" lvl="0" indent="0" algn="l" defTabSz="457200" rtl="0" eaLnBrk="0" fontAlgn="base" latinLnBrk="0" hangingPunct="0">
              <a:lnSpc>
                <a:spcPct val="9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ED1D24"/>
                </a:solidFill>
                <a:effectLst/>
                <a:uLnTx/>
                <a:uFillTx/>
                <a:latin typeface="+mn-lt"/>
                <a:ea typeface="ヒラギノ角ゴ Pro W3" pitchFamily="-1" charset="-128"/>
                <a:cs typeface="Arial"/>
              </a:rPr>
              <a:t>Which of the 7Cs are involved in this safety </a:t>
            </a:r>
            <a:r>
              <a:rPr lang="en-GB" sz="2800" dirty="0">
                <a:solidFill>
                  <a:srgbClr val="ED1D24"/>
                </a:solidFill>
                <a:latin typeface="+mn-lt"/>
              </a:rPr>
              <a:t>moment</a:t>
            </a:r>
            <a:r>
              <a:rPr kumimoji="0" lang="en-GB" sz="2800" b="1" i="0" u="none" strike="noStrike" kern="1200" cap="none" spc="0" normalizeH="0" baseline="0" noProof="0" dirty="0">
                <a:ln>
                  <a:noFill/>
                </a:ln>
                <a:solidFill>
                  <a:srgbClr val="ED1D24"/>
                </a:solidFill>
                <a:effectLst/>
                <a:uLnTx/>
                <a:uFillTx/>
                <a:latin typeface="+mn-lt"/>
                <a:ea typeface="ヒラギノ角ゴ Pro W3" pitchFamily="-1" charset="-128"/>
                <a:cs typeface="Arial"/>
              </a:rPr>
              <a:t>?</a:t>
            </a:r>
          </a:p>
        </p:txBody>
      </p:sp>
      <p:sp>
        <p:nvSpPr>
          <p:cNvPr id="10" name="Content Placeholder 2"/>
          <p:cNvSpPr>
            <a:spLocks noGrp="1"/>
          </p:cNvSpPr>
          <p:nvPr/>
        </p:nvSpPr>
        <p:spPr bwMode="auto">
          <a:xfrm>
            <a:off x="322710" y="1662463"/>
            <a:ext cx="8229600" cy="3124266"/>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marL="271463" indent="-271463" algn="l" defTabSz="457200" rtl="0" eaLnBrk="0" fontAlgn="base" hangingPunct="0">
              <a:spcBef>
                <a:spcPct val="20000"/>
              </a:spcBef>
              <a:spcAft>
                <a:spcPts val="1200"/>
              </a:spcAft>
              <a:buClr>
                <a:srgbClr val="E2001A"/>
              </a:buClr>
              <a:buFont typeface="Arial" pitchFamily="-1" charset="0"/>
              <a:buChar char="•"/>
              <a:defRPr sz="2400" kern="1200">
                <a:solidFill>
                  <a:schemeClr val="tx1"/>
                </a:solidFill>
                <a:latin typeface="Arial"/>
                <a:ea typeface="ヒラギノ角ゴ Pro W3" pitchFamily="-1" charset="-128"/>
                <a:cs typeface="Arial"/>
              </a:defRPr>
            </a:lvl1pPr>
            <a:lvl2pPr marL="715963" indent="-352425" algn="l" defTabSz="457200" rtl="0" eaLnBrk="0" fontAlgn="base" hangingPunct="0">
              <a:spcBef>
                <a:spcPct val="20000"/>
              </a:spcBef>
              <a:spcAft>
                <a:spcPts val="1200"/>
              </a:spcAft>
              <a:buClr>
                <a:srgbClr val="E2001A"/>
              </a:buClr>
              <a:buFont typeface="Arial" pitchFamily="-1" charset="0"/>
              <a:buChar char="–"/>
              <a:defRPr sz="2000" kern="1200">
                <a:solidFill>
                  <a:schemeClr val="tx1"/>
                </a:solidFill>
                <a:latin typeface="Arial"/>
                <a:ea typeface="ヒラギノ角ゴ Pro W3" pitchFamily="-1" charset="-128"/>
                <a:cs typeface="Arial"/>
              </a:defRPr>
            </a:lvl2pPr>
            <a:lvl3pPr marL="989013" indent="-273050" algn="l" defTabSz="457200" rtl="0" eaLnBrk="0" fontAlgn="base" hangingPunct="0">
              <a:spcBef>
                <a:spcPct val="20000"/>
              </a:spcBef>
              <a:spcAft>
                <a:spcPts val="1200"/>
              </a:spcAft>
              <a:buClr>
                <a:srgbClr val="E2001A"/>
              </a:buClr>
              <a:buFont typeface="Arial" pitchFamily="-1" charset="0"/>
              <a:buChar char="•"/>
              <a:defRPr sz="1800" kern="1200">
                <a:solidFill>
                  <a:schemeClr val="tx1"/>
                </a:solidFill>
                <a:latin typeface="Arial"/>
                <a:ea typeface="ヒラギノ角ゴ Pro W3" pitchFamily="-1" charset="-128"/>
                <a:cs typeface="Arial"/>
              </a:defRPr>
            </a:lvl3pPr>
            <a:lvl4pPr marL="1252538" indent="-354013" algn="l" defTabSz="457200" rtl="0" eaLnBrk="0" fontAlgn="base" hangingPunct="0">
              <a:spcBef>
                <a:spcPct val="20000"/>
              </a:spcBef>
              <a:spcAft>
                <a:spcPts val="1200"/>
              </a:spcAft>
              <a:buClr>
                <a:srgbClr val="E2001A"/>
              </a:buClr>
              <a:buFont typeface="Arial" pitchFamily="-1" charset="0"/>
              <a:buChar char="–"/>
              <a:defRPr sz="1600" kern="1200">
                <a:solidFill>
                  <a:schemeClr val="tx1"/>
                </a:solidFill>
                <a:latin typeface="Arial"/>
                <a:ea typeface="ヒラギノ角ゴ Pro W3" pitchFamily="-1" charset="-128"/>
                <a:cs typeface="Arial"/>
              </a:defRPr>
            </a:lvl4pPr>
            <a:lvl5pPr marL="1614488" indent="-361950" algn="l" defTabSz="457200" rtl="0" eaLnBrk="0" fontAlgn="base" hangingPunct="0">
              <a:spcBef>
                <a:spcPct val="20000"/>
              </a:spcBef>
              <a:spcAft>
                <a:spcPts val="1200"/>
              </a:spcAft>
              <a:buClr>
                <a:srgbClr val="E2001A"/>
              </a:buClr>
              <a:buFont typeface="Arial" pitchFamily="-1" charset="0"/>
              <a:buChar char="»"/>
              <a:defRPr sz="1400" kern="1200">
                <a:solidFill>
                  <a:schemeClr val="tx1"/>
                </a:solidFill>
                <a:latin typeface="Arial"/>
                <a:ea typeface="ヒラギノ角ゴ Pro W3" pitchFamily="-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Change management</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Communication</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Complacency</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Control of work</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Competence</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Culture</a:t>
            </a:r>
          </a:p>
          <a:p>
            <a:pPr marL="271463" marR="0" lvl="0" indent="-271463" algn="l" defTabSz="457200" rtl="0" eaLnBrk="0" fontAlgn="base" latinLnBrk="0" hangingPunct="0">
              <a:lnSpc>
                <a:spcPct val="100000"/>
              </a:lnSpc>
              <a:spcBef>
                <a:spcPts val="0"/>
              </a:spcBef>
              <a:spcAft>
                <a:spcPts val="600"/>
              </a:spcAft>
              <a:buClr>
                <a:srgbClr val="E2001A"/>
              </a:buClr>
              <a:buSzTx/>
              <a:buFont typeface="Arial" pitchFamily="-1"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ヒラギノ角ゴ Pro W3" pitchFamily="-1" charset="-128"/>
                <a:cs typeface="Arial"/>
              </a:rPr>
              <a:t>Commitment</a:t>
            </a:r>
          </a:p>
        </p:txBody>
      </p:sp>
      <p:sp>
        <p:nvSpPr>
          <p:cNvPr id="11" name="Title 1"/>
          <p:cNvSpPr txBox="1">
            <a:spLocks/>
          </p:cNvSpPr>
          <p:nvPr/>
        </p:nvSpPr>
        <p:spPr bwMode="auto">
          <a:xfrm>
            <a:off x="314325" y="4816333"/>
            <a:ext cx="8229600" cy="916227"/>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1pPr>
            <a:lvl2pPr marL="4572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2pPr>
            <a:lvl3pPr marL="9144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3pPr>
            <a:lvl4pPr marL="13716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4pPr>
            <a:lvl5pPr marL="18288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5pPr>
            <a:lvl6pPr marL="22860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6pPr>
            <a:lvl7pPr marL="27432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7pPr>
            <a:lvl8pPr marL="32004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8pPr>
            <a:lvl9pPr marL="36576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ED1D24"/>
                </a:solidFill>
                <a:effectLst/>
                <a:uLnTx/>
                <a:uFillTx/>
                <a:latin typeface="+mn-lt"/>
                <a:ea typeface="ヒラギノ角ゴ Pro W3" pitchFamily="-1" charset="-128"/>
                <a:cs typeface="ヒラギノ角ゴ Pro W3" pitchFamily="-1" charset="-128"/>
              </a:rPr>
              <a:t>Did this presentation result in discussion that could lead to creating another alert to share with industry? Please contact :</a:t>
            </a:r>
            <a:r>
              <a:rPr kumimoji="0" lang="en-GB" sz="2000" b="1" i="0" u="none" strike="noStrike" kern="1200" cap="none" spc="0" normalizeH="0" baseline="0" noProof="0" dirty="0">
                <a:ln>
                  <a:noFill/>
                </a:ln>
                <a:solidFill>
                  <a:schemeClr val="tx1"/>
                </a:solidFill>
                <a:effectLst/>
                <a:uLnTx/>
                <a:uFillTx/>
                <a:latin typeface="+mn-lt"/>
                <a:ea typeface="ヒラギノ角ゴ Pro W3" pitchFamily="-1" charset="-128"/>
                <a:cs typeface="ヒラギノ角ゴ Pro W3" pitchFamily="-1" charset="-128"/>
              </a:rPr>
              <a:t> </a:t>
            </a:r>
            <a:r>
              <a:rPr kumimoji="0" lang="en-GB" sz="2000" b="0" i="0" u="none" strike="noStrike" kern="1200" cap="none" spc="0" normalizeH="0" baseline="0" noProof="0" dirty="0">
                <a:ln>
                  <a:noFill/>
                </a:ln>
                <a:solidFill>
                  <a:schemeClr val="tx1"/>
                </a:solidFill>
                <a:effectLst/>
                <a:uLnTx/>
                <a:uFillTx/>
                <a:latin typeface="+mn-lt"/>
                <a:ea typeface="ヒラギノ角ゴ Pro W3" pitchFamily="-1" charset="-128"/>
                <a:cs typeface="ヒラギノ角ゴ Pro W3" pitchFamily="-1" charset="-128"/>
              </a:rPr>
              <a:t>info@stepchangeinsafety.net</a:t>
            </a:r>
          </a:p>
        </p:txBody>
      </p:sp>
      <p:sp>
        <p:nvSpPr>
          <p:cNvPr id="9" name="Title 1"/>
          <p:cNvSpPr>
            <a:spLocks noGrp="1"/>
          </p:cNvSpPr>
          <p:nvPr>
            <p:ph type="title"/>
          </p:nvPr>
        </p:nvSpPr>
        <p:spPr/>
        <p:txBody>
          <a:bodyPr/>
          <a:lstStyle/>
          <a:p>
            <a:r>
              <a:rPr lang="en-GB" dirty="0"/>
              <a:t>Dropped objects</a:t>
            </a:r>
          </a:p>
        </p:txBody>
      </p:sp>
    </p:spTree>
    <p:extLst>
      <p:ext uri="{BB962C8B-B14F-4D97-AF65-F5344CB8AC3E}">
        <p14:creationId xmlns:p14="http://schemas.microsoft.com/office/powerpoint/2010/main" val="2132348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Dropped objects</a:t>
            </a: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078" y="1093879"/>
            <a:ext cx="2791817" cy="1875077"/>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1011" y="1097626"/>
            <a:ext cx="2796888" cy="1871330"/>
          </a:xfrm>
          <a:prstGeom prst="rect">
            <a:avLst/>
          </a:prstGeom>
        </p:spPr>
      </p:pic>
      <p:sp>
        <p:nvSpPr>
          <p:cNvPr id="2" name="Rectangle 1"/>
          <p:cNvSpPr/>
          <p:nvPr/>
        </p:nvSpPr>
        <p:spPr>
          <a:xfrm>
            <a:off x="373078" y="5295984"/>
            <a:ext cx="8396174" cy="646331"/>
          </a:xfrm>
          <a:prstGeom prst="rect">
            <a:avLst/>
          </a:prstGeom>
        </p:spPr>
        <p:txBody>
          <a:bodyPr wrap="square">
            <a:spAutoFit/>
          </a:bodyPr>
          <a:lstStyle/>
          <a:p>
            <a:r>
              <a:rPr lang="en-GB" b="1" dirty="0"/>
              <a:t>These items were found during one platform clean-up campaign in 2016 and were all potential dropped objects</a:t>
            </a: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4016" y="1093880"/>
            <a:ext cx="2615237" cy="1875076"/>
          </a:xfrm>
          <a:prstGeom prst="rect">
            <a:avLst/>
          </a:prstGeom>
        </p:spPr>
      </p:pic>
      <p:pic>
        <p:nvPicPr>
          <p:cNvPr id="28" name="Picture 27"/>
          <p:cNvPicPr>
            <a:picLocks noChangeAspect="1"/>
          </p:cNvPicPr>
          <p:nvPr/>
        </p:nvPicPr>
        <p:blipFill rotWithShape="1">
          <a:blip r:embed="rId5" cstate="print">
            <a:extLst>
              <a:ext uri="{28A0092B-C50C-407E-A947-70E740481C1C}">
                <a14:useLocalDpi xmlns:a14="http://schemas.microsoft.com/office/drawing/2010/main" val="0"/>
              </a:ext>
            </a:extLst>
          </a:blip>
          <a:srcRect l="3756" r="5780"/>
          <a:stretch/>
        </p:blipFill>
        <p:spPr>
          <a:xfrm>
            <a:off x="373078" y="3230387"/>
            <a:ext cx="2791817" cy="1888737"/>
          </a:xfrm>
          <a:prstGeom prst="rect">
            <a:avLst/>
          </a:prstGeom>
        </p:spPr>
      </p:pic>
      <p:pic>
        <p:nvPicPr>
          <p:cNvPr id="29" name="Picture 28"/>
          <p:cNvPicPr>
            <a:picLocks noChangeAspect="1"/>
          </p:cNvPicPr>
          <p:nvPr/>
        </p:nvPicPr>
        <p:blipFill rotWithShape="1">
          <a:blip r:embed="rId6" cstate="print">
            <a:extLst>
              <a:ext uri="{28A0092B-C50C-407E-A947-70E740481C1C}">
                <a14:useLocalDpi xmlns:a14="http://schemas.microsoft.com/office/drawing/2010/main" val="0"/>
              </a:ext>
            </a:extLst>
          </a:blip>
          <a:srcRect l="11368" r="4488"/>
          <a:stretch/>
        </p:blipFill>
        <p:spPr>
          <a:xfrm>
            <a:off x="6154015" y="3244047"/>
            <a:ext cx="2615237" cy="1875077"/>
          </a:xfrm>
          <a:prstGeom prst="rect">
            <a:avLst/>
          </a:prstGeom>
        </p:spPr>
      </p:pic>
      <p:pic>
        <p:nvPicPr>
          <p:cNvPr id="3" name="Picture 2">
            <a:extLst>
              <a:ext uri="{FF2B5EF4-FFF2-40B4-BE49-F238E27FC236}">
                <a16:creationId xmlns:a16="http://schemas.microsoft.com/office/drawing/2014/main" xmlns="" id="{884ECB46-B03E-425F-ADD9-FBB6678E813B}"/>
              </a:ext>
            </a:extLst>
          </p:cNvPr>
          <p:cNvPicPr>
            <a:picLocks noChangeAspect="1"/>
          </p:cNvPicPr>
          <p:nvPr/>
        </p:nvPicPr>
        <p:blipFill>
          <a:blip r:embed="rId7"/>
          <a:stretch>
            <a:fillRect/>
          </a:stretch>
        </p:blipFill>
        <p:spPr>
          <a:xfrm>
            <a:off x="3783875" y="3282147"/>
            <a:ext cx="1751160" cy="1803100"/>
          </a:xfrm>
          <a:prstGeom prst="rect">
            <a:avLst/>
          </a:prstGeom>
        </p:spPr>
      </p:pic>
    </p:spTree>
    <p:extLst>
      <p:ext uri="{BB962C8B-B14F-4D97-AF65-F5344CB8AC3E}">
        <p14:creationId xmlns:p14="http://schemas.microsoft.com/office/powerpoint/2010/main" val="1239499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Dropped objects</a:t>
            </a:r>
          </a:p>
        </p:txBody>
      </p:sp>
      <p:sp>
        <p:nvSpPr>
          <p:cNvPr id="3" name="Rectangle 2"/>
          <p:cNvSpPr/>
          <p:nvPr/>
        </p:nvSpPr>
        <p:spPr>
          <a:xfrm>
            <a:off x="345282" y="1185818"/>
            <a:ext cx="8541230" cy="830997"/>
          </a:xfrm>
          <a:prstGeom prst="rect">
            <a:avLst/>
          </a:prstGeom>
        </p:spPr>
        <p:txBody>
          <a:bodyPr wrap="square">
            <a:spAutoFit/>
          </a:bodyPr>
          <a:lstStyle/>
          <a:p>
            <a:r>
              <a:rPr lang="en-GB" sz="2400" dirty="0"/>
              <a:t>The combined weight of the loose items removed from that installation is the same as the combined weight of these two cars</a:t>
            </a:r>
          </a:p>
        </p:txBody>
      </p:sp>
      <p:sp>
        <p:nvSpPr>
          <p:cNvPr id="4" name="AutoShape 2" descr="Image result for 2 tonne truck"/>
          <p:cNvSpPr>
            <a:spLocks noChangeAspect="1" noChangeArrowheads="1"/>
          </p:cNvSpPr>
          <p:nvPr/>
        </p:nvSpPr>
        <p:spPr bwMode="auto">
          <a:xfrm>
            <a:off x="2653748" y="3276600"/>
            <a:ext cx="2070652" cy="20706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8" descr="image013">
            <a:extLst>
              <a:ext uri="{FF2B5EF4-FFF2-40B4-BE49-F238E27FC236}">
                <a16:creationId xmlns:a16="http://schemas.microsoft.com/office/drawing/2014/main" xmlns="" id="{A81F535B-45F4-40C6-8AC4-E33F65469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18117" y="2633290"/>
            <a:ext cx="3619267" cy="245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image013">
            <a:extLst>
              <a:ext uri="{FF2B5EF4-FFF2-40B4-BE49-F238E27FC236}">
                <a16:creationId xmlns:a16="http://schemas.microsoft.com/office/drawing/2014/main" xmlns="" id="{7BE37CD9-DEBC-41E9-99B3-83AA94FFD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897" y="2633290"/>
            <a:ext cx="3619267" cy="245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0C53B572-8E6E-4C9F-86B8-87C7C5796118}"/>
              </a:ext>
            </a:extLst>
          </p:cNvPr>
          <p:cNvSpPr/>
          <p:nvPr/>
        </p:nvSpPr>
        <p:spPr>
          <a:xfrm>
            <a:off x="3588928" y="5322404"/>
            <a:ext cx="2270943" cy="584775"/>
          </a:xfrm>
          <a:prstGeom prst="rect">
            <a:avLst/>
          </a:prstGeom>
        </p:spPr>
        <p:txBody>
          <a:bodyPr wrap="none">
            <a:spAutoFit/>
          </a:bodyPr>
          <a:lstStyle/>
          <a:p>
            <a:r>
              <a:rPr lang="en-GB" sz="3200" dirty="0"/>
              <a:t>= </a:t>
            </a:r>
            <a:r>
              <a:rPr lang="en-GB" sz="3200" b="1" dirty="0"/>
              <a:t>2.2 tonnes</a:t>
            </a:r>
            <a:endParaRPr lang="en-GB" sz="3200" dirty="0"/>
          </a:p>
        </p:txBody>
      </p:sp>
    </p:spTree>
    <p:extLst>
      <p:ext uri="{BB962C8B-B14F-4D97-AF65-F5344CB8AC3E}">
        <p14:creationId xmlns:p14="http://schemas.microsoft.com/office/powerpoint/2010/main" val="564206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E714B616-9BA3-4B4B-A48A-E905A3BBA2D0}"/>
              </a:ext>
            </a:extLst>
          </p:cNvPr>
          <p:cNvPicPr>
            <a:picLocks noChangeAspect="1"/>
          </p:cNvPicPr>
          <p:nvPr/>
        </p:nvPicPr>
        <p:blipFill>
          <a:blip r:embed="rId2"/>
          <a:stretch>
            <a:fillRect/>
          </a:stretch>
        </p:blipFill>
        <p:spPr>
          <a:xfrm>
            <a:off x="396435" y="1850132"/>
            <a:ext cx="7811509" cy="4121033"/>
          </a:xfrm>
          <a:prstGeom prst="rect">
            <a:avLst/>
          </a:prstGeom>
        </p:spPr>
      </p:pic>
      <p:grpSp>
        <p:nvGrpSpPr>
          <p:cNvPr id="9" name="Group 8"/>
          <p:cNvGrpSpPr/>
          <p:nvPr/>
        </p:nvGrpSpPr>
        <p:grpSpPr>
          <a:xfrm>
            <a:off x="479850" y="1048696"/>
            <a:ext cx="8030626" cy="1002482"/>
            <a:chOff x="575769" y="5691389"/>
            <a:chExt cx="8030626" cy="1002482"/>
          </a:xfrm>
        </p:grpSpPr>
        <p:sp>
          <p:nvSpPr>
            <p:cNvPr id="10" name="Rectangle 9"/>
            <p:cNvSpPr/>
            <p:nvPr/>
          </p:nvSpPr>
          <p:spPr>
            <a:xfrm>
              <a:off x="6016588" y="5786016"/>
              <a:ext cx="878291" cy="575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4649876" y="5812911"/>
              <a:ext cx="878291" cy="575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3165761" y="5910446"/>
              <a:ext cx="1172494" cy="575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1835854" y="5750072"/>
              <a:ext cx="878291" cy="575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012180" y="5929668"/>
              <a:ext cx="636669" cy="575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p:cNvGrpSpPr/>
            <p:nvPr/>
          </p:nvGrpSpPr>
          <p:grpSpPr>
            <a:xfrm>
              <a:off x="4965340" y="5850852"/>
              <a:ext cx="875914" cy="843019"/>
              <a:chOff x="3696080" y="5730762"/>
              <a:chExt cx="875914" cy="843019"/>
            </a:xfrm>
          </p:grpSpPr>
          <p:pic>
            <p:nvPicPr>
              <p:cNvPr id="4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4293" y="5730762"/>
                <a:ext cx="727701" cy="727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TextBox 48"/>
              <p:cNvSpPr txBox="1"/>
              <p:nvPr/>
            </p:nvSpPr>
            <p:spPr>
              <a:xfrm>
                <a:off x="3696080" y="6162065"/>
                <a:ext cx="670407" cy="411716"/>
              </a:xfrm>
              <a:prstGeom prst="rect">
                <a:avLst/>
              </a:prstGeom>
              <a:noFill/>
            </p:spPr>
            <p:txBody>
              <a:bodyPr wrap="square" rtlCol="0">
                <a:spAutoFit/>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 </a:t>
                </a:r>
                <a:r>
                  <a:rPr kumimoji="0" lang="en-GB" sz="1100" b="0" i="0" u="none" strike="noStrike" kern="1200" cap="none" spc="0" normalizeH="0" baseline="0" noProof="0" dirty="0" err="1">
                    <a:ln>
                      <a:noFill/>
                    </a:ln>
                    <a:solidFill>
                      <a:prstClr val="black"/>
                    </a:solidFill>
                    <a:effectLst/>
                    <a:uLnTx/>
                    <a:uFillTx/>
                    <a:latin typeface="Calibri"/>
                    <a:ea typeface="+mn-ea"/>
                    <a:cs typeface="+mn-cs"/>
                  </a:rPr>
                  <a:t>Stillson</a:t>
                </a:r>
                <a:endParaRPr kumimoji="0" lang="en-GB"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ts val="800"/>
                  </a:lnSpc>
                  <a:spcBef>
                    <a:spcPts val="0"/>
                  </a:spcBef>
                  <a:spcAft>
                    <a:spcPts val="0"/>
                  </a:spcAft>
                  <a:buClrTx/>
                  <a:buSzTx/>
                  <a:buFontTx/>
                  <a:buNone/>
                  <a:tabLst/>
                  <a:defRPr/>
                </a:pPr>
                <a:r>
                  <a:rPr lang="en-GB" sz="1100" dirty="0">
                    <a:solidFill>
                      <a:prstClr val="black"/>
                    </a:solidFill>
                    <a:latin typeface="Calibri"/>
                  </a:rPr>
                  <a:t>Pipe</a:t>
                </a:r>
                <a:endParaRPr kumimoji="0" lang="en-GB"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ts val="8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 wrench</a:t>
                </a:r>
              </a:p>
            </p:txBody>
          </p:sp>
        </p:grpSp>
        <p:pic>
          <p:nvPicPr>
            <p:cNvPr id="19" name="Picture 4"/>
            <p:cNvPicPr>
              <a:picLocks noChangeAspect="1"/>
            </p:cNvPicPr>
            <p:nvPr/>
          </p:nvPicPr>
          <p:blipFill>
            <a:blip r:embed="rId4"/>
            <a:stretch>
              <a:fillRect/>
            </a:stretch>
          </p:blipFill>
          <p:spPr>
            <a:xfrm>
              <a:off x="899592" y="5975692"/>
              <a:ext cx="981974" cy="644423"/>
            </a:xfrm>
            <a:prstGeom prst="rect">
              <a:avLst/>
            </a:prstGeom>
            <a:noFill/>
            <a:ln>
              <a:noFill/>
            </a:ln>
          </p:spPr>
        </p:pic>
        <p:sp>
          <p:nvSpPr>
            <p:cNvPr id="20" name="Rectangle 19"/>
            <p:cNvSpPr/>
            <p:nvPr/>
          </p:nvSpPr>
          <p:spPr>
            <a:xfrm>
              <a:off x="683568" y="5958014"/>
              <a:ext cx="432048" cy="505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6568496" y="5939732"/>
              <a:ext cx="237626" cy="183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3458210" y="6203782"/>
              <a:ext cx="795012" cy="41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1738499" y="5710433"/>
              <a:ext cx="377630" cy="143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2435589" y="5691389"/>
              <a:ext cx="377630" cy="143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p:cNvSpPr/>
            <p:nvPr/>
          </p:nvSpPr>
          <p:spPr>
            <a:xfrm>
              <a:off x="6952513" y="6394714"/>
              <a:ext cx="866971" cy="164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6" name="Group 25"/>
            <p:cNvGrpSpPr/>
            <p:nvPr/>
          </p:nvGrpSpPr>
          <p:grpSpPr>
            <a:xfrm>
              <a:off x="7671807" y="5806178"/>
              <a:ext cx="934588" cy="785212"/>
              <a:chOff x="8644875" y="5667576"/>
              <a:chExt cx="934588" cy="785212"/>
            </a:xfrm>
          </p:grpSpPr>
          <p:sp>
            <p:nvSpPr>
              <p:cNvPr id="44" name="Rectangle 43"/>
              <p:cNvSpPr/>
              <p:nvPr/>
            </p:nvSpPr>
            <p:spPr>
              <a:xfrm>
                <a:off x="8644875" y="5667576"/>
                <a:ext cx="934588" cy="759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5" name="Group 44"/>
              <p:cNvGrpSpPr/>
              <p:nvPr/>
            </p:nvGrpSpPr>
            <p:grpSpPr>
              <a:xfrm>
                <a:off x="8792186" y="5811724"/>
                <a:ext cx="756592" cy="641064"/>
                <a:chOff x="8558527" y="5786425"/>
                <a:chExt cx="756592" cy="641064"/>
              </a:xfrm>
            </p:grpSpPr>
            <p:pic>
              <p:nvPicPr>
                <p:cNvPr id="46" name="Picture 12"/>
                <p:cNvPicPr>
                  <a:picLocks noChangeAspect="1"/>
                </p:cNvPicPr>
                <p:nvPr/>
              </p:nvPicPr>
              <p:blipFill>
                <a:blip r:embed="rId5"/>
                <a:stretch>
                  <a:fillRect/>
                </a:stretch>
              </p:blipFill>
              <p:spPr>
                <a:xfrm>
                  <a:off x="8603828" y="5786425"/>
                  <a:ext cx="540172" cy="419426"/>
                </a:xfrm>
                <a:prstGeom prst="rect">
                  <a:avLst/>
                </a:prstGeom>
                <a:noFill/>
                <a:ln>
                  <a:noFill/>
                </a:ln>
              </p:spPr>
            </p:pic>
            <p:sp>
              <p:nvSpPr>
                <p:cNvPr id="47" name="TextBox 46"/>
                <p:cNvSpPr txBox="1"/>
                <p:nvPr/>
              </p:nvSpPr>
              <p:spPr>
                <a:xfrm>
                  <a:off x="8558527" y="6011991"/>
                  <a:ext cx="756592"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1.5”nut</a:t>
                  </a:r>
                </a:p>
              </p:txBody>
            </p:sp>
          </p:grpSp>
        </p:grpSp>
        <p:grpSp>
          <p:nvGrpSpPr>
            <p:cNvPr id="27" name="Group 26"/>
            <p:cNvGrpSpPr/>
            <p:nvPr/>
          </p:nvGrpSpPr>
          <p:grpSpPr>
            <a:xfrm>
              <a:off x="6064455" y="5812911"/>
              <a:ext cx="1280376" cy="830839"/>
              <a:chOff x="10348408" y="6397886"/>
              <a:chExt cx="1280376" cy="830839"/>
            </a:xfrm>
          </p:grpSpPr>
          <p:sp>
            <p:nvSpPr>
              <p:cNvPr id="40" name="Rectangle 39"/>
              <p:cNvSpPr/>
              <p:nvPr/>
            </p:nvSpPr>
            <p:spPr>
              <a:xfrm>
                <a:off x="10404648" y="6397886"/>
                <a:ext cx="1224136" cy="775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1" name="Group 40"/>
              <p:cNvGrpSpPr/>
              <p:nvPr/>
            </p:nvGrpSpPr>
            <p:grpSpPr>
              <a:xfrm>
                <a:off x="10348408" y="6426114"/>
                <a:ext cx="1171396" cy="802611"/>
                <a:chOff x="-1903276" y="2648593"/>
                <a:chExt cx="983896" cy="622188"/>
              </a:xfrm>
            </p:grpSpPr>
            <p:pic>
              <p:nvPicPr>
                <p:cNvPr id="4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274" r="12468"/>
                <a:stretch/>
              </p:blipFill>
              <p:spPr bwMode="auto">
                <a:xfrm rot="5400000">
                  <a:off x="-1663122" y="2527038"/>
                  <a:ext cx="529408" cy="958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2"/>
                <p:cNvSpPr txBox="1"/>
                <p:nvPr/>
              </p:nvSpPr>
              <p:spPr>
                <a:xfrm>
                  <a:off x="-1903276" y="2648593"/>
                  <a:ext cx="977156" cy="5010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1” tubular valve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 cheater bar </a:t>
                  </a:r>
                </a:p>
              </p:txBody>
            </p:sp>
          </p:grpSp>
        </p:grpSp>
        <p:grpSp>
          <p:nvGrpSpPr>
            <p:cNvPr id="28" name="Group 27"/>
            <p:cNvGrpSpPr/>
            <p:nvPr/>
          </p:nvGrpSpPr>
          <p:grpSpPr>
            <a:xfrm>
              <a:off x="2013077" y="5904754"/>
              <a:ext cx="998573" cy="671735"/>
              <a:chOff x="2013077" y="5904754"/>
              <a:chExt cx="998573" cy="671735"/>
            </a:xfrm>
          </p:grpSpPr>
          <p:grpSp>
            <p:nvGrpSpPr>
              <p:cNvPr id="36" name="Group 35"/>
              <p:cNvGrpSpPr/>
              <p:nvPr/>
            </p:nvGrpSpPr>
            <p:grpSpPr>
              <a:xfrm>
                <a:off x="2219562" y="5904754"/>
                <a:ext cx="792088" cy="671735"/>
                <a:chOff x="-1116632" y="6276604"/>
                <a:chExt cx="720080" cy="671735"/>
              </a:xfrm>
            </p:grpSpPr>
            <p:sp>
              <p:nvSpPr>
                <p:cNvPr id="38" name="Rectangle 37"/>
                <p:cNvSpPr/>
                <p:nvPr/>
              </p:nvSpPr>
              <p:spPr>
                <a:xfrm>
                  <a:off x="-1116632" y="6276604"/>
                  <a:ext cx="720080" cy="671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39" name="Picture 15"/>
                <p:cNvPicPr>
                  <a:picLocks noChangeAspect="1"/>
                </p:cNvPicPr>
                <p:nvPr/>
              </p:nvPicPr>
              <p:blipFill>
                <a:blip r:embed="rId7"/>
                <a:stretch>
                  <a:fillRect/>
                </a:stretch>
              </p:blipFill>
              <p:spPr>
                <a:xfrm>
                  <a:off x="-935164" y="6320810"/>
                  <a:ext cx="538612" cy="565666"/>
                </a:xfrm>
                <a:prstGeom prst="rect">
                  <a:avLst/>
                </a:prstGeom>
                <a:noFill/>
                <a:ln>
                  <a:noFill/>
                </a:ln>
              </p:spPr>
            </p:pic>
          </p:grpSp>
          <p:sp>
            <p:nvSpPr>
              <p:cNvPr id="37" name="TextBox 36"/>
              <p:cNvSpPr txBox="1"/>
              <p:nvPr/>
            </p:nvSpPr>
            <p:spPr>
              <a:xfrm>
                <a:off x="2013077" y="6017611"/>
                <a:ext cx="554023" cy="461665"/>
              </a:xfrm>
              <a:prstGeom prst="rect">
                <a:avLst/>
              </a:prstGeom>
              <a:noFill/>
            </p:spPr>
            <p:txBody>
              <a:bodyPr wrap="square" rtlCol="0">
                <a:spAutoFit/>
              </a:bodyPr>
              <a:lstStyle/>
              <a:p>
                <a:r>
                  <a:rPr lang="en-GB" sz="1200" dirty="0"/>
                  <a:t>Paint</a:t>
                </a:r>
              </a:p>
              <a:p>
                <a:r>
                  <a:rPr lang="en-GB" sz="1200" dirty="0"/>
                  <a:t>pot</a:t>
                </a:r>
              </a:p>
            </p:txBody>
          </p:sp>
        </p:grpSp>
        <p:sp>
          <p:nvSpPr>
            <p:cNvPr id="29" name="TextBox 28"/>
            <p:cNvSpPr txBox="1"/>
            <p:nvPr/>
          </p:nvSpPr>
          <p:spPr>
            <a:xfrm>
              <a:off x="575769" y="5986833"/>
              <a:ext cx="1317585" cy="461665"/>
            </a:xfrm>
            <a:prstGeom prst="rect">
              <a:avLst/>
            </a:prstGeom>
            <a:noFill/>
          </p:spPr>
          <p:txBody>
            <a:bodyPr wrap="square" rtlCol="0">
              <a:spAutoFit/>
            </a:bodyPr>
            <a:lstStyle/>
            <a:p>
              <a:r>
                <a:rPr lang="en-GB" sz="1200" dirty="0"/>
                <a:t>Scaffold </a:t>
              </a:r>
            </a:p>
            <a:p>
              <a:r>
                <a:rPr lang="en-GB" sz="1200" dirty="0"/>
                <a:t>clamp</a:t>
              </a:r>
            </a:p>
          </p:txBody>
        </p:sp>
        <p:grpSp>
          <p:nvGrpSpPr>
            <p:cNvPr id="30" name="Group 29"/>
            <p:cNvGrpSpPr/>
            <p:nvPr/>
          </p:nvGrpSpPr>
          <p:grpSpPr>
            <a:xfrm>
              <a:off x="3363214" y="6099286"/>
              <a:ext cx="1400331" cy="540296"/>
              <a:chOff x="3363214" y="6099286"/>
              <a:chExt cx="1400331" cy="540296"/>
            </a:xfrm>
          </p:grpSpPr>
          <p:grpSp>
            <p:nvGrpSpPr>
              <p:cNvPr id="31" name="Group 30"/>
              <p:cNvGrpSpPr/>
              <p:nvPr/>
            </p:nvGrpSpPr>
            <p:grpSpPr>
              <a:xfrm>
                <a:off x="3363214" y="6116362"/>
                <a:ext cx="1247973" cy="523220"/>
                <a:chOff x="5023291" y="114271"/>
                <a:chExt cx="1247973" cy="523220"/>
              </a:xfrm>
            </p:grpSpPr>
            <p:sp>
              <p:nvSpPr>
                <p:cNvPr id="34" name="Rectangle 33"/>
                <p:cNvSpPr/>
                <p:nvPr/>
              </p:nvSpPr>
              <p:spPr>
                <a:xfrm>
                  <a:off x="5023291" y="114271"/>
                  <a:ext cx="1247973" cy="523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3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23291" y="225657"/>
                  <a:ext cx="1247973" cy="30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 name="Rectangle 31"/>
              <p:cNvSpPr/>
              <p:nvPr/>
            </p:nvSpPr>
            <p:spPr>
              <a:xfrm>
                <a:off x="3754389" y="6240623"/>
                <a:ext cx="560436" cy="9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3445960" y="6099286"/>
                <a:ext cx="1317585" cy="276999"/>
              </a:xfrm>
              <a:prstGeom prst="rect">
                <a:avLst/>
              </a:prstGeom>
              <a:noFill/>
            </p:spPr>
            <p:txBody>
              <a:bodyPr wrap="square" rtlCol="0">
                <a:spAutoFit/>
              </a:bodyPr>
              <a:lstStyle/>
              <a:p>
                <a:r>
                  <a:rPr lang="en-GB" sz="1200" dirty="0"/>
                  <a:t>Scaffold spanner</a:t>
                </a:r>
              </a:p>
            </p:txBody>
          </p:sp>
        </p:grpSp>
      </p:grpSp>
      <p:sp>
        <p:nvSpPr>
          <p:cNvPr id="13" name="Rectangle 12">
            <a:extLst>
              <a:ext uri="{FF2B5EF4-FFF2-40B4-BE49-F238E27FC236}">
                <a16:creationId xmlns:a16="http://schemas.microsoft.com/office/drawing/2014/main" xmlns="" id="{DB0D29BF-3484-46E5-9778-75151FD87497}"/>
              </a:ext>
            </a:extLst>
          </p:cNvPr>
          <p:cNvSpPr/>
          <p:nvPr/>
        </p:nvSpPr>
        <p:spPr>
          <a:xfrm>
            <a:off x="303882" y="851548"/>
            <a:ext cx="8542112"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000" b="1" kern="0" dirty="0">
                <a:solidFill>
                  <a:prstClr val="black"/>
                </a:solidFill>
                <a:cs typeface="Arial" panose="020B0604020202020204" pitchFamily="34" charset="0"/>
              </a:rPr>
              <a:t>T</a:t>
            </a:r>
            <a:r>
              <a:rPr kumimoji="0" lang="en-GB" sz="2000" b="1" i="0" u="none" strike="noStrike" kern="0" cap="none" spc="0" normalizeH="0" baseline="0" noProof="0" dirty="0">
                <a:ln>
                  <a:noFill/>
                </a:ln>
                <a:solidFill>
                  <a:prstClr val="black"/>
                </a:solidFill>
                <a:effectLst/>
                <a:uLnTx/>
                <a:uFillTx/>
                <a:cs typeface="Arial" panose="020B0604020202020204" pitchFamily="34" charset="0"/>
              </a:rPr>
              <a:t>he</a:t>
            </a:r>
            <a:r>
              <a:rPr kumimoji="0" lang="en-GB" sz="2000" b="1" i="0" u="none" strike="noStrike" kern="0" cap="none" spc="0" normalizeH="0" noProof="0" dirty="0">
                <a:ln>
                  <a:noFill/>
                </a:ln>
                <a:solidFill>
                  <a:prstClr val="black"/>
                </a:solidFill>
                <a:effectLst/>
                <a:uLnTx/>
                <a:uFillTx/>
                <a:cs typeface="Arial" panose="020B0604020202020204" pitchFamily="34" charset="0"/>
              </a:rPr>
              <a:t> DROPS Calculator – how much harm can a dropped object cause?</a:t>
            </a:r>
            <a:endParaRPr kumimoji="0" lang="en-GB" sz="1600" b="0" i="0" u="none" strike="noStrike" kern="0" cap="none" spc="0" normalizeH="0" baseline="0" noProof="0" dirty="0">
              <a:ln>
                <a:noFill/>
              </a:ln>
              <a:solidFill>
                <a:prstClr val="black"/>
              </a:solidFill>
              <a:effectLst/>
              <a:uLnTx/>
              <a:uFillTx/>
            </a:endParaRPr>
          </a:p>
        </p:txBody>
      </p:sp>
      <p:pic>
        <p:nvPicPr>
          <p:cNvPr id="11" name="Picture 10">
            <a:extLst>
              <a:ext uri="{FF2B5EF4-FFF2-40B4-BE49-F238E27FC236}">
                <a16:creationId xmlns:a16="http://schemas.microsoft.com/office/drawing/2014/main" xmlns="" id="{D3039669-790C-4FBB-AFAF-72D89C175D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01226" y="2257003"/>
            <a:ext cx="1003844" cy="1490708"/>
          </a:xfrm>
          <a:prstGeom prst="rect">
            <a:avLst/>
          </a:prstGeom>
        </p:spPr>
      </p:pic>
      <p:sp>
        <p:nvSpPr>
          <p:cNvPr id="3" name="Rectangle 2"/>
          <p:cNvSpPr/>
          <p:nvPr/>
        </p:nvSpPr>
        <p:spPr>
          <a:xfrm>
            <a:off x="8189472" y="5581650"/>
            <a:ext cx="64200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a:lstStyle>
          <a:p>
            <a:r>
              <a:rPr lang="en-GB" dirty="0"/>
              <a:t>Dropped objects</a:t>
            </a:r>
          </a:p>
        </p:txBody>
      </p:sp>
      <p:sp>
        <p:nvSpPr>
          <p:cNvPr id="50" name="TextBox 49">
            <a:extLst>
              <a:ext uri="{FF2B5EF4-FFF2-40B4-BE49-F238E27FC236}">
                <a16:creationId xmlns:a16="http://schemas.microsoft.com/office/drawing/2014/main" xmlns="" id="{670B42AD-5C8E-49C8-902B-B6EAA4E1743F}"/>
              </a:ext>
            </a:extLst>
          </p:cNvPr>
          <p:cNvSpPr txBox="1"/>
          <p:nvPr/>
        </p:nvSpPr>
        <p:spPr>
          <a:xfrm>
            <a:off x="1413761" y="2048153"/>
            <a:ext cx="5237011" cy="461665"/>
          </a:xfrm>
          <a:prstGeom prst="rect">
            <a:avLst/>
          </a:prstGeom>
          <a:solidFill>
            <a:schemeClr val="tx1">
              <a:lumMod val="85000"/>
              <a:lumOff val="15000"/>
            </a:schemeClr>
          </a:solidFill>
        </p:spPr>
        <p:txBody>
          <a:bodyPr wrap="none" rtlCol="0">
            <a:spAutoFit/>
          </a:bodyPr>
          <a:lstStyle/>
          <a:p>
            <a:r>
              <a:rPr lang="en-GB" sz="2400" b="1" dirty="0">
                <a:solidFill>
                  <a:schemeClr val="bg1"/>
                </a:solidFill>
              </a:rPr>
              <a:t>Have you ever left any of these behind?</a:t>
            </a:r>
          </a:p>
        </p:txBody>
      </p:sp>
      <p:sp>
        <p:nvSpPr>
          <p:cNvPr id="2" name="Rectangle 1">
            <a:extLst>
              <a:ext uri="{FF2B5EF4-FFF2-40B4-BE49-F238E27FC236}">
                <a16:creationId xmlns:a16="http://schemas.microsoft.com/office/drawing/2014/main" xmlns="" id="{AFF4EC74-B815-413B-9B4F-9718A531D15C}"/>
              </a:ext>
            </a:extLst>
          </p:cNvPr>
          <p:cNvSpPr/>
          <p:nvPr/>
        </p:nvSpPr>
        <p:spPr>
          <a:xfrm>
            <a:off x="7601226" y="5590886"/>
            <a:ext cx="707446"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xmlns="" id="{A67CEF99-2D45-417C-8799-E1A08178FAA1}"/>
              </a:ext>
            </a:extLst>
          </p:cNvPr>
          <p:cNvSpPr/>
          <p:nvPr/>
        </p:nvSpPr>
        <p:spPr>
          <a:xfrm>
            <a:off x="8138236" y="3747711"/>
            <a:ext cx="240145" cy="588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xmlns="" id="{5810A90E-985B-495D-871C-591D45B14569}"/>
              </a:ext>
            </a:extLst>
          </p:cNvPr>
          <p:cNvSpPr/>
          <p:nvPr/>
        </p:nvSpPr>
        <p:spPr>
          <a:xfrm>
            <a:off x="8161394" y="1885502"/>
            <a:ext cx="240145" cy="397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5180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E714B616-9BA3-4B4B-A48A-E905A3BBA2D0}"/>
              </a:ext>
            </a:extLst>
          </p:cNvPr>
          <p:cNvPicPr>
            <a:picLocks noChangeAspect="1"/>
          </p:cNvPicPr>
          <p:nvPr/>
        </p:nvPicPr>
        <p:blipFill>
          <a:blip r:embed="rId2"/>
          <a:stretch>
            <a:fillRect/>
          </a:stretch>
        </p:blipFill>
        <p:spPr>
          <a:xfrm>
            <a:off x="377963" y="1511436"/>
            <a:ext cx="8453517" cy="4459730"/>
          </a:xfrm>
          <a:prstGeom prst="rect">
            <a:avLst/>
          </a:prstGeom>
        </p:spPr>
      </p:pic>
      <p:sp>
        <p:nvSpPr>
          <p:cNvPr id="10" name="Rectangle 9"/>
          <p:cNvSpPr/>
          <p:nvPr/>
        </p:nvSpPr>
        <p:spPr>
          <a:xfrm>
            <a:off x="8189472" y="5581650"/>
            <a:ext cx="64200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a:lstStyle>
          <a:p>
            <a:r>
              <a:rPr lang="en-GB" dirty="0"/>
              <a:t>Dropped objects</a:t>
            </a:r>
          </a:p>
        </p:txBody>
      </p:sp>
      <p:sp>
        <p:nvSpPr>
          <p:cNvPr id="15" name="Rectangle 14">
            <a:extLst>
              <a:ext uri="{FF2B5EF4-FFF2-40B4-BE49-F238E27FC236}">
                <a16:creationId xmlns:a16="http://schemas.microsoft.com/office/drawing/2014/main" xmlns="" id="{DB0D29BF-3484-46E5-9778-75151FD87497}"/>
              </a:ext>
            </a:extLst>
          </p:cNvPr>
          <p:cNvSpPr/>
          <p:nvPr/>
        </p:nvSpPr>
        <p:spPr>
          <a:xfrm>
            <a:off x="289368" y="808006"/>
            <a:ext cx="8542112"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cs typeface="Arial" panose="020B0604020202020204" pitchFamily="34" charset="0"/>
              </a:rPr>
              <a:t>From what height must objects fall to result in injury and medical treatment?</a:t>
            </a:r>
            <a:endParaRPr kumimoji="0" lang="en-GB" sz="1800" b="0" i="0" u="none" strike="noStrike" kern="0" cap="none" spc="0" normalizeH="0" baseline="0" noProof="0" dirty="0">
              <a:ln>
                <a:noFill/>
              </a:ln>
              <a:solidFill>
                <a:prstClr val="black"/>
              </a:solidFill>
              <a:effectLst/>
              <a:uLnTx/>
              <a:uFillTx/>
            </a:endParaRPr>
          </a:p>
          <a:p>
            <a:pPr lvl="0" algn="ctr" defTabSz="914400">
              <a:defRPr/>
            </a:pPr>
            <a:r>
              <a:rPr kumimoji="0" lang="en-GB" b="0" i="0" u="none" strike="noStrike" kern="0" cap="none" spc="0" normalizeH="0" baseline="0" noProof="0" dirty="0">
                <a:ln>
                  <a:noFill/>
                </a:ln>
                <a:solidFill>
                  <a:prstClr val="black"/>
                </a:solidFill>
                <a:effectLst/>
                <a:uLnTx/>
                <a:uFillTx/>
              </a:rPr>
              <a:t>When the objects appears, estimate </a:t>
            </a:r>
            <a:r>
              <a:rPr lang="en-GB" kern="0" dirty="0">
                <a:solidFill>
                  <a:prstClr val="black"/>
                </a:solidFill>
              </a:rPr>
              <a:t>their</a:t>
            </a:r>
            <a:r>
              <a:rPr kumimoji="0" lang="en-GB" b="0" i="0" u="none" strike="noStrike" kern="0" cap="none" spc="0" normalizeH="0" baseline="0" noProof="0" dirty="0">
                <a:ln>
                  <a:noFill/>
                </a:ln>
                <a:solidFill>
                  <a:prstClr val="black"/>
                </a:solidFill>
                <a:effectLst/>
                <a:uLnTx/>
                <a:uFillTx/>
              </a:rPr>
              <a:t> weight and discover what height they could drop from to cause medical treatment (the yellow area)</a:t>
            </a:r>
          </a:p>
        </p:txBody>
      </p:sp>
      <p:grpSp>
        <p:nvGrpSpPr>
          <p:cNvPr id="8" name="Group 7"/>
          <p:cNvGrpSpPr/>
          <p:nvPr/>
        </p:nvGrpSpPr>
        <p:grpSpPr>
          <a:xfrm>
            <a:off x="7506131" y="2302597"/>
            <a:ext cx="1290638" cy="1115715"/>
            <a:chOff x="7506131" y="2302597"/>
            <a:chExt cx="1290638" cy="1115715"/>
          </a:xfrm>
        </p:grpSpPr>
        <p:grpSp>
          <p:nvGrpSpPr>
            <p:cNvPr id="4" name="Group 3"/>
            <p:cNvGrpSpPr/>
            <p:nvPr/>
          </p:nvGrpSpPr>
          <p:grpSpPr>
            <a:xfrm>
              <a:off x="7506131" y="2762250"/>
              <a:ext cx="1280683" cy="656062"/>
              <a:chOff x="5896406" y="2762250"/>
              <a:chExt cx="1280683" cy="656062"/>
            </a:xfrm>
          </p:grpSpPr>
          <p:pic>
            <p:nvPicPr>
              <p:cNvPr id="1027"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7442" b="90698" l="0" r="100000"/>
                        </a14:imgEffect>
                      </a14:imgLayer>
                    </a14:imgProps>
                  </a:ext>
                  <a:ext uri="{28A0092B-C50C-407E-A947-70E740481C1C}">
                    <a14:useLocalDpi xmlns:a14="http://schemas.microsoft.com/office/drawing/2010/main" val="0"/>
                  </a:ext>
                </a:extLst>
              </a:blip>
              <a:srcRect l="-2507" t="26667" r="1"/>
              <a:stretch/>
            </p:blipFill>
            <p:spPr bwMode="auto">
              <a:xfrm>
                <a:off x="5896407" y="2762250"/>
                <a:ext cx="1280682" cy="38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896406" y="2895092"/>
                <a:ext cx="126956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70C0"/>
                    </a:solidFill>
                    <a:effectLst/>
                    <a:uLnTx/>
                    <a:uFillTx/>
                    <a:latin typeface="Calibri"/>
                    <a:ea typeface="+mn-ea"/>
                    <a:cs typeface="+mn-cs"/>
                  </a:rPr>
                  <a:t>10metres</a:t>
                </a:r>
                <a:r>
                  <a:rPr kumimoji="0" lang="en-GB" sz="1400" b="1" i="0" u="none" strike="noStrike" kern="1200" cap="none" spc="0" normalizeH="0" baseline="0" noProof="0" dirty="0">
                    <a:ln>
                      <a:noFill/>
                    </a:ln>
                    <a:solidFill>
                      <a:prstClr val="black"/>
                    </a:solidFill>
                    <a:effectLst/>
                    <a:uLnTx/>
                    <a:uFillTx/>
                    <a:latin typeface="Calibri"/>
                    <a:ea typeface="+mn-ea"/>
                    <a:cs typeface="+mn-cs"/>
                  </a:rPr>
                  <a:t> 0.5kg</a:t>
                </a:r>
                <a:endParaRPr kumimoji="0" lang="en-GB" sz="280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6" name="TextBox 15"/>
            <p:cNvSpPr txBox="1"/>
            <p:nvPr/>
          </p:nvSpPr>
          <p:spPr>
            <a:xfrm>
              <a:off x="7803855" y="2302597"/>
              <a:ext cx="992914" cy="523220"/>
            </a:xfrm>
            <a:prstGeom prst="rect">
              <a:avLst/>
            </a:prstGeom>
            <a:noFill/>
          </p:spPr>
          <p:txBody>
            <a:bodyPr wrap="square" rtlCol="0">
              <a:spAutoFit/>
            </a:bodyPr>
            <a:lstStyle/>
            <a:p>
              <a:r>
                <a:rPr lang="en-GB" sz="1400" b="1" dirty="0"/>
                <a:t>Scaffold</a:t>
              </a:r>
            </a:p>
            <a:p>
              <a:r>
                <a:rPr lang="en-GB" sz="1400" b="1" dirty="0"/>
                <a:t>spanner</a:t>
              </a:r>
            </a:p>
          </p:txBody>
        </p:sp>
      </p:grpSp>
      <p:sp>
        <p:nvSpPr>
          <p:cNvPr id="3" name="Rectangle 2"/>
          <p:cNvSpPr/>
          <p:nvPr/>
        </p:nvSpPr>
        <p:spPr>
          <a:xfrm>
            <a:off x="7474088" y="2350935"/>
            <a:ext cx="1257038" cy="1108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p:nvGrpSpPr>
        <p:grpSpPr>
          <a:xfrm>
            <a:off x="7537378" y="2309370"/>
            <a:ext cx="1280932" cy="1069066"/>
            <a:chOff x="7509668" y="2309370"/>
            <a:chExt cx="1280932" cy="1069066"/>
          </a:xfrm>
        </p:grpSpPr>
        <p:grpSp>
          <p:nvGrpSpPr>
            <p:cNvPr id="6" name="Group 5"/>
            <p:cNvGrpSpPr/>
            <p:nvPr/>
          </p:nvGrpSpPr>
          <p:grpSpPr>
            <a:xfrm>
              <a:off x="7509668" y="2611428"/>
              <a:ext cx="1249363" cy="767008"/>
              <a:chOff x="7509668" y="2611428"/>
              <a:chExt cx="1249363" cy="767008"/>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9668" y="2611428"/>
                <a:ext cx="12493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969101" y="2855216"/>
                <a:ext cx="768504" cy="523220"/>
              </a:xfrm>
              <a:prstGeom prst="rect">
                <a:avLst/>
              </a:prstGeom>
              <a:noFill/>
            </p:spPr>
            <p:txBody>
              <a:bodyPr wrap="square" rtlCol="0">
                <a:spAutoFit/>
              </a:bodyPr>
              <a:lstStyle/>
              <a:p>
                <a:r>
                  <a:rPr lang="en-GB" sz="2800" b="1" dirty="0"/>
                  <a:t>?</a:t>
                </a:r>
              </a:p>
            </p:txBody>
          </p:sp>
        </p:grpSp>
        <p:sp>
          <p:nvSpPr>
            <p:cNvPr id="2" name="TextBox 1"/>
            <p:cNvSpPr txBox="1"/>
            <p:nvPr/>
          </p:nvSpPr>
          <p:spPr>
            <a:xfrm>
              <a:off x="7797686" y="2309370"/>
              <a:ext cx="992914" cy="523220"/>
            </a:xfrm>
            <a:prstGeom prst="rect">
              <a:avLst/>
            </a:prstGeom>
            <a:solidFill>
              <a:schemeClr val="bg1"/>
            </a:solidFill>
          </p:spPr>
          <p:txBody>
            <a:bodyPr wrap="square" rtlCol="0">
              <a:spAutoFit/>
            </a:bodyPr>
            <a:lstStyle/>
            <a:p>
              <a:r>
                <a:rPr lang="en-GB" sz="1400" b="1" dirty="0"/>
                <a:t>Scaffold</a:t>
              </a:r>
            </a:p>
            <a:p>
              <a:r>
                <a:rPr lang="en-GB" sz="1400" b="1" dirty="0"/>
                <a:t>spanner</a:t>
              </a:r>
            </a:p>
          </p:txBody>
        </p:sp>
      </p:grpSp>
    </p:spTree>
    <p:extLst>
      <p:ext uri="{BB962C8B-B14F-4D97-AF65-F5344CB8AC3E}">
        <p14:creationId xmlns:p14="http://schemas.microsoft.com/office/powerpoint/2010/main" val="2955701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5.55556E-7 1.85185E-6 L -0.73472 0.01782 " pathEditMode="relative" rAng="0" ptsTypes="AA">
                                      <p:cBhvr>
                                        <p:cTn id="10" dur="2000" fill="hold"/>
                                        <p:tgtEl>
                                          <p:spTgt spid="8"/>
                                        </p:tgtEl>
                                        <p:attrNameLst>
                                          <p:attrName>ppt_x</p:attrName>
                                          <p:attrName>ppt_y</p:attrName>
                                        </p:attrNameLst>
                                      </p:cBhvr>
                                      <p:rCtr x="-36736" y="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E714B616-9BA3-4B4B-A48A-E905A3BBA2D0}"/>
              </a:ext>
            </a:extLst>
          </p:cNvPr>
          <p:cNvPicPr>
            <a:picLocks noChangeAspect="1"/>
          </p:cNvPicPr>
          <p:nvPr/>
        </p:nvPicPr>
        <p:blipFill>
          <a:blip r:embed="rId3"/>
          <a:stretch>
            <a:fillRect/>
          </a:stretch>
        </p:blipFill>
        <p:spPr>
          <a:xfrm>
            <a:off x="377963" y="1511436"/>
            <a:ext cx="8453517" cy="4459730"/>
          </a:xfrm>
          <a:prstGeom prst="rect">
            <a:avLst/>
          </a:prstGeom>
        </p:spPr>
      </p:pic>
      <p:grpSp>
        <p:nvGrpSpPr>
          <p:cNvPr id="4" name="Group 3"/>
          <p:cNvGrpSpPr/>
          <p:nvPr/>
        </p:nvGrpSpPr>
        <p:grpSpPr>
          <a:xfrm>
            <a:off x="7503666" y="2221686"/>
            <a:ext cx="1336191" cy="1324518"/>
            <a:chOff x="6246366" y="2221686"/>
            <a:chExt cx="1336191" cy="1324518"/>
          </a:xfrm>
        </p:grpSpPr>
        <p:pic>
          <p:nvPicPr>
            <p:cNvPr id="11"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99429"/>
                      </a14:imgEffect>
                    </a14:imgLayer>
                  </a14:imgProps>
                </a:ext>
                <a:ext uri="{28A0092B-C50C-407E-A947-70E740481C1C}">
                  <a14:useLocalDpi xmlns:a14="http://schemas.microsoft.com/office/drawing/2010/main" val="0"/>
                </a:ext>
              </a:extLst>
            </a:blip>
            <a:srcRect/>
            <a:stretch>
              <a:fillRect/>
            </a:stretch>
          </p:blipFill>
          <p:spPr bwMode="auto">
            <a:xfrm>
              <a:off x="6308727" y="2221686"/>
              <a:ext cx="1273830" cy="1252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246366" y="2838318"/>
              <a:ext cx="1167996" cy="707886"/>
            </a:xfrm>
            <a:prstGeom prst="rect">
              <a:avLst/>
            </a:prstGeom>
            <a:noFill/>
          </p:spPr>
          <p:txBody>
            <a:bodyPr wrap="square" rtlCol="0">
              <a:spAutoFit/>
            </a:bodyPr>
            <a:lstStyle/>
            <a:p>
              <a:pPr lvl="0" defTabSz="914400">
                <a:lnSpc>
                  <a:spcPts val="1200"/>
                </a:lnSpc>
                <a:defRPr/>
              </a:pPr>
              <a:r>
                <a:rPr lang="en-GB" sz="1400" dirty="0">
                  <a:solidFill>
                    <a:prstClr val="black"/>
                  </a:solidFill>
                </a:rPr>
                <a:t>24” </a:t>
              </a:r>
            </a:p>
            <a:p>
              <a:pPr lvl="0" defTabSz="914400">
                <a:lnSpc>
                  <a:spcPts val="1200"/>
                </a:lnSpc>
                <a:defRPr/>
              </a:pPr>
              <a:r>
                <a:rPr lang="en-GB" sz="1400" dirty="0" err="1">
                  <a:solidFill>
                    <a:prstClr val="black"/>
                  </a:solidFill>
                </a:rPr>
                <a:t>Stillson</a:t>
              </a:r>
              <a:r>
                <a:rPr lang="en-GB" sz="1400" dirty="0">
                  <a:solidFill>
                    <a:prstClr val="black"/>
                  </a:solidFill>
                </a:rPr>
                <a:t> </a:t>
              </a: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lang="en-GB" sz="1400" dirty="0">
                  <a:solidFill>
                    <a:prstClr val="black"/>
                  </a:solidFill>
                  <a:latin typeface="Calibri"/>
                </a:rPr>
                <a:t>Pipe w</a:t>
              </a:r>
              <a:r>
                <a:rPr kumimoji="0" lang="en-GB" sz="1400" b="0" i="0" u="none" strike="noStrike" kern="1200" cap="none" spc="0" normalizeH="0" baseline="0" noProof="0" dirty="0" err="1">
                  <a:ln>
                    <a:noFill/>
                  </a:ln>
                  <a:solidFill>
                    <a:prstClr val="black"/>
                  </a:solidFill>
                  <a:effectLst/>
                  <a:uLnTx/>
                  <a:uFillTx/>
                  <a:latin typeface="Calibri"/>
                  <a:ea typeface="+mn-ea"/>
                  <a:cs typeface="+mn-cs"/>
                </a:rPr>
                <a:t>rench</a:t>
              </a: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lang="en-GB" sz="1400" b="1" dirty="0">
                  <a:solidFill>
                    <a:srgbClr val="0070C0"/>
                  </a:solidFill>
                  <a:latin typeface="Calibri"/>
                </a:rPr>
                <a:t>2 Metres </a:t>
              </a:r>
              <a:r>
                <a:rPr lang="en-GB" sz="1400" b="1" dirty="0">
                  <a:solidFill>
                    <a:prstClr val="black"/>
                  </a:solidFill>
                  <a:latin typeface="Calibri"/>
                </a:rPr>
                <a:t>3kg</a:t>
              </a:r>
              <a:endParaRPr kumimoji="0" lang="en-GB" sz="1400" b="1" i="0" u="none" strike="noStrike" kern="1200" cap="none" spc="0" normalizeH="0" baseline="0" noProof="0" dirty="0">
                <a:ln>
                  <a:noFill/>
                </a:ln>
                <a:solidFill>
                  <a:prstClr val="black"/>
                </a:solidFill>
                <a:effectLst/>
                <a:uLnTx/>
                <a:uFillTx/>
                <a:latin typeface="Calibri"/>
              </a:endParaRPr>
            </a:p>
          </p:txBody>
        </p:sp>
      </p:grpSp>
      <p:sp>
        <p:nvSpPr>
          <p:cNvPr id="3" name="Rectangle 2"/>
          <p:cNvSpPr/>
          <p:nvPr/>
        </p:nvSpPr>
        <p:spPr>
          <a:xfrm>
            <a:off x="7468519" y="2262660"/>
            <a:ext cx="1267711" cy="1283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189472" y="5581650"/>
            <a:ext cx="64200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p:cNvSpPr>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a:lstStyle>
          <a:p>
            <a:r>
              <a:rPr lang="en-GB" dirty="0"/>
              <a:t>Dropped objects</a:t>
            </a:r>
          </a:p>
        </p:txBody>
      </p:sp>
      <p:sp>
        <p:nvSpPr>
          <p:cNvPr id="17" name="Rectangle 16">
            <a:extLst>
              <a:ext uri="{FF2B5EF4-FFF2-40B4-BE49-F238E27FC236}">
                <a16:creationId xmlns:a16="http://schemas.microsoft.com/office/drawing/2014/main" xmlns="" id="{DB0D29BF-3484-46E5-9778-75151FD87497}"/>
              </a:ext>
            </a:extLst>
          </p:cNvPr>
          <p:cNvSpPr/>
          <p:nvPr/>
        </p:nvSpPr>
        <p:spPr>
          <a:xfrm>
            <a:off x="289368" y="808006"/>
            <a:ext cx="8542112"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cs typeface="Arial" panose="020B0604020202020204" pitchFamily="34" charset="0"/>
              </a:rPr>
              <a:t>From what height must objects fall to result in injury and medical treatment?</a:t>
            </a:r>
            <a:endParaRPr kumimoji="0" lang="en-GB" sz="1800" b="0" i="0" u="none" strike="noStrike" kern="0" cap="none" spc="0" normalizeH="0" baseline="0" noProof="0" dirty="0">
              <a:ln>
                <a:noFill/>
              </a:ln>
              <a:solidFill>
                <a:prstClr val="black"/>
              </a:solidFill>
              <a:effectLst/>
              <a:uLnTx/>
              <a:uFillTx/>
            </a:endParaRPr>
          </a:p>
          <a:p>
            <a:pPr lvl="0" algn="ctr" defTabSz="914400">
              <a:defRPr/>
            </a:pPr>
            <a:r>
              <a:rPr kumimoji="0" lang="en-GB" b="0" i="0" u="none" strike="noStrike" kern="0" cap="none" spc="0" normalizeH="0" baseline="0" noProof="0" dirty="0">
                <a:ln>
                  <a:noFill/>
                </a:ln>
                <a:solidFill>
                  <a:prstClr val="black"/>
                </a:solidFill>
                <a:effectLst/>
                <a:uLnTx/>
                <a:uFillTx/>
              </a:rPr>
              <a:t>When the objects appears, estimate </a:t>
            </a:r>
            <a:r>
              <a:rPr lang="en-GB" kern="0" dirty="0">
                <a:solidFill>
                  <a:prstClr val="black"/>
                </a:solidFill>
              </a:rPr>
              <a:t>their</a:t>
            </a:r>
            <a:r>
              <a:rPr kumimoji="0" lang="en-GB" b="0" i="0" u="none" strike="noStrike" kern="0" cap="none" spc="0" normalizeH="0" baseline="0" noProof="0" dirty="0">
                <a:ln>
                  <a:noFill/>
                </a:ln>
                <a:solidFill>
                  <a:prstClr val="black"/>
                </a:solidFill>
                <a:effectLst/>
                <a:uLnTx/>
                <a:uFillTx/>
              </a:rPr>
              <a:t> weight and discover what height they could drop from to cause medical treatment (the yellow area)</a:t>
            </a:r>
          </a:p>
        </p:txBody>
      </p:sp>
      <p:grpSp>
        <p:nvGrpSpPr>
          <p:cNvPr id="5" name="Group 4"/>
          <p:cNvGrpSpPr/>
          <p:nvPr/>
        </p:nvGrpSpPr>
        <p:grpSpPr>
          <a:xfrm>
            <a:off x="7517864" y="2159052"/>
            <a:ext cx="1335848" cy="1505710"/>
            <a:chOff x="7504009" y="2159052"/>
            <a:chExt cx="1335848" cy="1505710"/>
          </a:xfrm>
        </p:grpSpPr>
        <p:grpSp>
          <p:nvGrpSpPr>
            <p:cNvPr id="2" name="Group 1"/>
            <p:cNvGrpSpPr/>
            <p:nvPr/>
          </p:nvGrpSpPr>
          <p:grpSpPr>
            <a:xfrm>
              <a:off x="7504009" y="2159052"/>
              <a:ext cx="1269591" cy="1323923"/>
              <a:chOff x="5056084" y="2159052"/>
              <a:chExt cx="1269591" cy="1323923"/>
            </a:xfrm>
          </p:grpSpPr>
          <p:pic>
            <p:nvPicPr>
              <p:cNvPr id="8" name="Picture 3"/>
              <p:cNvPicPr>
                <a:picLocks noChangeAspect="1" noChangeArrowheads="1"/>
              </p:cNvPicPr>
              <p:nvPr/>
            </p:nvPicPr>
            <p:blipFill>
              <a:blip r:embed="rId6" cstate="print">
                <a:extLst>
                  <a:ext uri="{BEBA8EAE-BF5A-486C-A8C5-ECC9F3942E4B}">
                    <a14:imgProps xmlns:a14="http://schemas.microsoft.com/office/drawing/2010/main">
                      <a14:imgLayer r:embed="rId5">
                        <a14:imgEffect>
                          <a14:backgroundRemoval t="0" b="93714" l="0" r="98857"/>
                        </a14:imgEffect>
                      </a14:imgLayer>
                    </a14:imgProps>
                  </a:ext>
                  <a:ext uri="{28A0092B-C50C-407E-A947-70E740481C1C}">
                    <a14:useLocalDpi xmlns:a14="http://schemas.microsoft.com/office/drawing/2010/main" val="0"/>
                  </a:ext>
                </a:extLst>
              </a:blip>
              <a:srcRect/>
              <a:stretch>
                <a:fillRect/>
              </a:stretch>
            </p:blipFill>
            <p:spPr bwMode="auto">
              <a:xfrm>
                <a:off x="5115337" y="2159052"/>
                <a:ext cx="1210338" cy="1233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056084" y="2766176"/>
                <a:ext cx="933383" cy="716799"/>
              </a:xfrm>
              <a:prstGeom prst="rect">
                <a:avLst/>
              </a:prstGeom>
              <a:noFill/>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24” </a:t>
                </a:r>
                <a:r>
                  <a:rPr kumimoji="0" lang="en-GB" sz="1400" b="0" i="0" u="none" strike="noStrike" kern="1200" cap="none" spc="0" normalizeH="0" baseline="0" noProof="0" dirty="0" err="1">
                    <a:ln>
                      <a:noFill/>
                    </a:ln>
                    <a:solidFill>
                      <a:prstClr val="black"/>
                    </a:solidFill>
                    <a:effectLst/>
                    <a:uLnTx/>
                    <a:uFillTx/>
                    <a:latin typeface="Calibri"/>
                    <a:ea typeface="+mn-ea"/>
                    <a:cs typeface="+mn-cs"/>
                  </a:rPr>
                  <a:t>Stillson</a:t>
                </a:r>
                <a:r>
                  <a:rPr kumimoji="0" lang="en-GB" sz="1400" b="0" i="0" u="none" strike="noStrike" kern="1200" cap="none" spc="0" normalizeH="0" baseline="0" noProof="0" dirty="0">
                    <a:ln>
                      <a:noFill/>
                    </a:ln>
                    <a:solidFill>
                      <a:prstClr val="black"/>
                    </a:solidFill>
                    <a:effectLst/>
                    <a:uLnTx/>
                    <a:uFillTx/>
                    <a:latin typeface="Calibri"/>
                    <a:ea typeface="+mn-ea"/>
                    <a:cs typeface="+mn-cs"/>
                  </a:rPr>
                  <a:t> pipe wrench</a:t>
                </a:r>
              </a:p>
            </p:txBody>
          </p:sp>
        </p:grpSp>
        <p:sp>
          <p:nvSpPr>
            <p:cNvPr id="18" name="TextBox 17"/>
            <p:cNvSpPr txBox="1"/>
            <p:nvPr/>
          </p:nvSpPr>
          <p:spPr>
            <a:xfrm>
              <a:off x="8071353" y="3141542"/>
              <a:ext cx="768504" cy="523220"/>
            </a:xfrm>
            <a:prstGeom prst="rect">
              <a:avLst/>
            </a:prstGeom>
            <a:noFill/>
          </p:spPr>
          <p:txBody>
            <a:bodyPr wrap="square" rtlCol="0">
              <a:spAutoFit/>
            </a:bodyPr>
            <a:lstStyle/>
            <a:p>
              <a:r>
                <a:rPr lang="en-GB" sz="2800" b="1" dirty="0"/>
                <a:t>?</a:t>
              </a:r>
            </a:p>
          </p:txBody>
        </p:sp>
      </p:grpSp>
    </p:spTree>
    <p:extLst>
      <p:ext uri="{BB962C8B-B14F-4D97-AF65-F5344CB8AC3E}">
        <p14:creationId xmlns:p14="http://schemas.microsoft.com/office/powerpoint/2010/main" val="2955701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61111E-6 2.22222E-6 L -0.58021 0.14583 " pathEditMode="relative" rAng="0" ptsTypes="AA">
                                      <p:cBhvr>
                                        <p:cTn id="10" dur="2000" fill="hold"/>
                                        <p:tgtEl>
                                          <p:spTgt spid="4"/>
                                        </p:tgtEl>
                                        <p:attrNameLst>
                                          <p:attrName>ppt_x</p:attrName>
                                          <p:attrName>ppt_y</p:attrName>
                                        </p:attrNameLst>
                                      </p:cBhvr>
                                      <p:rCtr x="-29010" y="7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E714B616-9BA3-4B4B-A48A-E905A3BBA2D0}"/>
              </a:ext>
            </a:extLst>
          </p:cNvPr>
          <p:cNvPicPr>
            <a:picLocks noChangeAspect="1"/>
          </p:cNvPicPr>
          <p:nvPr/>
        </p:nvPicPr>
        <p:blipFill>
          <a:blip r:embed="rId2"/>
          <a:stretch>
            <a:fillRect/>
          </a:stretch>
        </p:blipFill>
        <p:spPr>
          <a:xfrm>
            <a:off x="377963" y="1511436"/>
            <a:ext cx="8453517" cy="4459730"/>
          </a:xfrm>
          <a:prstGeom prst="rect">
            <a:avLst/>
          </a:prstGeom>
        </p:spPr>
      </p:pic>
      <p:sp>
        <p:nvSpPr>
          <p:cNvPr id="3" name="Rectangle 2"/>
          <p:cNvSpPr/>
          <p:nvPr/>
        </p:nvSpPr>
        <p:spPr>
          <a:xfrm>
            <a:off x="5934994" y="2623816"/>
            <a:ext cx="1267711" cy="600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p:nvGrpSpPr>
        <p:grpSpPr>
          <a:xfrm>
            <a:off x="7311689" y="2420049"/>
            <a:ext cx="1466589" cy="966114"/>
            <a:chOff x="5930564" y="2420049"/>
            <a:chExt cx="1466589" cy="966114"/>
          </a:xfrm>
        </p:grpSpPr>
        <p:pic>
          <p:nvPicPr>
            <p:cNvPr id="16" name="Picture 4"/>
            <p:cNvPicPr>
              <a:picLocks noChangeAspect="1"/>
            </p:cNvPicPr>
            <p:nvPr/>
          </p:nvPicPr>
          <p:blipFill>
            <a:blip r:embed="rId3">
              <a:extLst>
                <a:ext uri="{BEBA8EAE-BF5A-486C-A8C5-ECC9F3942E4B}">
                  <a14:imgProps xmlns:a14="http://schemas.microsoft.com/office/drawing/2010/main">
                    <a14:imgLayer r:embed="rId4">
                      <a14:imgEffect>
                        <a14:backgroundRemoval t="2143" b="100000" l="1250" r="97813"/>
                      </a14:imgEffect>
                    </a14:imgLayer>
                  </a14:imgProps>
                </a:ext>
              </a:extLst>
            </a:blip>
            <a:stretch>
              <a:fillRect/>
            </a:stretch>
          </p:blipFill>
          <p:spPr>
            <a:xfrm>
              <a:off x="6161221" y="2497333"/>
              <a:ext cx="926290" cy="808052"/>
            </a:xfrm>
            <a:prstGeom prst="rect">
              <a:avLst/>
            </a:prstGeom>
            <a:noFill/>
            <a:ln>
              <a:noFill/>
            </a:ln>
          </p:spPr>
        </p:pic>
        <p:sp>
          <p:nvSpPr>
            <p:cNvPr id="17" name="TextBox 16"/>
            <p:cNvSpPr txBox="1"/>
            <p:nvPr/>
          </p:nvSpPr>
          <p:spPr>
            <a:xfrm>
              <a:off x="5930564" y="3156999"/>
              <a:ext cx="1257519" cy="229164"/>
            </a:xfrm>
            <a:prstGeom prst="rect">
              <a:avLst/>
            </a:prstGeom>
            <a:noFill/>
          </p:spPr>
          <p:txBody>
            <a:bodyPr wrap="square" rtlCol="0">
              <a:sp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rPr>
                <a:t> </a:t>
              </a:r>
              <a:r>
                <a:rPr kumimoji="0" lang="en-GB" sz="1200" b="1" i="0" u="none" strike="noStrike" kern="0" cap="none" spc="0" normalizeH="0" baseline="0" noProof="0" dirty="0">
                  <a:ln>
                    <a:noFill/>
                  </a:ln>
                  <a:solidFill>
                    <a:srgbClr val="0070C0"/>
                  </a:solidFill>
                  <a:effectLst/>
                  <a:uLnTx/>
                  <a:uFillTx/>
                </a:rPr>
                <a:t>5 metres </a:t>
              </a:r>
              <a:r>
                <a:rPr kumimoji="0" lang="en-GB" sz="1200" b="0" i="0" u="none" strike="noStrike" kern="0" cap="none" spc="0" normalizeH="0" baseline="0" noProof="0" dirty="0">
                  <a:ln>
                    <a:noFill/>
                  </a:ln>
                  <a:solidFill>
                    <a:prstClr val="black"/>
                  </a:solidFill>
                  <a:effectLst/>
                  <a:uLnTx/>
                  <a:uFillTx/>
                </a:rPr>
                <a:t>1kg</a:t>
              </a:r>
              <a:endParaRPr kumimoji="0" lang="en-GB" sz="1200" b="1" i="0" u="none" strike="noStrike" kern="0" cap="none" spc="0" normalizeH="0" baseline="0" noProof="0" dirty="0">
                <a:ln>
                  <a:noFill/>
                </a:ln>
                <a:solidFill>
                  <a:srgbClr val="0070C0"/>
                </a:solidFill>
                <a:effectLst/>
                <a:uLnTx/>
                <a:uFillTx/>
              </a:endParaRPr>
            </a:p>
          </p:txBody>
        </p:sp>
        <p:sp>
          <p:nvSpPr>
            <p:cNvPr id="15" name="TextBox 14"/>
            <p:cNvSpPr txBox="1"/>
            <p:nvPr/>
          </p:nvSpPr>
          <p:spPr>
            <a:xfrm>
              <a:off x="6068344" y="2420049"/>
              <a:ext cx="1328809" cy="276999"/>
            </a:xfrm>
            <a:prstGeom prst="rect">
              <a:avLst/>
            </a:prstGeom>
            <a:noFill/>
          </p:spPr>
          <p:txBody>
            <a:bodyPr wrap="square" rtlCol="0">
              <a:spAutoFit/>
            </a:bodyPr>
            <a:lstStyle/>
            <a:p>
              <a:r>
                <a:rPr lang="en-GB" sz="1200" dirty="0"/>
                <a:t>Scaffold Clamp</a:t>
              </a:r>
            </a:p>
          </p:txBody>
        </p:sp>
      </p:grpSp>
      <p:sp>
        <p:nvSpPr>
          <p:cNvPr id="19" name="Rectangle 18"/>
          <p:cNvSpPr/>
          <p:nvPr/>
        </p:nvSpPr>
        <p:spPr>
          <a:xfrm>
            <a:off x="8189472" y="5581650"/>
            <a:ext cx="64200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a:lstStyle>
          <a:p>
            <a:r>
              <a:rPr lang="en-GB" dirty="0"/>
              <a:t>Dropped objects</a:t>
            </a:r>
          </a:p>
        </p:txBody>
      </p:sp>
      <p:sp>
        <p:nvSpPr>
          <p:cNvPr id="2" name="Rectangle 1"/>
          <p:cNvSpPr/>
          <p:nvPr/>
        </p:nvSpPr>
        <p:spPr>
          <a:xfrm>
            <a:off x="7425989" y="2314128"/>
            <a:ext cx="1343949" cy="1350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xmlns="" id="{DB0D29BF-3484-46E5-9778-75151FD87497}"/>
              </a:ext>
            </a:extLst>
          </p:cNvPr>
          <p:cNvSpPr/>
          <p:nvPr/>
        </p:nvSpPr>
        <p:spPr>
          <a:xfrm>
            <a:off x="289368" y="808006"/>
            <a:ext cx="8542112"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cs typeface="Arial" panose="020B0604020202020204" pitchFamily="34" charset="0"/>
              </a:rPr>
              <a:t>From what height must objects fall to result in injury and medical treatment?</a:t>
            </a:r>
            <a:endParaRPr kumimoji="0" lang="en-GB" sz="1800" b="0" i="0" u="none" strike="noStrike" kern="0" cap="none" spc="0" normalizeH="0" baseline="0" noProof="0" dirty="0">
              <a:ln>
                <a:noFill/>
              </a:ln>
              <a:solidFill>
                <a:prstClr val="black"/>
              </a:solidFill>
              <a:effectLst/>
              <a:uLnTx/>
              <a:uFillTx/>
            </a:endParaRPr>
          </a:p>
          <a:p>
            <a:pPr lvl="0" algn="ctr" defTabSz="914400">
              <a:defRPr/>
            </a:pPr>
            <a:r>
              <a:rPr kumimoji="0" lang="en-GB" b="0" i="0" u="none" strike="noStrike" kern="0" cap="none" spc="0" normalizeH="0" baseline="0" noProof="0" dirty="0">
                <a:ln>
                  <a:noFill/>
                </a:ln>
                <a:solidFill>
                  <a:prstClr val="black"/>
                </a:solidFill>
                <a:effectLst/>
                <a:uLnTx/>
                <a:uFillTx/>
              </a:rPr>
              <a:t>When the objects appears, estimate </a:t>
            </a:r>
            <a:r>
              <a:rPr lang="en-GB" kern="0" dirty="0">
                <a:solidFill>
                  <a:prstClr val="black"/>
                </a:solidFill>
              </a:rPr>
              <a:t>their</a:t>
            </a:r>
            <a:r>
              <a:rPr kumimoji="0" lang="en-GB" b="0" i="0" u="none" strike="noStrike" kern="0" cap="none" spc="0" normalizeH="0" baseline="0" noProof="0" dirty="0">
                <a:ln>
                  <a:noFill/>
                </a:ln>
                <a:solidFill>
                  <a:prstClr val="black"/>
                </a:solidFill>
                <a:effectLst/>
                <a:uLnTx/>
                <a:uFillTx/>
              </a:rPr>
              <a:t> weight and discover what height they could drop from to cause medical treatment (the yellow area)</a:t>
            </a:r>
          </a:p>
        </p:txBody>
      </p:sp>
      <p:grpSp>
        <p:nvGrpSpPr>
          <p:cNvPr id="9" name="Group 8"/>
          <p:cNvGrpSpPr/>
          <p:nvPr/>
        </p:nvGrpSpPr>
        <p:grpSpPr>
          <a:xfrm>
            <a:off x="7496010" y="2417984"/>
            <a:ext cx="1328809" cy="1175362"/>
            <a:chOff x="7496010" y="2417984"/>
            <a:chExt cx="1328809" cy="1175362"/>
          </a:xfrm>
        </p:grpSpPr>
        <p:grpSp>
          <p:nvGrpSpPr>
            <p:cNvPr id="5" name="Group 4"/>
            <p:cNvGrpSpPr/>
            <p:nvPr/>
          </p:nvGrpSpPr>
          <p:grpSpPr>
            <a:xfrm>
              <a:off x="7496010" y="2417984"/>
              <a:ext cx="1328809" cy="825135"/>
              <a:chOff x="7387507" y="2480262"/>
              <a:chExt cx="1328809" cy="825135"/>
            </a:xfrm>
          </p:grpSpPr>
          <p:pic>
            <p:nvPicPr>
              <p:cNvPr id="18" name="Picture 4"/>
              <p:cNvPicPr>
                <a:picLocks noChangeAspect="1"/>
              </p:cNvPicPr>
              <p:nvPr/>
            </p:nvPicPr>
            <p:blipFill>
              <a:blip r:embed="rId5"/>
              <a:stretch>
                <a:fillRect/>
              </a:stretch>
            </p:blipFill>
            <p:spPr>
              <a:xfrm>
                <a:off x="7560926" y="2660974"/>
                <a:ext cx="981974" cy="644423"/>
              </a:xfrm>
              <a:prstGeom prst="rect">
                <a:avLst/>
              </a:prstGeom>
              <a:noFill/>
              <a:ln>
                <a:noFill/>
              </a:ln>
            </p:spPr>
          </p:pic>
          <p:sp>
            <p:nvSpPr>
              <p:cNvPr id="4" name="TextBox 3"/>
              <p:cNvSpPr txBox="1"/>
              <p:nvPr/>
            </p:nvSpPr>
            <p:spPr>
              <a:xfrm>
                <a:off x="7387507" y="2480262"/>
                <a:ext cx="1328809" cy="307777"/>
              </a:xfrm>
              <a:prstGeom prst="rect">
                <a:avLst/>
              </a:prstGeom>
              <a:noFill/>
            </p:spPr>
            <p:txBody>
              <a:bodyPr wrap="square" rtlCol="0">
                <a:spAutoFit/>
              </a:bodyPr>
              <a:lstStyle/>
              <a:p>
                <a:r>
                  <a:rPr lang="en-GB" sz="1400" dirty="0"/>
                  <a:t>Scaffold Clamp</a:t>
                </a:r>
              </a:p>
            </p:txBody>
          </p:sp>
        </p:grpSp>
        <p:sp>
          <p:nvSpPr>
            <p:cNvPr id="8" name="TextBox 7"/>
            <p:cNvSpPr txBox="1"/>
            <p:nvPr/>
          </p:nvSpPr>
          <p:spPr>
            <a:xfrm>
              <a:off x="8063079" y="3117691"/>
              <a:ext cx="347968" cy="475655"/>
            </a:xfrm>
            <a:prstGeom prst="rect">
              <a:avLst/>
            </a:prstGeom>
            <a:noFill/>
          </p:spPr>
          <p:txBody>
            <a:bodyPr wrap="square" rtlCol="0">
              <a:spAutoFit/>
            </a:bodyPr>
            <a:lstStyle/>
            <a:p>
              <a:r>
                <a:rPr lang="en-GB" sz="2800" dirty="0"/>
                <a:t>?</a:t>
              </a:r>
            </a:p>
          </p:txBody>
        </p:sp>
      </p:grpSp>
    </p:spTree>
    <p:extLst>
      <p:ext uri="{BB962C8B-B14F-4D97-AF65-F5344CB8AC3E}">
        <p14:creationId xmlns:p14="http://schemas.microsoft.com/office/powerpoint/2010/main" val="2955701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11111E-6 1.85185E-6 L -0.70833 0.06944 " pathEditMode="relative" rAng="0" ptsTypes="AA">
                                      <p:cBhvr>
                                        <p:cTn id="10" dur="2000" fill="hold"/>
                                        <p:tgtEl>
                                          <p:spTgt spid="7"/>
                                        </p:tgtEl>
                                        <p:attrNameLst>
                                          <p:attrName>ppt_x</p:attrName>
                                          <p:attrName>ppt_y</p:attrName>
                                        </p:attrNameLst>
                                      </p:cBhvr>
                                      <p:rCtr x="-35417" y="3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E714B616-9BA3-4B4B-A48A-E905A3BBA2D0}"/>
              </a:ext>
            </a:extLst>
          </p:cNvPr>
          <p:cNvPicPr>
            <a:picLocks noChangeAspect="1"/>
          </p:cNvPicPr>
          <p:nvPr/>
        </p:nvPicPr>
        <p:blipFill>
          <a:blip r:embed="rId2"/>
          <a:stretch>
            <a:fillRect/>
          </a:stretch>
        </p:blipFill>
        <p:spPr>
          <a:xfrm>
            <a:off x="377963" y="1511436"/>
            <a:ext cx="8453517" cy="4459730"/>
          </a:xfrm>
          <a:prstGeom prst="rect">
            <a:avLst/>
          </a:prstGeom>
        </p:spPr>
      </p:pic>
      <p:sp>
        <p:nvSpPr>
          <p:cNvPr id="14" name="Rectangle 13"/>
          <p:cNvSpPr/>
          <p:nvPr/>
        </p:nvSpPr>
        <p:spPr>
          <a:xfrm>
            <a:off x="8189472" y="5581650"/>
            <a:ext cx="64200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p:cNvSpPr>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a:lstStyle>
          <a:p>
            <a:r>
              <a:rPr lang="en-GB" dirty="0"/>
              <a:t>Dropped objects</a:t>
            </a:r>
          </a:p>
        </p:txBody>
      </p:sp>
      <p:grpSp>
        <p:nvGrpSpPr>
          <p:cNvPr id="19" name="Group 18"/>
          <p:cNvGrpSpPr/>
          <p:nvPr/>
        </p:nvGrpSpPr>
        <p:grpSpPr>
          <a:xfrm>
            <a:off x="7508586" y="2497515"/>
            <a:ext cx="1245808" cy="1099507"/>
            <a:chOff x="-1795558" y="2694467"/>
            <a:chExt cx="862231" cy="852343"/>
          </a:xfrm>
        </p:grpSpPr>
        <p:pic>
          <p:nvPicPr>
            <p:cNvPr id="20"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714" b="99429" l="36842" r="81579"/>
                      </a14:imgEffect>
                    </a14:imgLayer>
                  </a14:imgProps>
                </a:ext>
                <a:ext uri="{28A0092B-C50C-407E-A947-70E740481C1C}">
                  <a14:useLocalDpi xmlns:a14="http://schemas.microsoft.com/office/drawing/2010/main" val="0"/>
                </a:ext>
              </a:extLst>
            </a:blip>
            <a:srcRect l="32274" r="12468"/>
            <a:stretch/>
          </p:blipFill>
          <p:spPr bwMode="auto">
            <a:xfrm rot="5400000">
              <a:off x="-1608277" y="2557341"/>
              <a:ext cx="338700" cy="612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1795558" y="2807182"/>
              <a:ext cx="862231" cy="7396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1” tubular valve cheater bar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70C0"/>
                  </a:solidFill>
                  <a:effectLst/>
                  <a:uLnTx/>
                  <a:uFillTx/>
                  <a:latin typeface="Calibri"/>
                  <a:ea typeface="+mn-ea"/>
                  <a:cs typeface="+mn-cs"/>
                </a:rPr>
                <a:t>1 Metre </a:t>
              </a:r>
              <a:r>
                <a:rPr kumimoji="0" lang="en-GB" sz="1400" b="1" i="0" u="none" strike="noStrike" kern="1200" cap="none" spc="0" normalizeH="0" baseline="0" noProof="0" dirty="0">
                  <a:ln>
                    <a:noFill/>
                  </a:ln>
                  <a:solidFill>
                    <a:prstClr val="black"/>
                  </a:solidFill>
                  <a:effectLst/>
                  <a:uLnTx/>
                  <a:uFillTx/>
                  <a:latin typeface="Calibri"/>
                  <a:ea typeface="+mn-ea"/>
                  <a:cs typeface="+mn-cs"/>
                </a:rPr>
                <a:t>7.6kg</a:t>
              </a:r>
            </a:p>
          </p:txBody>
        </p:sp>
      </p:grpSp>
      <p:sp>
        <p:nvSpPr>
          <p:cNvPr id="3" name="Rectangle 2"/>
          <p:cNvSpPr/>
          <p:nvPr/>
        </p:nvSpPr>
        <p:spPr>
          <a:xfrm>
            <a:off x="7463353" y="2497514"/>
            <a:ext cx="1267711" cy="1170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xmlns="" id="{DB0D29BF-3484-46E5-9778-75151FD87497}"/>
              </a:ext>
            </a:extLst>
          </p:cNvPr>
          <p:cNvSpPr/>
          <p:nvPr/>
        </p:nvSpPr>
        <p:spPr>
          <a:xfrm>
            <a:off x="289368" y="808006"/>
            <a:ext cx="8542112"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cs typeface="Arial" panose="020B0604020202020204" pitchFamily="34" charset="0"/>
              </a:rPr>
              <a:t>From what height must objects fall to result in injury and medical treatment?</a:t>
            </a:r>
            <a:endParaRPr kumimoji="0" lang="en-GB" sz="1800" b="0" i="0" u="none" strike="noStrike" kern="0" cap="none" spc="0" normalizeH="0" baseline="0" noProof="0" dirty="0">
              <a:ln>
                <a:noFill/>
              </a:ln>
              <a:solidFill>
                <a:prstClr val="black"/>
              </a:solidFill>
              <a:effectLst/>
              <a:uLnTx/>
              <a:uFillTx/>
            </a:endParaRPr>
          </a:p>
          <a:p>
            <a:pPr lvl="0" algn="ctr" defTabSz="914400">
              <a:defRPr/>
            </a:pPr>
            <a:r>
              <a:rPr kumimoji="0" lang="en-GB" b="0" i="0" u="none" strike="noStrike" kern="0" cap="none" spc="0" normalizeH="0" baseline="0" noProof="0" dirty="0">
                <a:ln>
                  <a:noFill/>
                </a:ln>
                <a:solidFill>
                  <a:prstClr val="black"/>
                </a:solidFill>
                <a:effectLst/>
                <a:uLnTx/>
                <a:uFillTx/>
              </a:rPr>
              <a:t>When the objects appears, estimate </a:t>
            </a:r>
            <a:r>
              <a:rPr lang="en-GB" kern="0" dirty="0">
                <a:solidFill>
                  <a:prstClr val="black"/>
                </a:solidFill>
              </a:rPr>
              <a:t>their</a:t>
            </a:r>
            <a:r>
              <a:rPr kumimoji="0" lang="en-GB" b="0" i="0" u="none" strike="noStrike" kern="0" cap="none" spc="0" normalizeH="0" baseline="0" noProof="0" dirty="0">
                <a:ln>
                  <a:noFill/>
                </a:ln>
                <a:solidFill>
                  <a:prstClr val="black"/>
                </a:solidFill>
                <a:effectLst/>
                <a:uLnTx/>
                <a:uFillTx/>
              </a:rPr>
              <a:t> weight and discover what height they could drop from to cause medical treatment (the yellow area)</a:t>
            </a:r>
          </a:p>
        </p:txBody>
      </p:sp>
      <p:grpSp>
        <p:nvGrpSpPr>
          <p:cNvPr id="2" name="Group 1"/>
          <p:cNvGrpSpPr/>
          <p:nvPr/>
        </p:nvGrpSpPr>
        <p:grpSpPr>
          <a:xfrm>
            <a:off x="7524776" y="2405942"/>
            <a:ext cx="1245808" cy="1129348"/>
            <a:chOff x="7524776" y="2405942"/>
            <a:chExt cx="1245808" cy="1129348"/>
          </a:xfrm>
        </p:grpSpPr>
        <p:grpSp>
          <p:nvGrpSpPr>
            <p:cNvPr id="22" name="Group 21"/>
            <p:cNvGrpSpPr/>
            <p:nvPr/>
          </p:nvGrpSpPr>
          <p:grpSpPr>
            <a:xfrm>
              <a:off x="7524776" y="2405942"/>
              <a:ext cx="1245808" cy="884065"/>
              <a:chOff x="-1795558" y="2694467"/>
              <a:chExt cx="862231" cy="685331"/>
            </a:xfrm>
          </p:grpSpPr>
          <p:pic>
            <p:nvPicPr>
              <p:cNvPr id="23"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714" b="99429" l="36842" r="81579"/>
                        </a14:imgEffect>
                      </a14:imgLayer>
                    </a14:imgProps>
                  </a:ext>
                  <a:ext uri="{28A0092B-C50C-407E-A947-70E740481C1C}">
                    <a14:useLocalDpi xmlns:a14="http://schemas.microsoft.com/office/drawing/2010/main" val="0"/>
                  </a:ext>
                </a:extLst>
              </a:blip>
              <a:srcRect l="32274" r="12468"/>
              <a:stretch/>
            </p:blipFill>
            <p:spPr bwMode="auto">
              <a:xfrm rot="5400000">
                <a:off x="-1608277" y="2557341"/>
                <a:ext cx="338700" cy="612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1795558" y="2807182"/>
                <a:ext cx="862231" cy="5726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1” tubular valve cheater bar </a:t>
                </a:r>
              </a:p>
            </p:txBody>
          </p:sp>
        </p:grpSp>
        <p:sp>
          <p:nvSpPr>
            <p:cNvPr id="26" name="TextBox 25"/>
            <p:cNvSpPr txBox="1"/>
            <p:nvPr/>
          </p:nvSpPr>
          <p:spPr>
            <a:xfrm>
              <a:off x="7917939" y="3059635"/>
              <a:ext cx="347968" cy="475655"/>
            </a:xfrm>
            <a:prstGeom prst="rect">
              <a:avLst/>
            </a:prstGeom>
            <a:noFill/>
          </p:spPr>
          <p:txBody>
            <a:bodyPr wrap="square" rtlCol="0">
              <a:spAutoFit/>
            </a:bodyPr>
            <a:lstStyle/>
            <a:p>
              <a:r>
                <a:rPr lang="en-GB" sz="2800" dirty="0"/>
                <a:t>?</a:t>
              </a:r>
            </a:p>
          </p:txBody>
        </p:sp>
      </p:grpSp>
    </p:spTree>
    <p:extLst>
      <p:ext uri="{BB962C8B-B14F-4D97-AF65-F5344CB8AC3E}">
        <p14:creationId xmlns:p14="http://schemas.microsoft.com/office/powerpoint/2010/main" val="2955701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88889E-6 -2.96296E-6 L -0.24063 0.23889 " pathEditMode="relative" rAng="0" ptsTypes="AA">
                                      <p:cBhvr>
                                        <p:cTn id="10" dur="2000" fill="hold"/>
                                        <p:tgtEl>
                                          <p:spTgt spid="19"/>
                                        </p:tgtEl>
                                        <p:attrNameLst>
                                          <p:attrName>ppt_x</p:attrName>
                                          <p:attrName>ppt_y</p:attrName>
                                        </p:attrNameLst>
                                      </p:cBhvr>
                                      <p:rCtr x="-12031" y="1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E714B616-9BA3-4B4B-A48A-E905A3BBA2D0}"/>
              </a:ext>
            </a:extLst>
          </p:cNvPr>
          <p:cNvPicPr>
            <a:picLocks noChangeAspect="1"/>
          </p:cNvPicPr>
          <p:nvPr/>
        </p:nvPicPr>
        <p:blipFill>
          <a:blip r:embed="rId2"/>
          <a:stretch>
            <a:fillRect/>
          </a:stretch>
        </p:blipFill>
        <p:spPr>
          <a:xfrm>
            <a:off x="377963" y="1511436"/>
            <a:ext cx="8453517" cy="4459730"/>
          </a:xfrm>
          <a:prstGeom prst="rect">
            <a:avLst/>
          </a:prstGeom>
        </p:spPr>
      </p:pic>
      <p:sp>
        <p:nvSpPr>
          <p:cNvPr id="14" name="Rectangle 13"/>
          <p:cNvSpPr/>
          <p:nvPr/>
        </p:nvSpPr>
        <p:spPr>
          <a:xfrm>
            <a:off x="8189472" y="5581650"/>
            <a:ext cx="64200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p:cNvSpPr>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bg2">
                    <a:lumMod val="75000"/>
                  </a:schemeClr>
                </a:solidFill>
                <a:latin typeface="+mj-lt"/>
                <a:ea typeface="+mj-ea"/>
                <a:cs typeface="+mj-cs"/>
              </a:defRPr>
            </a:lvl1pPr>
          </a:lstStyle>
          <a:p>
            <a:r>
              <a:rPr lang="en-GB" dirty="0"/>
              <a:t>Dropped objects</a:t>
            </a:r>
          </a:p>
        </p:txBody>
      </p:sp>
      <p:grpSp>
        <p:nvGrpSpPr>
          <p:cNvPr id="24" name="Group 23"/>
          <p:cNvGrpSpPr/>
          <p:nvPr/>
        </p:nvGrpSpPr>
        <p:grpSpPr>
          <a:xfrm>
            <a:off x="7719273" y="2502793"/>
            <a:ext cx="938514" cy="1102729"/>
            <a:chOff x="8453752" y="5786425"/>
            <a:chExt cx="938514" cy="1102729"/>
          </a:xfrm>
        </p:grpSpPr>
        <p:pic>
          <p:nvPicPr>
            <p:cNvPr id="25" name="Picture 12"/>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8603828" y="5786425"/>
              <a:ext cx="540172" cy="419426"/>
            </a:xfrm>
            <a:prstGeom prst="rect">
              <a:avLst/>
            </a:prstGeom>
            <a:noFill/>
            <a:ln>
              <a:noFill/>
            </a:ln>
          </p:spPr>
        </p:pic>
        <p:sp>
          <p:nvSpPr>
            <p:cNvPr id="26" name="TextBox 25"/>
            <p:cNvSpPr txBox="1"/>
            <p:nvPr/>
          </p:nvSpPr>
          <p:spPr>
            <a:xfrm>
              <a:off x="8453752" y="6011991"/>
              <a:ext cx="938514"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1.5”nut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70C0"/>
                  </a:solidFill>
                  <a:latin typeface="Calibri"/>
                </a:rPr>
                <a:t>10metres </a:t>
              </a:r>
              <a:r>
                <a:rPr lang="en-GB" sz="1400" b="1" dirty="0">
                  <a:solidFill>
                    <a:prstClr val="black"/>
                  </a:solidFill>
                  <a:latin typeface="Calibri"/>
                </a:rPr>
                <a:t>0.5kg</a:t>
              </a:r>
              <a:endParaRPr kumimoji="0" lang="en-GB" sz="1400" b="1" i="0" u="none" strike="noStrike" kern="1200" cap="none" spc="0" normalizeH="0" baseline="0" noProof="0" dirty="0">
                <a:ln>
                  <a:noFill/>
                </a:ln>
                <a:solidFill>
                  <a:prstClr val="black"/>
                </a:solidFill>
                <a:effectLst/>
                <a:uLnTx/>
                <a:uFillTx/>
                <a:latin typeface="Calibri"/>
              </a:endParaRPr>
            </a:p>
          </p:txBody>
        </p:sp>
      </p:grpSp>
      <p:sp>
        <p:nvSpPr>
          <p:cNvPr id="3" name="Rectangle 2"/>
          <p:cNvSpPr/>
          <p:nvPr/>
        </p:nvSpPr>
        <p:spPr>
          <a:xfrm>
            <a:off x="7487999" y="2362407"/>
            <a:ext cx="1267711" cy="1170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xmlns="" id="{DB0D29BF-3484-46E5-9778-75151FD87497}"/>
              </a:ext>
            </a:extLst>
          </p:cNvPr>
          <p:cNvSpPr/>
          <p:nvPr/>
        </p:nvSpPr>
        <p:spPr>
          <a:xfrm>
            <a:off x="289368" y="808006"/>
            <a:ext cx="8542112"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cs typeface="Arial" panose="020B0604020202020204" pitchFamily="34" charset="0"/>
              </a:rPr>
              <a:t>From what height must objects fall to result in injury and medical treatment?</a:t>
            </a:r>
            <a:endParaRPr kumimoji="0" lang="en-GB" sz="1800" b="0" i="0" u="none" strike="noStrike" kern="0" cap="none" spc="0" normalizeH="0" baseline="0" noProof="0" dirty="0">
              <a:ln>
                <a:noFill/>
              </a:ln>
              <a:solidFill>
                <a:prstClr val="black"/>
              </a:solidFill>
              <a:effectLst/>
              <a:uLnTx/>
              <a:uFillTx/>
            </a:endParaRPr>
          </a:p>
          <a:p>
            <a:pPr lvl="0" algn="ctr" defTabSz="914400">
              <a:defRPr/>
            </a:pPr>
            <a:r>
              <a:rPr kumimoji="0" lang="en-GB" b="0" i="0" u="none" strike="noStrike" kern="0" cap="none" spc="0" normalizeH="0" baseline="0" noProof="0" dirty="0">
                <a:ln>
                  <a:noFill/>
                </a:ln>
                <a:solidFill>
                  <a:prstClr val="black"/>
                </a:solidFill>
                <a:effectLst/>
                <a:uLnTx/>
                <a:uFillTx/>
              </a:rPr>
              <a:t>When the objects appears, estimate </a:t>
            </a:r>
            <a:r>
              <a:rPr lang="en-GB" kern="0" dirty="0">
                <a:solidFill>
                  <a:prstClr val="black"/>
                </a:solidFill>
              </a:rPr>
              <a:t>their</a:t>
            </a:r>
            <a:r>
              <a:rPr kumimoji="0" lang="en-GB" b="0" i="0" u="none" strike="noStrike" kern="0" cap="none" spc="0" normalizeH="0" baseline="0" noProof="0" dirty="0">
                <a:ln>
                  <a:noFill/>
                </a:ln>
                <a:solidFill>
                  <a:prstClr val="black"/>
                </a:solidFill>
                <a:effectLst/>
                <a:uLnTx/>
                <a:uFillTx/>
              </a:rPr>
              <a:t> weight and discover what height they could drop from to cause medical treatment (the yellow area)</a:t>
            </a:r>
          </a:p>
        </p:txBody>
      </p:sp>
      <p:grpSp>
        <p:nvGrpSpPr>
          <p:cNvPr id="4" name="Group 3"/>
          <p:cNvGrpSpPr/>
          <p:nvPr/>
        </p:nvGrpSpPr>
        <p:grpSpPr>
          <a:xfrm>
            <a:off x="7646999" y="2356089"/>
            <a:ext cx="934588" cy="1135659"/>
            <a:chOff x="7646999" y="2356089"/>
            <a:chExt cx="934588" cy="1135659"/>
          </a:xfrm>
        </p:grpSpPr>
        <p:grpSp>
          <p:nvGrpSpPr>
            <p:cNvPr id="17" name="Group 16"/>
            <p:cNvGrpSpPr/>
            <p:nvPr/>
          </p:nvGrpSpPr>
          <p:grpSpPr>
            <a:xfrm>
              <a:off x="7646999" y="2356089"/>
              <a:ext cx="934588" cy="815990"/>
              <a:chOff x="8644875" y="5667576"/>
              <a:chExt cx="934588" cy="815990"/>
            </a:xfrm>
          </p:grpSpPr>
          <p:sp>
            <p:nvSpPr>
              <p:cNvPr id="18" name="Rectangle 17"/>
              <p:cNvSpPr/>
              <p:nvPr/>
            </p:nvSpPr>
            <p:spPr>
              <a:xfrm>
                <a:off x="8644875" y="5667576"/>
                <a:ext cx="934588" cy="759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9" name="Group 18"/>
              <p:cNvGrpSpPr/>
              <p:nvPr/>
            </p:nvGrpSpPr>
            <p:grpSpPr>
              <a:xfrm>
                <a:off x="8687411" y="5811724"/>
                <a:ext cx="756592" cy="671842"/>
                <a:chOff x="8453752" y="5786425"/>
                <a:chExt cx="756592" cy="671842"/>
              </a:xfrm>
            </p:grpSpPr>
            <p:pic>
              <p:nvPicPr>
                <p:cNvPr id="20" name="Picture 12"/>
                <p:cNvPicPr>
                  <a:picLocks noChangeAspect="1"/>
                </p:cNvPicPr>
                <p:nvPr/>
              </p:nvPicPr>
              <p:blipFill>
                <a:blip r:embed="rId5"/>
                <a:stretch>
                  <a:fillRect/>
                </a:stretch>
              </p:blipFill>
              <p:spPr>
                <a:xfrm>
                  <a:off x="8603828" y="5786425"/>
                  <a:ext cx="540172" cy="419426"/>
                </a:xfrm>
                <a:prstGeom prst="rect">
                  <a:avLst/>
                </a:prstGeom>
                <a:noFill/>
                <a:ln>
                  <a:noFill/>
                </a:ln>
              </p:spPr>
            </p:pic>
            <p:sp>
              <p:nvSpPr>
                <p:cNvPr id="21" name="TextBox 20"/>
                <p:cNvSpPr txBox="1"/>
                <p:nvPr/>
              </p:nvSpPr>
              <p:spPr>
                <a:xfrm>
                  <a:off x="8453752" y="6011991"/>
                  <a:ext cx="756592" cy="446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1.5”nut</a:t>
                  </a:r>
                </a:p>
              </p:txBody>
            </p:sp>
          </p:grpSp>
        </p:grpSp>
        <p:sp>
          <p:nvSpPr>
            <p:cNvPr id="28" name="TextBox 27"/>
            <p:cNvSpPr txBox="1"/>
            <p:nvPr/>
          </p:nvSpPr>
          <p:spPr>
            <a:xfrm>
              <a:off x="7903425" y="3016093"/>
              <a:ext cx="347968" cy="475655"/>
            </a:xfrm>
            <a:prstGeom prst="rect">
              <a:avLst/>
            </a:prstGeom>
            <a:noFill/>
          </p:spPr>
          <p:txBody>
            <a:bodyPr wrap="square" rtlCol="0">
              <a:spAutoFit/>
            </a:bodyPr>
            <a:lstStyle/>
            <a:p>
              <a:r>
                <a:rPr lang="en-GB" sz="2800" dirty="0"/>
                <a:t>?</a:t>
              </a:r>
            </a:p>
          </p:txBody>
        </p:sp>
      </p:grpSp>
    </p:spTree>
    <p:extLst>
      <p:ext uri="{BB962C8B-B14F-4D97-AF65-F5344CB8AC3E}">
        <p14:creationId xmlns:p14="http://schemas.microsoft.com/office/powerpoint/2010/main" val="2955701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88889E-6 -3.7037E-7 L -0.74167 0.04722 " pathEditMode="relative" rAng="0" ptsTypes="AA">
                                      <p:cBhvr>
                                        <p:cTn id="10" dur="2000" fill="hold"/>
                                        <p:tgtEl>
                                          <p:spTgt spid="24"/>
                                        </p:tgtEl>
                                        <p:attrNameLst>
                                          <p:attrName>ppt_x</p:attrName>
                                          <p:attrName>ppt_y</p:attrName>
                                        </p:attrNameLst>
                                      </p:cBhvr>
                                      <p:rCtr x="-37083" y="2361"/>
                                    </p:animMotion>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4213</TotalTime>
  <Words>730</Words>
  <Application>Microsoft Macintosh PowerPoint</Application>
  <PresentationFormat>On-screen Show (4:3)</PresentationFormat>
  <Paragraphs>122</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PowerPoint Presentation</vt:lpstr>
      <vt:lpstr>Dropped objects</vt:lpstr>
      <vt:lpstr>Dropped objects</vt:lpstr>
      <vt:lpstr>Dropped objects</vt:lpstr>
      <vt:lpstr>Dropped objects</vt:lpstr>
      <vt:lpstr>Dropped objects</vt:lpstr>
      <vt:lpstr>Dropped objects</vt:lpstr>
      <vt:lpstr>Dropped objects</vt:lpstr>
      <vt:lpstr>Dropped objects</vt:lpstr>
      <vt:lpstr>Dropped objects</vt:lpstr>
      <vt:lpstr>Dropped objects</vt:lpstr>
      <vt:lpstr>Dropped objects</vt:lpstr>
      <vt:lpstr>Dropped objects</vt:lpstr>
      <vt:lpstr>Dropped objects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Simpson</dc:creator>
  <cp:lastModifiedBy>Freya Cookson</cp:lastModifiedBy>
  <cp:revision>135</cp:revision>
  <dcterms:created xsi:type="dcterms:W3CDTF">2016-10-17T14:47:47Z</dcterms:created>
  <dcterms:modified xsi:type="dcterms:W3CDTF">2020-03-11T11:39:05Z</dcterms:modified>
</cp:coreProperties>
</file>