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1"/>
  </p:notesMasterIdLst>
  <p:handoutMasterIdLst>
    <p:handoutMasterId r:id="rId12"/>
  </p:handoutMasterIdLst>
  <p:sldIdLst>
    <p:sldId id="271" r:id="rId2"/>
    <p:sldId id="272" r:id="rId3"/>
    <p:sldId id="280" r:id="rId4"/>
    <p:sldId id="282" r:id="rId5"/>
    <p:sldId id="286" r:id="rId6"/>
    <p:sldId id="283" r:id="rId7"/>
    <p:sldId id="284" r:id="rId8"/>
    <p:sldId id="287" r:id="rId9"/>
    <p:sldId id="276"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92804" autoAdjust="0"/>
  </p:normalViewPr>
  <p:slideViewPr>
    <p:cSldViewPr snapToGrid="0">
      <p:cViewPr varScale="1">
        <p:scale>
          <a:sx n="100" d="100"/>
          <a:sy n="100" d="100"/>
        </p:scale>
        <p:origin x="-2160"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A1CD349-091C-4AF8-855D-85918F0B9783}" type="datetimeFigureOut">
              <a:rPr lang="en-GB" smtClean="0"/>
              <a:t>11/03/20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2B67666-F897-491E-87B4-25D91549C9DC}" type="slidenum">
              <a:rPr lang="en-GB" smtClean="0"/>
              <a:t>‹#›</a:t>
            </a:fld>
            <a:endParaRPr lang="en-GB"/>
          </a:p>
        </p:txBody>
      </p:sp>
    </p:spTree>
    <p:extLst>
      <p:ext uri="{BB962C8B-B14F-4D97-AF65-F5344CB8AC3E}">
        <p14:creationId xmlns:p14="http://schemas.microsoft.com/office/powerpoint/2010/main" val="375121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AAEE1A-339D-4598-9458-96C63C67B297}" type="datetimeFigureOut">
              <a:rPr lang="en-GB" smtClean="0"/>
              <a:t>11/03/20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4E5EA9-66EA-4371-AC8B-7034EE56E56D}" type="slidenum">
              <a:rPr lang="en-GB" smtClean="0"/>
              <a:t>‹#›</a:t>
            </a:fld>
            <a:endParaRPr lang="en-GB"/>
          </a:p>
        </p:txBody>
      </p:sp>
    </p:spTree>
    <p:extLst>
      <p:ext uri="{BB962C8B-B14F-4D97-AF65-F5344CB8AC3E}">
        <p14:creationId xmlns:p14="http://schemas.microsoft.com/office/powerpoint/2010/main" val="187239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263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E5EA9-66EA-4371-AC8B-7034EE56E56D}" type="slidenum">
              <a:rPr lang="en-GB" smtClean="0"/>
              <a:t>3</a:t>
            </a:fld>
            <a:endParaRPr lang="en-GB"/>
          </a:p>
        </p:txBody>
      </p:sp>
    </p:spTree>
    <p:extLst>
      <p:ext uri="{BB962C8B-B14F-4D97-AF65-F5344CB8AC3E}">
        <p14:creationId xmlns:p14="http://schemas.microsoft.com/office/powerpoint/2010/main" val="289104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E5EA9-66EA-4371-AC8B-7034EE56E56D}" type="slidenum">
              <a:rPr lang="en-GB" smtClean="0"/>
              <a:t>5</a:t>
            </a:fld>
            <a:endParaRPr lang="en-GB"/>
          </a:p>
        </p:txBody>
      </p:sp>
    </p:spTree>
    <p:extLst>
      <p:ext uri="{BB962C8B-B14F-4D97-AF65-F5344CB8AC3E}">
        <p14:creationId xmlns:p14="http://schemas.microsoft.com/office/powerpoint/2010/main" val="4349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3099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15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36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57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3308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6147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30300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09635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941" y="5197284"/>
            <a:ext cx="6974078"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
        <p:nvSpPr>
          <p:cNvPr id="5" name="Title 1"/>
          <p:cNvSpPr txBox="1">
            <a:spLocks/>
          </p:cNvSpPr>
          <p:nvPr/>
        </p:nvSpPr>
        <p:spPr>
          <a:xfrm>
            <a:off x="626728" y="389108"/>
            <a:ext cx="7813126" cy="1789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pPr algn="ctr"/>
            <a:r>
              <a:rPr lang="en-GB" sz="6000" dirty="0">
                <a:solidFill>
                  <a:schemeClr val="tx1"/>
                </a:solidFill>
                <a:latin typeface="+mn-lt"/>
              </a:rPr>
              <a:t>Theme Park Ride Crash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319" y="1814504"/>
            <a:ext cx="4691943" cy="3158331"/>
          </a:xfrm>
          <a:prstGeom prst="rect">
            <a:avLst/>
          </a:prstGeom>
        </p:spPr>
      </p:pic>
    </p:spTree>
    <p:extLst>
      <p:ext uri="{BB962C8B-B14F-4D97-AF65-F5344CB8AC3E}">
        <p14:creationId xmlns:p14="http://schemas.microsoft.com/office/powerpoint/2010/main" val="180010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p:cNvSpPr>
          <p:nvPr/>
        </p:nvSpPr>
        <p:spPr bwMode="auto">
          <a:xfrm>
            <a:off x="6024688" y="1126177"/>
            <a:ext cx="2691977" cy="50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lvl1pPr marL="57150" eaLnBrk="0" hangingPunct="0">
              <a:spcBef>
                <a:spcPts val="1100"/>
              </a:spcBef>
              <a:buSzPct val="100000"/>
              <a:buFont typeface="Arial" charset="0"/>
              <a:buChar char="•"/>
              <a:defRPr sz="4400">
                <a:solidFill>
                  <a:schemeClr val="tx1"/>
                </a:solidFill>
                <a:latin typeface="Arial" charset="0"/>
                <a:ea typeface="ヒラギノ角ゴ ProN W3" charset="-128"/>
                <a:sym typeface="Arial" charset="0"/>
              </a:defRPr>
            </a:lvl1pPr>
            <a:lvl2pPr marL="37931725" indent="-37474525" eaLnBrk="0" hangingPunct="0">
              <a:spcBef>
                <a:spcPts val="500"/>
              </a:spcBef>
              <a:buSzPct val="100000"/>
              <a:buFont typeface="Arial" charset="0"/>
              <a:buChar char="–"/>
              <a:defRPr sz="2200">
                <a:solidFill>
                  <a:schemeClr val="tx1"/>
                </a:solidFill>
                <a:latin typeface="Arial" charset="0"/>
                <a:ea typeface="ヒラギノ角ゴ ProN W3" charset="-128"/>
                <a:sym typeface="Arial" charset="0"/>
              </a:defRPr>
            </a:lvl2pPr>
            <a:lvl3pPr marL="903288" indent="-196850" eaLnBrk="0" hangingPunct="0">
              <a:spcBef>
                <a:spcPts val="500"/>
              </a:spcBef>
              <a:buSzPct val="100000"/>
              <a:buFont typeface="Arial" charset="0"/>
              <a:buChar char="•"/>
              <a:defRPr>
                <a:solidFill>
                  <a:schemeClr val="tx1"/>
                </a:solidFill>
                <a:latin typeface="Arial" charset="0"/>
                <a:ea typeface="ヒラギノ角ゴ ProN W3" charset="-128"/>
                <a:sym typeface="Arial" charset="0"/>
              </a:defRPr>
            </a:lvl3pPr>
            <a:lvl4pPr marL="1225550" indent="-185738" eaLnBrk="0" hangingPunct="0">
              <a:spcBef>
                <a:spcPts val="400"/>
              </a:spcBef>
              <a:buSzPct val="100000"/>
              <a:buFont typeface="Arial" charset="0"/>
              <a:buChar char="–"/>
              <a:defRPr sz="1600">
                <a:solidFill>
                  <a:schemeClr val="tx1"/>
                </a:solidFill>
                <a:latin typeface="Arial" charset="0"/>
                <a:ea typeface="ヒラギノ角ゴ ProN W3" charset="-128"/>
                <a:sym typeface="Arial" charset="0"/>
              </a:defRPr>
            </a:lvl4pPr>
            <a:lvl5pPr marL="1609725" indent="-185738" eaLnBrk="0" hangingPunct="0">
              <a:spcBef>
                <a:spcPts val="300"/>
              </a:spcBef>
              <a:buSzPct val="100000"/>
              <a:buFont typeface="Arial" charset="0"/>
              <a:buChar char="»"/>
              <a:defRPr sz="1400">
                <a:solidFill>
                  <a:schemeClr val="tx1"/>
                </a:solidFill>
                <a:latin typeface="Arial" charset="0"/>
                <a:ea typeface="ヒラギノ角ゴ ProN W3" charset="-128"/>
                <a:sym typeface="Arial" charset="0"/>
              </a:defRPr>
            </a:lvl5pPr>
            <a:lvl6pPr marL="20669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6pPr>
            <a:lvl7pPr marL="25241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7pPr>
            <a:lvl8pPr marL="29813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8pPr>
            <a:lvl9pPr marL="3438525" indent="-185738" eaLnBrk="0" fontAlgn="base" hangingPunct="0">
              <a:spcBef>
                <a:spcPts val="300"/>
              </a:spcBef>
              <a:spcAft>
                <a:spcPct val="0"/>
              </a:spcAft>
              <a:buSzPct val="100000"/>
              <a:buFont typeface="Arial" charset="0"/>
              <a:buChar char="»"/>
              <a:defRPr sz="1400">
                <a:solidFill>
                  <a:schemeClr val="tx1"/>
                </a:solidFill>
                <a:latin typeface="Arial" charset="0"/>
                <a:ea typeface="ヒラギノ角ゴ ProN W3" charset="-128"/>
                <a:sym typeface="Arial" charset="0"/>
              </a:defRPr>
            </a:lvl9pPr>
          </a:lstStyle>
          <a:p>
            <a:pPr eaLnBrk="1" hangingPunct="1">
              <a:spcBef>
                <a:spcPct val="0"/>
              </a:spcBef>
              <a:buSzTx/>
              <a:buFontTx/>
              <a:buNone/>
            </a:pPr>
            <a:r>
              <a:rPr lang="en-US" altLang="en-US" sz="2000" dirty="0">
                <a:latin typeface="+mn-lt"/>
                <a:cs typeface="Arial" charset="0"/>
              </a:rPr>
              <a:t>Since opening, the Smiler ride had run more than 3 million times without a reported major incident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50" y="961841"/>
            <a:ext cx="5192541" cy="2679823"/>
          </a:xfrm>
          <a:prstGeom prst="rect">
            <a:avLst/>
          </a:prstGeom>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274" t="37885" r="15572" b="50750"/>
          <a:stretch/>
        </p:blipFill>
        <p:spPr bwMode="auto">
          <a:xfrm rot="20839073">
            <a:off x="6904707" y="2812080"/>
            <a:ext cx="1670631" cy="336716"/>
          </a:xfrm>
          <a:prstGeom prst="roundRect">
            <a:avLst>
              <a:gd name="adj" fmla="val 8594"/>
            </a:avLst>
          </a:prstGeom>
          <a:solidFill>
            <a:srgbClr val="FFFFFF">
              <a:shade val="85000"/>
            </a:srgbClr>
          </a:solidFill>
          <a:ln w="57150">
            <a:solidFill>
              <a:srgbClr val="C00000"/>
            </a:solidFill>
          </a:ln>
          <a:effectLst/>
          <a:extLst/>
        </p:spPr>
      </p:pic>
      <p:sp>
        <p:nvSpPr>
          <p:cNvPr id="2" name="Rectangle 1"/>
          <p:cNvSpPr/>
          <p:nvPr/>
        </p:nvSpPr>
        <p:spPr>
          <a:xfrm>
            <a:off x="429452" y="3709760"/>
            <a:ext cx="7537350" cy="2539157"/>
          </a:xfrm>
          <a:prstGeom prst="rect">
            <a:avLst/>
          </a:prstGeom>
        </p:spPr>
        <p:txBody>
          <a:bodyPr wrap="square">
            <a:spAutoFit/>
          </a:bodyPr>
          <a:lstStyle/>
          <a:p>
            <a:pPr>
              <a:spcBef>
                <a:spcPts val="600"/>
              </a:spcBef>
              <a:buClr>
                <a:srgbClr val="FF0000"/>
              </a:buClr>
            </a:pPr>
            <a:r>
              <a:rPr lang="en-US" altLang="en-US" b="1" dirty="0">
                <a:cs typeface="Arial" charset="0"/>
              </a:rPr>
              <a:t>2</a:t>
            </a:r>
            <a:r>
              <a:rPr lang="en-US" altLang="en-US" b="1" baseline="30000" dirty="0">
                <a:cs typeface="Arial" charset="0"/>
              </a:rPr>
              <a:t>nd</a:t>
            </a:r>
            <a:r>
              <a:rPr lang="en-US" altLang="en-US" b="1" dirty="0">
                <a:cs typeface="Arial" charset="0"/>
              </a:rPr>
              <a:t> June 2015, just another day at Alton Towers…</a:t>
            </a:r>
          </a:p>
          <a:p>
            <a:pPr marL="285750" indent="-285750">
              <a:spcBef>
                <a:spcPts val="600"/>
              </a:spcBef>
              <a:buClr>
                <a:srgbClr val="FF0000"/>
              </a:buClr>
              <a:buFont typeface="Arial" panose="020B0604020202020204" pitchFamily="34" charset="0"/>
              <a:buChar char="•"/>
            </a:pPr>
            <a:r>
              <a:rPr lang="en-US" dirty="0"/>
              <a:t>After stopping the ride for wind, empty carriages were sent around the track and one was inadvertently left in the ‘Pit’ section unseen by staff who didn’t know how many carriages were on the track at that time</a:t>
            </a:r>
          </a:p>
          <a:p>
            <a:pPr marL="285750" indent="-285750">
              <a:spcBef>
                <a:spcPts val="600"/>
              </a:spcBef>
              <a:buClr>
                <a:srgbClr val="FF0000"/>
              </a:buClr>
              <a:buFont typeface="Arial" panose="020B0604020202020204" pitchFamily="34" charset="0"/>
              <a:buChar char="•"/>
            </a:pPr>
            <a:r>
              <a:rPr lang="en-GB" dirty="0"/>
              <a:t>Operations were restarted and, when the first carriage with 16 passengers  reached the top of the lift hill, the computer stopped the ride because it recognised that there was a stationary carriage on the track </a:t>
            </a:r>
          </a:p>
          <a:p>
            <a:pPr marL="285750" indent="-285750">
              <a:spcBef>
                <a:spcPts val="600"/>
              </a:spcBef>
              <a:buClr>
                <a:srgbClr val="FF0000"/>
              </a:buClr>
              <a:buFont typeface="Arial" panose="020B0604020202020204" pitchFamily="34" charset="0"/>
              <a:buChar char="•"/>
            </a:pPr>
            <a:endParaRPr lang="en-GB" dirty="0"/>
          </a:p>
        </p:txBody>
      </p:sp>
      <p:sp>
        <p:nvSpPr>
          <p:cNvPr id="7" name="Title 1"/>
          <p:cNvSpPr>
            <a:spLocks noGrp="1"/>
          </p:cNvSpPr>
          <p:nvPr>
            <p:ph type="title"/>
          </p:nvPr>
        </p:nvSpPr>
        <p:spPr>
          <a:xfrm>
            <a:off x="431320" y="193192"/>
            <a:ext cx="3027872" cy="376152"/>
          </a:xfrm>
        </p:spPr>
        <p:txBody>
          <a:bodyPr/>
          <a:lstStyle/>
          <a:p>
            <a:r>
              <a:rPr lang="en-GB" dirty="0"/>
              <a:t>Theme park crash</a:t>
            </a:r>
          </a:p>
        </p:txBody>
      </p:sp>
    </p:spTree>
    <p:extLst>
      <p:ext uri="{BB962C8B-B14F-4D97-AF65-F5344CB8AC3E}">
        <p14:creationId xmlns:p14="http://schemas.microsoft.com/office/powerpoint/2010/main" val="106167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1" y="1196069"/>
            <a:ext cx="8281358" cy="4873925"/>
          </a:xfrm>
        </p:spPr>
        <p:txBody>
          <a:bodyPr>
            <a:normAutofit/>
          </a:bodyPr>
          <a:lstStyle/>
          <a:p>
            <a:pPr>
              <a:buClr>
                <a:srgbClr val="FF0000"/>
              </a:buClr>
            </a:pPr>
            <a:r>
              <a:rPr lang="en-GB" sz="2000" dirty="0"/>
              <a:t>Whenever a ride stops there is a clock in the control room which indicates how long the ride is non-operational. The bonus payment is dependent on </a:t>
            </a:r>
            <a:r>
              <a:rPr lang="en-US" sz="2000" dirty="0"/>
              <a:t>low levels of downtime</a:t>
            </a:r>
          </a:p>
          <a:p>
            <a:pPr>
              <a:buClr>
                <a:srgbClr val="FF0000"/>
              </a:buClr>
            </a:pPr>
            <a:r>
              <a:rPr lang="en-GB" sz="2000" dirty="0"/>
              <a:t>The ride is operated by a team of five. The ride control room operator was 19 years old </a:t>
            </a:r>
            <a:endParaRPr lang="en-GB"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766" y="2954505"/>
            <a:ext cx="4367284" cy="26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5676" y="2876700"/>
            <a:ext cx="3794735" cy="2785378"/>
          </a:xfrm>
          <a:prstGeom prst="rect">
            <a:avLst/>
          </a:prstGeom>
        </p:spPr>
        <p:txBody>
          <a:bodyPr wrap="square">
            <a:spAutoFit/>
          </a:bodyPr>
          <a:lstStyle/>
          <a:p>
            <a:pPr marL="285750" indent="-285750">
              <a:spcAft>
                <a:spcPts val="600"/>
              </a:spcAft>
              <a:buClr>
                <a:srgbClr val="FF0000"/>
              </a:buClr>
              <a:buFont typeface="Arial" panose="020B0604020202020204" pitchFamily="34" charset="0"/>
              <a:buChar char="•"/>
            </a:pPr>
            <a:r>
              <a:rPr lang="en-GB" sz="2000" dirty="0"/>
              <a:t>There were 800 people in the queue </a:t>
            </a:r>
          </a:p>
          <a:p>
            <a:pPr marL="285750" indent="-285750">
              <a:spcAft>
                <a:spcPts val="600"/>
              </a:spcAft>
              <a:buClr>
                <a:srgbClr val="FF0000"/>
              </a:buClr>
              <a:buFont typeface="Arial" panose="020B0604020202020204" pitchFamily="34" charset="0"/>
              <a:buChar char="•"/>
            </a:pPr>
            <a:r>
              <a:rPr lang="en-GB" sz="2000" dirty="0"/>
              <a:t>After carrying out checks, the computer was manually over-ridden and the ride was allowed to continue</a:t>
            </a:r>
          </a:p>
          <a:p>
            <a:pPr>
              <a:spcAft>
                <a:spcPts val="600"/>
              </a:spcAft>
              <a:buClr>
                <a:srgbClr val="FF0000"/>
              </a:buClr>
            </a:pPr>
            <a:endParaRPr lang="en-GB" sz="2000" b="1" dirty="0"/>
          </a:p>
          <a:p>
            <a:pPr marL="285750" indent="-285750">
              <a:spcAft>
                <a:spcPts val="600"/>
              </a:spcAft>
              <a:buClr>
                <a:srgbClr val="FF0000"/>
              </a:buClr>
              <a:buFont typeface="Arial" panose="020B0604020202020204" pitchFamily="34" charset="0"/>
              <a:buChar char="•"/>
            </a:pPr>
            <a:endParaRPr lang="en-GB" sz="2000" dirty="0"/>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006" t="330" r="28783" b="87086"/>
          <a:stretch/>
        </p:blipFill>
        <p:spPr bwMode="auto">
          <a:xfrm rot="1874993">
            <a:off x="7408054" y="2872900"/>
            <a:ext cx="1034715" cy="309382"/>
          </a:xfrm>
          <a:prstGeom prst="roundRect">
            <a:avLst>
              <a:gd name="adj" fmla="val 8594"/>
            </a:avLst>
          </a:prstGeom>
          <a:solidFill>
            <a:srgbClr val="FFFFFF">
              <a:shade val="85000"/>
            </a:srgbClr>
          </a:solidFill>
          <a:ln w="57150">
            <a:solidFill>
              <a:srgbClr val="C00000"/>
            </a:solidFill>
            <a:miter lim="800000"/>
            <a:headEnd/>
            <a:tailEnd/>
          </a:ln>
          <a:effectLst/>
          <a:extLst/>
        </p:spPr>
      </p:pic>
      <p:sp>
        <p:nvSpPr>
          <p:cNvPr id="8" name="Title 1"/>
          <p:cNvSpPr>
            <a:spLocks noGrp="1"/>
          </p:cNvSpPr>
          <p:nvPr>
            <p:ph type="title"/>
          </p:nvPr>
        </p:nvSpPr>
        <p:spPr>
          <a:xfrm>
            <a:off x="431320" y="193192"/>
            <a:ext cx="3027872" cy="376152"/>
          </a:xfrm>
        </p:spPr>
        <p:txBody>
          <a:bodyPr/>
          <a:lstStyle/>
          <a:p>
            <a:r>
              <a:rPr lang="en-GB" dirty="0"/>
              <a:t>Theme park crash</a:t>
            </a:r>
          </a:p>
        </p:txBody>
      </p:sp>
      <p:pic>
        <p:nvPicPr>
          <p:cNvPr id="9" name="Picture 8"/>
          <p:cNvPicPr>
            <a:picLocks noChangeAspect="1"/>
          </p:cNvPicPr>
          <p:nvPr/>
        </p:nvPicPr>
        <p:blipFill>
          <a:blip r:embed="rId5"/>
          <a:stretch>
            <a:fillRect/>
          </a:stretch>
        </p:blipFill>
        <p:spPr>
          <a:xfrm rot="21135331">
            <a:off x="1526502" y="4918512"/>
            <a:ext cx="1260592" cy="508660"/>
          </a:xfrm>
          <a:prstGeom prst="rect">
            <a:avLst/>
          </a:prstGeom>
        </p:spPr>
      </p:pic>
      <p:sp>
        <p:nvSpPr>
          <p:cNvPr id="4" name="Rectangle 3"/>
          <p:cNvSpPr/>
          <p:nvPr/>
        </p:nvSpPr>
        <p:spPr>
          <a:xfrm>
            <a:off x="500758" y="5406140"/>
            <a:ext cx="3228576" cy="369332"/>
          </a:xfrm>
          <a:prstGeom prst="rect">
            <a:avLst/>
          </a:prstGeom>
        </p:spPr>
        <p:txBody>
          <a:bodyPr wrap="none">
            <a:spAutoFit/>
          </a:bodyPr>
          <a:lstStyle/>
          <a:p>
            <a:pPr>
              <a:spcAft>
                <a:spcPts val="600"/>
              </a:spcAft>
              <a:buClr>
                <a:srgbClr val="FF0000"/>
              </a:buClr>
            </a:pPr>
            <a:r>
              <a:rPr lang="en-GB" b="1" dirty="0"/>
              <a:t>Pressure to continue operating?</a:t>
            </a:r>
          </a:p>
        </p:txBody>
      </p:sp>
    </p:spTree>
    <p:extLst>
      <p:ext uri="{BB962C8B-B14F-4D97-AF65-F5344CB8AC3E}">
        <p14:creationId xmlns:p14="http://schemas.microsoft.com/office/powerpoint/2010/main" val="289064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Theme park crash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04" y="1112435"/>
            <a:ext cx="4694133" cy="46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318430" y="1140265"/>
            <a:ext cx="3531673" cy="2564805"/>
          </a:xfrm>
          <a:prstGeom prst="rect">
            <a:avLst/>
          </a:prstGeom>
          <a:noFill/>
        </p:spPr>
        <p:txBody>
          <a:bodyPr wrap="square" rtlCol="0">
            <a:spAutoFit/>
          </a:bodyPr>
          <a:lstStyle/>
          <a:p>
            <a:pPr marL="0" indent="0">
              <a:buClr>
                <a:srgbClr val="FF0000"/>
              </a:buClr>
              <a:buNone/>
            </a:pPr>
            <a:r>
              <a:rPr lang="en-US" sz="2000" b="1" dirty="0">
                <a:solidFill>
                  <a:srgbClr val="000000"/>
                </a:solidFill>
              </a:rPr>
              <a:t>Consequences</a:t>
            </a:r>
          </a:p>
          <a:p>
            <a:pPr>
              <a:buClr>
                <a:srgbClr val="FF0000"/>
              </a:buClr>
            </a:pPr>
            <a:r>
              <a:rPr lang="en-US" sz="2000" dirty="0">
                <a:solidFill>
                  <a:srgbClr val="000000"/>
                </a:solidFill>
              </a:rPr>
              <a:t>The carriage with 16 passengers crashed into the stationary one, resulting in severe injuries to many</a:t>
            </a:r>
          </a:p>
          <a:p>
            <a:pPr>
              <a:buClr>
                <a:srgbClr val="FF0000"/>
              </a:buClr>
            </a:pPr>
            <a:r>
              <a:rPr lang="en-US" sz="2000" dirty="0">
                <a:solidFill>
                  <a:srgbClr val="000000"/>
                </a:solidFill>
              </a:rPr>
              <a:t>This was equivalent to a family car of 1.5 tons colliding at about 90mph</a:t>
            </a:r>
          </a:p>
        </p:txBody>
      </p:sp>
    </p:spTree>
    <p:extLst>
      <p:ext uri="{BB962C8B-B14F-4D97-AF65-F5344CB8AC3E}">
        <p14:creationId xmlns:p14="http://schemas.microsoft.com/office/powerpoint/2010/main" val="212448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Theme park crash</a:t>
            </a:r>
          </a:p>
        </p:txBody>
      </p:sp>
      <p:sp>
        <p:nvSpPr>
          <p:cNvPr id="5" name="TextBox 4"/>
          <p:cNvSpPr txBox="1"/>
          <p:nvPr/>
        </p:nvSpPr>
        <p:spPr>
          <a:xfrm>
            <a:off x="980350" y="5403063"/>
            <a:ext cx="7092990" cy="369332"/>
          </a:xfrm>
          <a:prstGeom prst="rect">
            <a:avLst/>
          </a:prstGeom>
          <a:noFill/>
        </p:spPr>
        <p:txBody>
          <a:bodyPr wrap="square" rtlCol="0">
            <a:spAutoFit/>
          </a:bodyPr>
          <a:lstStyle/>
          <a:p>
            <a:pPr algn="ctr"/>
            <a:r>
              <a:rPr lang="en-GB" dirty="0">
                <a:solidFill>
                  <a:srgbClr val="000000"/>
                </a:solidFill>
              </a:rPr>
              <a:t>More than 11 people suffered life changing injuries</a:t>
            </a:r>
          </a:p>
        </p:txBody>
      </p:sp>
      <p:grpSp>
        <p:nvGrpSpPr>
          <p:cNvPr id="9" name="Group 8"/>
          <p:cNvGrpSpPr/>
          <p:nvPr/>
        </p:nvGrpSpPr>
        <p:grpSpPr>
          <a:xfrm>
            <a:off x="907345" y="1190497"/>
            <a:ext cx="7239000" cy="4000500"/>
            <a:chOff x="907345" y="1190497"/>
            <a:chExt cx="7239000" cy="40005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45" y="1190497"/>
              <a:ext cx="7239000" cy="4000500"/>
            </a:xfrm>
            <a:prstGeom prst="rect">
              <a:avLst/>
            </a:prstGeom>
          </p:spPr>
        </p:pic>
        <p:sp>
          <p:nvSpPr>
            <p:cNvPr id="8" name="Rectangle 7"/>
            <p:cNvSpPr/>
            <p:nvPr/>
          </p:nvSpPr>
          <p:spPr>
            <a:xfrm>
              <a:off x="7378838" y="5010923"/>
              <a:ext cx="751632" cy="1737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3072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0" y="805433"/>
            <a:ext cx="8179279" cy="4481218"/>
          </a:xfrm>
        </p:spPr>
        <p:txBody>
          <a:bodyPr>
            <a:normAutofit/>
          </a:bodyPr>
          <a:lstStyle/>
          <a:p>
            <a:pPr marL="0" indent="0">
              <a:buClr>
                <a:srgbClr val="FF0000"/>
              </a:buClr>
              <a:buNone/>
            </a:pPr>
            <a:r>
              <a:rPr lang="en-GB" sz="2000" b="1" dirty="0">
                <a:solidFill>
                  <a:srgbClr val="000000"/>
                </a:solidFill>
              </a:rPr>
              <a:t>Emergency Response</a:t>
            </a:r>
          </a:p>
          <a:p>
            <a:pPr>
              <a:buClr>
                <a:srgbClr val="FF0000"/>
              </a:buClr>
            </a:pPr>
            <a:r>
              <a:rPr lang="en-GB" sz="2000" dirty="0">
                <a:solidFill>
                  <a:srgbClr val="000000"/>
                </a:solidFill>
              </a:rPr>
              <a:t>No detailed emergency response plans existed </a:t>
            </a:r>
          </a:p>
          <a:p>
            <a:pPr>
              <a:buClr>
                <a:srgbClr val="FF0000"/>
              </a:buClr>
            </a:pPr>
            <a:r>
              <a:rPr lang="en-GB" sz="2000" dirty="0">
                <a:solidFill>
                  <a:srgbClr val="000000"/>
                </a:solidFill>
              </a:rPr>
              <a:t>Emergency services weren’t called until 17 mins after the crash</a:t>
            </a:r>
          </a:p>
          <a:p>
            <a:endParaRPr lang="en-GB" sz="2400" dirty="0">
              <a:solidFill>
                <a:srgbClr val="000000"/>
              </a:solidFill>
            </a:endParaRPr>
          </a:p>
          <a:p>
            <a:pPr marL="0" indent="0">
              <a:buNone/>
            </a:pPr>
            <a:endParaRPr lang="en-GB"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927" y="2084493"/>
            <a:ext cx="4283997" cy="3276589"/>
          </a:xfrm>
          <a:prstGeom prst="rect">
            <a:avLst/>
          </a:prstGeom>
        </p:spPr>
      </p:pic>
      <p:sp>
        <p:nvSpPr>
          <p:cNvPr id="5" name="Rectangle 4"/>
          <p:cNvSpPr/>
          <p:nvPr/>
        </p:nvSpPr>
        <p:spPr>
          <a:xfrm>
            <a:off x="431320" y="2035027"/>
            <a:ext cx="3895282" cy="3108543"/>
          </a:xfrm>
          <a:prstGeom prst="rect">
            <a:avLst/>
          </a:prstGeom>
        </p:spPr>
        <p:txBody>
          <a:bodyPr wrap="square">
            <a:spAutoFit/>
          </a:bodyPr>
          <a:lstStyle/>
          <a:p>
            <a:pPr marL="285750" indent="-285750">
              <a:buClr>
                <a:srgbClr val="FF0000"/>
              </a:buClr>
              <a:buFont typeface="Arial" panose="020B0604020202020204" pitchFamily="34" charset="0"/>
              <a:buChar char="•"/>
            </a:pPr>
            <a:r>
              <a:rPr lang="en-GB" sz="2000" dirty="0">
                <a:solidFill>
                  <a:srgbClr val="000000"/>
                </a:solidFill>
              </a:rPr>
              <a:t>The emergency services could not get to the injured. There was a large concrete wall around the ride  preventing mobile access equipment</a:t>
            </a:r>
          </a:p>
          <a:p>
            <a:pPr marL="285750" indent="-285750">
              <a:buClr>
                <a:srgbClr val="FF0000"/>
              </a:buClr>
              <a:buFont typeface="Arial" panose="020B0604020202020204" pitchFamily="34" charset="0"/>
              <a:buChar char="•"/>
            </a:pPr>
            <a:endParaRPr lang="en-GB" sz="800" dirty="0">
              <a:solidFill>
                <a:srgbClr val="000000"/>
              </a:solidFill>
            </a:endParaRPr>
          </a:p>
          <a:p>
            <a:pPr marL="285750" indent="-285750">
              <a:buClr>
                <a:srgbClr val="FF0000"/>
              </a:buClr>
              <a:buFont typeface="Arial" panose="020B0604020202020204" pitchFamily="34" charset="0"/>
              <a:buChar char="•"/>
            </a:pPr>
            <a:r>
              <a:rPr lang="en-GB" sz="2000" dirty="0">
                <a:solidFill>
                  <a:srgbClr val="000000"/>
                </a:solidFill>
              </a:rPr>
              <a:t>They had to phone scaffolding companies</a:t>
            </a:r>
          </a:p>
          <a:p>
            <a:pPr marL="285750" indent="-285750">
              <a:buClr>
                <a:srgbClr val="FF0000"/>
              </a:buClr>
              <a:buFont typeface="Arial" panose="020B0604020202020204" pitchFamily="34" charset="0"/>
              <a:buChar char="•"/>
            </a:pPr>
            <a:endParaRPr lang="en-GB" sz="800" dirty="0">
              <a:solidFill>
                <a:srgbClr val="000000"/>
              </a:solidFill>
            </a:endParaRPr>
          </a:p>
          <a:p>
            <a:pPr marL="285750" indent="-285750">
              <a:buClr>
                <a:srgbClr val="FF0000"/>
              </a:buClr>
              <a:buFont typeface="Arial" panose="020B0604020202020204" pitchFamily="34" charset="0"/>
              <a:buChar char="•"/>
            </a:pPr>
            <a:r>
              <a:rPr lang="en-GB" sz="2000" dirty="0">
                <a:solidFill>
                  <a:srgbClr val="000000"/>
                </a:solidFill>
              </a:rPr>
              <a:t>It took 5 hours to get the most injured down </a:t>
            </a:r>
          </a:p>
        </p:txBody>
      </p:sp>
      <p:sp>
        <p:nvSpPr>
          <p:cNvPr id="6" name="Title 1"/>
          <p:cNvSpPr>
            <a:spLocks noGrp="1"/>
          </p:cNvSpPr>
          <p:nvPr>
            <p:ph type="title"/>
          </p:nvPr>
        </p:nvSpPr>
        <p:spPr>
          <a:xfrm>
            <a:off x="431320" y="193192"/>
            <a:ext cx="3027872" cy="376152"/>
          </a:xfrm>
        </p:spPr>
        <p:txBody>
          <a:bodyPr/>
          <a:lstStyle/>
          <a:p>
            <a:r>
              <a:rPr lang="en-GB" dirty="0"/>
              <a:t>Theme park crash</a:t>
            </a:r>
          </a:p>
        </p:txBody>
      </p:sp>
    </p:spTree>
    <p:extLst>
      <p:ext uri="{BB962C8B-B14F-4D97-AF65-F5344CB8AC3E}">
        <p14:creationId xmlns:p14="http://schemas.microsoft.com/office/powerpoint/2010/main" val="176172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1" y="1062434"/>
            <a:ext cx="8281358" cy="3453907"/>
          </a:xfrm>
        </p:spPr>
        <p:txBody>
          <a:bodyPr>
            <a:noAutofit/>
          </a:bodyPr>
          <a:lstStyle/>
          <a:p>
            <a:pPr marL="0" indent="0">
              <a:lnSpc>
                <a:spcPct val="100000"/>
              </a:lnSpc>
              <a:buClr>
                <a:srgbClr val="FF0000"/>
              </a:buClr>
              <a:buNone/>
            </a:pPr>
            <a:r>
              <a:rPr lang="en-GB" sz="2000" b="1"/>
              <a:t>Incident Findings</a:t>
            </a:r>
            <a:endParaRPr lang="en-GB" sz="2000" b="1" dirty="0"/>
          </a:p>
          <a:p>
            <a:pPr>
              <a:lnSpc>
                <a:spcPct val="100000"/>
              </a:lnSpc>
              <a:buClr>
                <a:srgbClr val="FF0000"/>
              </a:buClr>
            </a:pPr>
            <a:r>
              <a:rPr lang="en-GB" sz="2000" dirty="0"/>
              <a:t>The internal investigation </a:t>
            </a:r>
            <a:r>
              <a:rPr lang="en-US" sz="2000" dirty="0"/>
              <a:t>concluded that the incident was the result of human error culminating in the manual override of the ride’s safety control system, without the appropriate protocols being followed</a:t>
            </a:r>
          </a:p>
          <a:p>
            <a:pPr>
              <a:lnSpc>
                <a:spcPct val="100000"/>
              </a:lnSpc>
              <a:buClr>
                <a:srgbClr val="FF0000"/>
              </a:buClr>
            </a:pPr>
            <a:r>
              <a:rPr lang="en-GB" sz="2000" dirty="0"/>
              <a:t>The HSE investigations identified many failings by the employer. </a:t>
            </a:r>
            <a:r>
              <a:rPr lang="en-US" sz="2000" dirty="0"/>
              <a:t>“This avoidable incident happened because [the operating company] failed to put  systems in place to prevent ‘human error’”</a:t>
            </a:r>
          </a:p>
          <a:p>
            <a:pPr>
              <a:lnSpc>
                <a:spcPct val="100000"/>
              </a:lnSpc>
              <a:buClr>
                <a:srgbClr val="FF0000"/>
              </a:buClr>
            </a:pPr>
            <a:r>
              <a:rPr lang="en-GB" sz="2000" dirty="0"/>
              <a:t>The court found that human error was not the cause and that the underlying fault was the absence of a structured and considered system. </a:t>
            </a:r>
            <a:r>
              <a:rPr lang="en-US" sz="2000" dirty="0"/>
              <a:t>The operating company was fined £5million with civil cases to follow</a:t>
            </a:r>
            <a:endParaRPr lang="en-GB" sz="2000" dirty="0">
              <a:solidFill>
                <a:srgbClr val="FF0000"/>
              </a:solidFill>
            </a:endParaRPr>
          </a:p>
        </p:txBody>
      </p:sp>
      <p:sp>
        <p:nvSpPr>
          <p:cNvPr id="4" name="Title 1"/>
          <p:cNvSpPr>
            <a:spLocks noGrp="1"/>
          </p:cNvSpPr>
          <p:nvPr>
            <p:ph type="title"/>
          </p:nvPr>
        </p:nvSpPr>
        <p:spPr>
          <a:xfrm>
            <a:off x="431320" y="193192"/>
            <a:ext cx="3027872" cy="376152"/>
          </a:xfrm>
        </p:spPr>
        <p:txBody>
          <a:bodyPr/>
          <a:lstStyle/>
          <a:p>
            <a:r>
              <a:rPr lang="en-GB" dirty="0"/>
              <a:t>Theme park crash</a:t>
            </a:r>
          </a:p>
        </p:txBody>
      </p:sp>
    </p:spTree>
    <p:extLst>
      <p:ext uri="{BB962C8B-B14F-4D97-AF65-F5344CB8AC3E}">
        <p14:creationId xmlns:p14="http://schemas.microsoft.com/office/powerpoint/2010/main" val="7316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0" y="1749886"/>
            <a:ext cx="8281358" cy="4873925"/>
          </a:xfrm>
        </p:spPr>
        <p:txBody>
          <a:bodyPr>
            <a:normAutofit/>
          </a:bodyPr>
          <a:lstStyle/>
          <a:p>
            <a:pPr>
              <a:buClr>
                <a:srgbClr val="FF0000"/>
              </a:buClr>
              <a:buFont typeface="Wingdings" panose="05000000000000000000" pitchFamily="2" charset="2"/>
              <a:buChar char="Ø"/>
            </a:pPr>
            <a:r>
              <a:rPr lang="en-GB" sz="2400" dirty="0"/>
              <a:t>Time/bonus pressure:</a:t>
            </a:r>
          </a:p>
          <a:p>
            <a:pPr lvl="1">
              <a:buClr>
                <a:srgbClr val="FF0000"/>
              </a:buClr>
            </a:pPr>
            <a:r>
              <a:rPr lang="en-GB" sz="2000" dirty="0"/>
              <a:t>Do you feel pressure to take short cuts? </a:t>
            </a:r>
          </a:p>
          <a:p>
            <a:pPr lvl="1">
              <a:buClr>
                <a:srgbClr val="FF0000"/>
              </a:buClr>
            </a:pPr>
            <a:r>
              <a:rPr lang="en-GB" sz="2000" dirty="0"/>
              <a:t>How do you challenge unsafe situations?</a:t>
            </a:r>
          </a:p>
          <a:p>
            <a:pPr>
              <a:buClr>
                <a:srgbClr val="FF0000"/>
              </a:buClr>
              <a:buFont typeface="Wingdings" panose="05000000000000000000" pitchFamily="2" charset="2"/>
              <a:buChar char="Ø"/>
            </a:pPr>
            <a:r>
              <a:rPr lang="en-GB" sz="2400" dirty="0"/>
              <a:t>Procedures:</a:t>
            </a:r>
          </a:p>
          <a:p>
            <a:pPr lvl="1">
              <a:buClr>
                <a:srgbClr val="FF0000"/>
              </a:buClr>
            </a:pPr>
            <a:r>
              <a:rPr lang="en-GB" sz="2000" dirty="0"/>
              <a:t>Do you always follow them? </a:t>
            </a:r>
          </a:p>
          <a:p>
            <a:pPr lvl="1">
              <a:buClr>
                <a:srgbClr val="FF0000"/>
              </a:buClr>
            </a:pPr>
            <a:r>
              <a:rPr lang="en-GB" sz="2000" dirty="0"/>
              <a:t>Are </a:t>
            </a:r>
            <a:r>
              <a:rPr lang="en-GB" sz="2000"/>
              <a:t>they fit </a:t>
            </a:r>
            <a:r>
              <a:rPr lang="en-GB" sz="2000" dirty="0"/>
              <a:t>for purpose?</a:t>
            </a:r>
          </a:p>
          <a:p>
            <a:pPr>
              <a:buClr>
                <a:srgbClr val="FF0000"/>
              </a:buClr>
              <a:buFont typeface="Wingdings" panose="05000000000000000000" pitchFamily="2" charset="2"/>
              <a:buChar char="Ø"/>
            </a:pPr>
            <a:r>
              <a:rPr lang="en-GB" sz="2400" dirty="0"/>
              <a:t>Manual over-ride:</a:t>
            </a:r>
          </a:p>
          <a:p>
            <a:pPr lvl="1">
              <a:buClr>
                <a:srgbClr val="FF0000"/>
              </a:buClr>
            </a:pPr>
            <a:r>
              <a:rPr lang="en-GB" sz="2000" dirty="0"/>
              <a:t>Do you know the potential consequences of over-rides?</a:t>
            </a:r>
          </a:p>
          <a:p>
            <a:pPr lvl="1">
              <a:buClr>
                <a:srgbClr val="FF0000"/>
              </a:buClr>
            </a:pPr>
            <a:r>
              <a:rPr lang="en-GB" sz="2000" dirty="0"/>
              <a:t>How are over-rides at your worksite controlled?</a:t>
            </a:r>
          </a:p>
          <a:p>
            <a:pPr>
              <a:buClr>
                <a:srgbClr val="FF0000"/>
              </a:buClr>
              <a:buFont typeface="Wingdings" panose="05000000000000000000" pitchFamily="2" charset="2"/>
              <a:buChar char="Ø"/>
            </a:pPr>
            <a:r>
              <a:rPr lang="en-GB" sz="2400" dirty="0"/>
              <a:t>Emergency Response:</a:t>
            </a:r>
          </a:p>
          <a:p>
            <a:pPr lvl="1">
              <a:buClr>
                <a:srgbClr val="FF0000"/>
              </a:buClr>
            </a:pPr>
            <a:r>
              <a:rPr lang="en-GB" sz="2000" dirty="0"/>
              <a:t>Do you know if your ER plans are fit for purpose?</a:t>
            </a:r>
          </a:p>
        </p:txBody>
      </p:sp>
      <p:pic>
        <p:nvPicPr>
          <p:cNvPr id="4" name="Picture 3"/>
          <p:cNvPicPr>
            <a:picLocks noChangeAspect="1"/>
          </p:cNvPicPr>
          <p:nvPr/>
        </p:nvPicPr>
        <p:blipFill>
          <a:blip r:embed="rId2"/>
          <a:stretch>
            <a:fillRect/>
          </a:stretch>
        </p:blipFill>
        <p:spPr>
          <a:xfrm rot="21135331">
            <a:off x="856286" y="943821"/>
            <a:ext cx="1718517" cy="693437"/>
          </a:xfrm>
          <a:prstGeom prst="rect">
            <a:avLst/>
          </a:prstGeom>
        </p:spPr>
      </p:pic>
      <p:sp>
        <p:nvSpPr>
          <p:cNvPr id="5" name="Title 1"/>
          <p:cNvSpPr>
            <a:spLocks noGrp="1"/>
          </p:cNvSpPr>
          <p:nvPr>
            <p:ph type="title"/>
          </p:nvPr>
        </p:nvSpPr>
        <p:spPr>
          <a:xfrm>
            <a:off x="431320" y="193192"/>
            <a:ext cx="3027872" cy="376152"/>
          </a:xfrm>
        </p:spPr>
        <p:txBody>
          <a:bodyPr/>
          <a:lstStyle/>
          <a:p>
            <a:r>
              <a:rPr lang="en-GB" dirty="0"/>
              <a:t>Theme park crash</a:t>
            </a:r>
          </a:p>
        </p:txBody>
      </p:sp>
    </p:spTree>
    <p:extLst>
      <p:ext uri="{BB962C8B-B14F-4D97-AF65-F5344CB8AC3E}">
        <p14:creationId xmlns:p14="http://schemas.microsoft.com/office/powerpoint/2010/main" val="493494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314325" y="1084687"/>
            <a:ext cx="8229600"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alert?</a:t>
            </a:r>
          </a:p>
        </p:txBody>
      </p:sp>
      <p:sp>
        <p:nvSpPr>
          <p:cNvPr id="5"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6"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7" name="Title 1"/>
          <p:cNvSpPr>
            <a:spLocks noGrp="1"/>
          </p:cNvSpPr>
          <p:nvPr>
            <p:ph type="title"/>
          </p:nvPr>
        </p:nvSpPr>
        <p:spPr>
          <a:xfrm>
            <a:off x="431320" y="193192"/>
            <a:ext cx="3027872" cy="376152"/>
          </a:xfrm>
        </p:spPr>
        <p:txBody>
          <a:bodyPr/>
          <a:lstStyle/>
          <a:p>
            <a:r>
              <a:rPr lang="en-GB" dirty="0"/>
              <a:t>Theme park crash</a:t>
            </a:r>
          </a:p>
        </p:txBody>
      </p:sp>
    </p:spTree>
    <p:extLst>
      <p:ext uri="{BB962C8B-B14F-4D97-AF65-F5344CB8AC3E}">
        <p14:creationId xmlns:p14="http://schemas.microsoft.com/office/powerpoint/2010/main" val="384629838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StepChange</Template>
  <TotalTime>3210</TotalTime>
  <Words>586</Words>
  <Application>Microsoft Macintosh PowerPoint</Application>
  <PresentationFormat>On-screen Show (4:3)</PresentationFormat>
  <Paragraphs>58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PowerPoint Presentation</vt:lpstr>
      <vt:lpstr>Theme park crash</vt:lpstr>
      <vt:lpstr>Theme park crash</vt:lpstr>
      <vt:lpstr>Theme park crash</vt:lpstr>
      <vt:lpstr>Theme park crash</vt:lpstr>
      <vt:lpstr>Theme park crash</vt:lpstr>
      <vt:lpstr>Theme park crash</vt:lpstr>
      <vt:lpstr>Theme park crash</vt:lpstr>
      <vt:lpstr>Theme park crash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Deadlegs not only a hazard in football</dc:title>
  <dc:creator>Gillian Simpson</dc:creator>
  <cp:lastModifiedBy>Freya Cookson</cp:lastModifiedBy>
  <cp:revision>91</cp:revision>
  <cp:lastPrinted>2016-09-04T11:30:51Z</cp:lastPrinted>
  <dcterms:created xsi:type="dcterms:W3CDTF">2016-09-04T11:07:34Z</dcterms:created>
  <dcterms:modified xsi:type="dcterms:W3CDTF">2020-03-11T11:50:19Z</dcterms:modified>
</cp:coreProperties>
</file>