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2" r:id="rId2"/>
    <p:sldId id="271" r:id="rId3"/>
    <p:sldId id="266" r:id="rId4"/>
    <p:sldId id="267" r:id="rId5"/>
    <p:sldId id="268" r:id="rId6"/>
    <p:sldId id="270" r:id="rId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E85D10"/>
    <a:srgbClr val="E58955"/>
    <a:srgbClr val="28A102"/>
    <a:srgbClr val="E44600"/>
    <a:srgbClr val="890845"/>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3" autoAdjust="0"/>
    <p:restoredTop sz="90483" autoAdjust="0"/>
  </p:normalViewPr>
  <p:slideViewPr>
    <p:cSldViewPr snapToGrid="0" snapToObjects="1">
      <p:cViewPr varScale="1">
        <p:scale>
          <a:sx n="97" d="100"/>
          <a:sy n="97" d="100"/>
        </p:scale>
        <p:origin x="-178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B29BC-15C6-4CA5-890B-1D13180C7716}" type="datetimeFigureOut">
              <a:rPr lang="en-GB" smtClean="0"/>
              <a:t>11/03/20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97899-EB9A-42CC-AB28-5EF82478CDEF}" type="slidenum">
              <a:rPr lang="en-GB" smtClean="0"/>
              <a:t>‹#›</a:t>
            </a:fld>
            <a:endParaRPr lang="en-GB"/>
          </a:p>
        </p:txBody>
      </p:sp>
    </p:spTree>
    <p:extLst>
      <p:ext uri="{BB962C8B-B14F-4D97-AF65-F5344CB8AC3E}">
        <p14:creationId xmlns:p14="http://schemas.microsoft.com/office/powerpoint/2010/main" val="108286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897899-EB9A-42CC-AB28-5EF82478CDEF}" type="slidenum">
              <a:rPr lang="en-GB" smtClean="0"/>
              <a:t>1</a:t>
            </a:fld>
            <a:endParaRPr lang="en-GB"/>
          </a:p>
        </p:txBody>
      </p:sp>
    </p:spTree>
    <p:extLst>
      <p:ext uri="{BB962C8B-B14F-4D97-AF65-F5344CB8AC3E}">
        <p14:creationId xmlns:p14="http://schemas.microsoft.com/office/powerpoint/2010/main" val="113915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2</a:t>
            </a:fld>
            <a:endParaRPr lang="en-GB"/>
          </a:p>
        </p:txBody>
      </p:sp>
    </p:spTree>
    <p:extLst>
      <p:ext uri="{BB962C8B-B14F-4D97-AF65-F5344CB8AC3E}">
        <p14:creationId xmlns:p14="http://schemas.microsoft.com/office/powerpoint/2010/main" val="95135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3</a:t>
            </a:fld>
            <a:endParaRPr lang="en-GB"/>
          </a:p>
        </p:txBody>
      </p:sp>
    </p:spTree>
    <p:extLst>
      <p:ext uri="{BB962C8B-B14F-4D97-AF65-F5344CB8AC3E}">
        <p14:creationId xmlns:p14="http://schemas.microsoft.com/office/powerpoint/2010/main" val="77858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897899-EB9A-42CC-AB28-5EF82478CDEF}" type="slidenum">
              <a:rPr lang="en-GB" smtClean="0"/>
              <a:t>4</a:t>
            </a:fld>
            <a:endParaRPr lang="en-GB"/>
          </a:p>
        </p:txBody>
      </p:sp>
    </p:spTree>
    <p:extLst>
      <p:ext uri="{BB962C8B-B14F-4D97-AF65-F5344CB8AC3E}">
        <p14:creationId xmlns:p14="http://schemas.microsoft.com/office/powerpoint/2010/main" val="204222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Step Change logo is hyperlinked to the small bore tubing video and is free to members</a:t>
            </a:r>
            <a:endParaRPr lang="en-GB" dirty="0" smtClean="0"/>
          </a:p>
          <a:p>
            <a:r>
              <a:rPr lang="en-GB" dirty="0" smtClean="0"/>
              <a:t>Energy Institute</a:t>
            </a:r>
            <a:r>
              <a:rPr lang="en-GB" baseline="0" dirty="0" smtClean="0"/>
              <a:t> logo is hyperlinked to the Energy Institute website.  Note: non-Energy Institute members will be charged to download the document.</a:t>
            </a:r>
          </a:p>
        </p:txBody>
      </p:sp>
      <p:sp>
        <p:nvSpPr>
          <p:cNvPr id="4" name="Slide Number Placeholder 3"/>
          <p:cNvSpPr>
            <a:spLocks noGrp="1"/>
          </p:cNvSpPr>
          <p:nvPr>
            <p:ph type="sldNum" sz="quarter" idx="10"/>
          </p:nvPr>
        </p:nvSpPr>
        <p:spPr/>
        <p:txBody>
          <a:bodyPr/>
          <a:lstStyle/>
          <a:p>
            <a:fld id="{26897899-EB9A-42CC-AB28-5EF82478CDEF}" type="slidenum">
              <a:rPr lang="en-GB" smtClean="0"/>
              <a:t>5</a:t>
            </a:fld>
            <a:endParaRPr lang="en-GB"/>
          </a:p>
        </p:txBody>
      </p:sp>
    </p:spTree>
    <p:extLst>
      <p:ext uri="{BB962C8B-B14F-4D97-AF65-F5344CB8AC3E}">
        <p14:creationId xmlns:p14="http://schemas.microsoft.com/office/powerpoint/2010/main" val="3282224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897899-EB9A-42CC-AB28-5EF82478CDEF}" type="slidenum">
              <a:rPr lang="en-GB" smtClean="0"/>
              <a:t>6</a:t>
            </a:fld>
            <a:endParaRPr lang="en-GB"/>
          </a:p>
        </p:txBody>
      </p:sp>
    </p:spTree>
    <p:extLst>
      <p:ext uri="{BB962C8B-B14F-4D97-AF65-F5344CB8AC3E}">
        <p14:creationId xmlns:p14="http://schemas.microsoft.com/office/powerpoint/2010/main" val="648196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border.png"/>
          <p:cNvPicPr>
            <a:picLocks noChangeAspect="1"/>
          </p:cNvPicPr>
          <p:nvPr userDrawn="1"/>
        </p:nvPicPr>
        <p:blipFill>
          <a:blip r:embed="rId2"/>
          <a:srcRect/>
          <a:stretch>
            <a:fillRect/>
          </a:stretch>
        </p:blipFill>
        <p:spPr bwMode="auto">
          <a:xfrm>
            <a:off x="344488" y="344488"/>
            <a:ext cx="8455025" cy="6169025"/>
          </a:xfrm>
          <a:prstGeom prst="rect">
            <a:avLst/>
          </a:prstGeom>
          <a:noFill/>
          <a:ln w="9525">
            <a:noFill/>
            <a:miter lim="800000"/>
            <a:headEnd/>
            <a:tailEnd/>
          </a:ln>
        </p:spPr>
      </p:pic>
      <p:pic>
        <p:nvPicPr>
          <p:cNvPr id="6" name="Picture 19" descr="join_horiz.png"/>
          <p:cNvPicPr>
            <a:picLocks noChangeAspect="1"/>
          </p:cNvPicPr>
          <p:nvPr userDrawn="1"/>
        </p:nvPicPr>
        <p:blipFill>
          <a:blip r:embed="rId3"/>
          <a:srcRect/>
          <a:stretch>
            <a:fillRect/>
          </a:stretch>
        </p:blipFill>
        <p:spPr bwMode="auto">
          <a:xfrm>
            <a:off x="8723313" y="3362325"/>
            <a:ext cx="476250" cy="134938"/>
          </a:xfrm>
          <a:prstGeom prst="rect">
            <a:avLst/>
          </a:prstGeom>
          <a:noFill/>
          <a:ln w="9525">
            <a:noFill/>
            <a:miter lim="800000"/>
            <a:headEnd/>
            <a:tailEnd/>
          </a:ln>
        </p:spPr>
      </p:pic>
      <p:sp>
        <p:nvSpPr>
          <p:cNvPr id="2" name="Title 1"/>
          <p:cNvSpPr>
            <a:spLocks noGrp="1"/>
          </p:cNvSpPr>
          <p:nvPr>
            <p:ph type="ctrTitle"/>
          </p:nvPr>
        </p:nvSpPr>
        <p:spPr>
          <a:xfrm>
            <a:off x="3093452" y="3301107"/>
            <a:ext cx="4678948" cy="926193"/>
          </a:xfrm>
        </p:spPr>
        <p:txBody>
          <a:bodyPr lIns="0" rIns="0"/>
          <a:lstStyle>
            <a:lvl1pPr algn="l">
              <a:lnSpc>
                <a:spcPts val="2600"/>
              </a:lnSpc>
              <a:defRPr sz="2400">
                <a:solidFill>
                  <a:srgbClr val="E2001A"/>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3093452" y="4336157"/>
            <a:ext cx="4678948" cy="1752600"/>
          </a:xfrm>
        </p:spPr>
        <p:txBody>
          <a:bodyPr lIns="0" rIns="0"/>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17" descr="join_wheel_horiz.png"/>
          <p:cNvPicPr>
            <a:picLocks noChangeAspect="1"/>
          </p:cNvPicPr>
          <p:nvPr userDrawn="1"/>
        </p:nvPicPr>
        <p:blipFill>
          <a:blip r:embed="rId4"/>
          <a:srcRect/>
          <a:stretch>
            <a:fillRect/>
          </a:stretch>
        </p:blipFill>
        <p:spPr bwMode="auto">
          <a:xfrm>
            <a:off x="-60325" y="3311525"/>
            <a:ext cx="476250" cy="234950"/>
          </a:xfrm>
          <a:prstGeom prst="rect">
            <a:avLst/>
          </a:prstGeom>
          <a:noFill/>
          <a:ln w="9525">
            <a:noFill/>
            <a:miter lim="800000"/>
            <a:headEnd/>
            <a:tailEnd/>
          </a:ln>
        </p:spPr>
      </p:pic>
      <p:pic>
        <p:nvPicPr>
          <p:cNvPr id="11" name="Picture 10" descr="step_change_logos_rgb.png"/>
          <p:cNvPicPr>
            <a:picLocks noChangeAspect="1"/>
          </p:cNvPicPr>
          <p:nvPr userDrawn="1"/>
        </p:nvPicPr>
        <p:blipFill>
          <a:blip r:embed="rId5"/>
          <a:stretch>
            <a:fillRect/>
          </a:stretch>
        </p:blipFill>
        <p:spPr>
          <a:xfrm>
            <a:off x="1827062" y="2138021"/>
            <a:ext cx="5302084" cy="922035"/>
          </a:xfrm>
          <a:prstGeom prst="rect">
            <a:avLst/>
          </a:prstGeom>
        </p:spPr>
      </p:pic>
    </p:spTree>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533" y="5281868"/>
            <a:ext cx="6620155" cy="566738"/>
          </a:xfr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658533" y="612774"/>
            <a:ext cx="7800475" cy="44988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58533" y="5895646"/>
            <a:ext cx="6620155" cy="276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8" descr="jointedupthinking.png"/>
          <p:cNvPicPr>
            <a:picLocks noChangeAspect="1"/>
          </p:cNvPicPr>
          <p:nvPr userDrawn="1"/>
        </p:nvPicPr>
        <p:blipFill>
          <a:blip r:embed="rId2"/>
          <a:stretch>
            <a:fillRect/>
          </a:stretch>
        </p:blipFill>
        <p:spPr>
          <a:xfrm>
            <a:off x="0" y="571285"/>
            <a:ext cx="9144000" cy="2941373"/>
          </a:xfrm>
          <a:prstGeom prst="rect">
            <a:avLst/>
          </a:prstGeom>
        </p:spPr>
      </p:pic>
      <p:sp>
        <p:nvSpPr>
          <p:cNvPr id="12" name="TextBox 64"/>
          <p:cNvSpPr txBox="1">
            <a:spLocks noChangeArrowheads="1"/>
          </p:cNvSpPr>
          <p:nvPr userDrawn="1"/>
        </p:nvSpPr>
        <p:spPr bwMode="auto">
          <a:xfrm>
            <a:off x="1516917" y="3780271"/>
            <a:ext cx="6110167" cy="877887"/>
          </a:xfrm>
          <a:prstGeom prst="rect">
            <a:avLst/>
          </a:prstGeom>
          <a:noFill/>
          <a:ln w="9525">
            <a:noFill/>
            <a:miter lim="800000"/>
            <a:headEnd/>
            <a:tailEnd/>
          </a:ln>
        </p:spPr>
        <p:txBody>
          <a:bodyPr bIns="0">
            <a:prstTxWarp prst="textNoShape">
              <a:avLst/>
            </a:prstTxWarp>
          </a:bodyPr>
          <a:lstStyle/>
          <a:p>
            <a:pPr algn="ctr">
              <a:lnSpc>
                <a:spcPts val="2600"/>
              </a:lnSpc>
            </a:pPr>
            <a:r>
              <a:rPr lang="en-US" sz="2400" b="1" dirty="0" smtClean="0">
                <a:solidFill>
                  <a:schemeClr val="tx1"/>
                </a:solidFill>
              </a:rPr>
              <a:t>WORKING TOGETHER </a:t>
            </a:r>
            <a:r>
              <a:rPr lang="en-US" sz="2400" b="1" dirty="0" smtClean="0">
                <a:solidFill>
                  <a:srgbClr val="E2001A"/>
                </a:solidFill>
              </a:rPr>
              <a:t>TO PREVENT HYDROCARBON RELEASES</a:t>
            </a:r>
            <a:endParaRPr lang="en-US" sz="2400" b="1" dirty="0">
              <a:solidFill>
                <a:srgbClr val="E2001A"/>
              </a:solidFill>
            </a:endParaRPr>
          </a:p>
        </p:txBody>
      </p:sp>
      <p:pic>
        <p:nvPicPr>
          <p:cNvPr id="6" name="Picture 5" descr="step_change_logos_rgb.png"/>
          <p:cNvPicPr>
            <a:picLocks noChangeAspect="1"/>
          </p:cNvPicPr>
          <p:nvPr userDrawn="1"/>
        </p:nvPicPr>
        <p:blipFill>
          <a:blip r:embed="rId3"/>
          <a:stretch>
            <a:fillRect/>
          </a:stretch>
        </p:blipFill>
        <p:spPr>
          <a:xfrm>
            <a:off x="6324045" y="5829345"/>
            <a:ext cx="2221200" cy="386267"/>
          </a:xfrm>
          <a:prstGeom prst="rect">
            <a:avLst/>
          </a:prstGeom>
        </p:spPr>
      </p:pic>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817"/>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192795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234387"/>
            <a:ext cx="4040188" cy="389177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234387"/>
            <a:ext cx="4041775" cy="389177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42876"/>
            <a:ext cx="7460871" cy="674624"/>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435100"/>
            <a:ext cx="4343021" cy="46910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4" descr="border.png"/>
          <p:cNvPicPr>
            <a:picLocks noChangeAspect="1"/>
          </p:cNvPicPr>
          <p:nvPr userDrawn="1"/>
        </p:nvPicPr>
        <p:blipFill>
          <a:blip r:embed="rId12"/>
          <a:srcRect/>
          <a:stretch>
            <a:fillRect/>
          </a:stretch>
        </p:blipFill>
        <p:spPr bwMode="auto">
          <a:xfrm>
            <a:off x="344488" y="344488"/>
            <a:ext cx="8455025" cy="6169025"/>
          </a:xfrm>
          <a:prstGeom prst="rect">
            <a:avLst/>
          </a:prstGeom>
          <a:noFill/>
          <a:ln w="9525">
            <a:noFill/>
            <a:miter lim="800000"/>
            <a:headEnd/>
            <a:tailEnd/>
          </a:ln>
        </p:spPr>
      </p:pic>
      <p:sp>
        <p:nvSpPr>
          <p:cNvPr id="1027" name="Title Placeholder 1"/>
          <p:cNvSpPr>
            <a:spLocks noGrp="1"/>
          </p:cNvSpPr>
          <p:nvPr>
            <p:ph type="title"/>
          </p:nvPr>
        </p:nvSpPr>
        <p:spPr bwMode="auto">
          <a:xfrm>
            <a:off x="457200" y="748800"/>
            <a:ext cx="8229600" cy="1576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980000"/>
            <a:ext cx="8229600" cy="4384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19" descr="join_horiz.png"/>
          <p:cNvPicPr>
            <a:picLocks noChangeAspect="1"/>
          </p:cNvPicPr>
          <p:nvPr userDrawn="1"/>
        </p:nvPicPr>
        <p:blipFill>
          <a:blip r:embed="rId13"/>
          <a:srcRect/>
          <a:stretch>
            <a:fillRect/>
          </a:stretch>
        </p:blipFill>
        <p:spPr bwMode="auto">
          <a:xfrm>
            <a:off x="8723313" y="3362325"/>
            <a:ext cx="476250" cy="134938"/>
          </a:xfrm>
          <a:prstGeom prst="rect">
            <a:avLst/>
          </a:prstGeom>
          <a:noFill/>
          <a:ln w="9525">
            <a:noFill/>
            <a:miter lim="800000"/>
            <a:headEnd/>
            <a:tailEnd/>
          </a:ln>
        </p:spPr>
      </p:pic>
      <p:pic>
        <p:nvPicPr>
          <p:cNvPr id="1031" name="Picture 20" descr="join_vert.png"/>
          <p:cNvPicPr>
            <a:picLocks noChangeAspect="1"/>
          </p:cNvPicPr>
          <p:nvPr userDrawn="1"/>
        </p:nvPicPr>
        <p:blipFill>
          <a:blip r:embed="rId14"/>
          <a:srcRect/>
          <a:stretch>
            <a:fillRect/>
          </a:stretch>
        </p:blipFill>
        <p:spPr bwMode="auto">
          <a:xfrm>
            <a:off x="4503738" y="-63500"/>
            <a:ext cx="136525" cy="477838"/>
          </a:xfrm>
          <a:prstGeom prst="rect">
            <a:avLst/>
          </a:prstGeom>
          <a:noFill/>
          <a:ln w="9525">
            <a:noFill/>
            <a:miter lim="800000"/>
            <a:headEnd/>
            <a:tailEnd/>
          </a:ln>
        </p:spPr>
      </p:pic>
      <p:pic>
        <p:nvPicPr>
          <p:cNvPr id="1032" name="Picture 19" descr="join_horiz.png"/>
          <p:cNvPicPr>
            <a:picLocks noChangeAspect="1"/>
          </p:cNvPicPr>
          <p:nvPr userDrawn="1"/>
        </p:nvPicPr>
        <p:blipFill>
          <a:blip r:embed="rId13"/>
          <a:srcRect/>
          <a:stretch>
            <a:fillRect/>
          </a:stretch>
        </p:blipFill>
        <p:spPr bwMode="auto">
          <a:xfrm>
            <a:off x="-57150" y="3362325"/>
            <a:ext cx="476250" cy="134938"/>
          </a:xfrm>
          <a:prstGeom prst="rect">
            <a:avLst/>
          </a:prstGeom>
          <a:noFill/>
          <a:ln w="9525">
            <a:noFill/>
            <a:miter lim="800000"/>
            <a:headEnd/>
            <a:tailEnd/>
          </a:ln>
        </p:spPr>
      </p:pic>
      <p:pic>
        <p:nvPicPr>
          <p:cNvPr id="1033" name="Picture 20" descr="join_vert.png"/>
          <p:cNvPicPr>
            <a:picLocks noChangeAspect="1"/>
          </p:cNvPicPr>
          <p:nvPr userDrawn="1"/>
        </p:nvPicPr>
        <p:blipFill>
          <a:blip r:embed="rId14"/>
          <a:srcRect/>
          <a:stretch>
            <a:fillRect/>
          </a:stretch>
        </p:blipFill>
        <p:spPr bwMode="auto">
          <a:xfrm>
            <a:off x="4503738" y="6440488"/>
            <a:ext cx="136525" cy="477837"/>
          </a:xfrm>
          <a:prstGeom prst="rect">
            <a:avLst/>
          </a:prstGeom>
          <a:noFill/>
          <a:ln w="9525">
            <a:noFill/>
            <a:miter lim="800000"/>
            <a:headEnd/>
            <a:tailEnd/>
          </a:ln>
        </p:spPr>
      </p:pic>
      <p:pic>
        <p:nvPicPr>
          <p:cNvPr id="12" name="Picture 11" descr="step_change_trig_rgb.png"/>
          <p:cNvPicPr>
            <a:picLocks noChangeAspect="1"/>
          </p:cNvPicPr>
          <p:nvPr userDrawn="1"/>
        </p:nvPicPr>
        <p:blipFill>
          <a:blip r:embed="rId15"/>
          <a:stretch>
            <a:fillRect/>
          </a:stretch>
        </p:blipFill>
        <p:spPr>
          <a:xfrm>
            <a:off x="7909519" y="5698235"/>
            <a:ext cx="511199" cy="41999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702"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transition xmlns:p14="http://schemas.microsoft.com/office/powerpoint/2010/main" spd="slow"/>
  <p:timing>
    <p:tnLst>
      <p:par>
        <p:cTn xmlns:p14="http://schemas.microsoft.com/office/powerpoint/2010/main" id="1" dur="indefinite" restart="never" nodeType="tmRoot"/>
      </p:par>
    </p:tnLst>
  </p:timing>
  <p:txStyles>
    <p:title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p:titleStyle>
    <p:body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publishing.energyinst.org/publication/ei-technical-publications/installation-integrity/guidelines-for-the-avoidance-of-vibration-induced-fatigue-failure-in-process-pipework" TargetMode="External"/><Relationship Id="rId4" Type="http://schemas.openxmlformats.org/officeDocument/2006/relationships/image" Target="../media/image9.gif"/><Relationship Id="rId5" Type="http://schemas.openxmlformats.org/officeDocument/2006/relationships/hyperlink" Target="https://www.stepchangeinsafety.net/safety-resources/joined-up-thinking/joined-up-thinking-resources/2013-small-bore-tubing-video" TargetMode="External"/><Relationship Id="rId6"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48803" y="2015881"/>
            <a:ext cx="8229600" cy="4209331"/>
          </a:xfrm>
        </p:spPr>
        <p:txBody>
          <a:bodyPr>
            <a:normAutofit/>
          </a:bodyPr>
          <a:lstStyle/>
          <a:p>
            <a:pPr marL="0" indent="0" algn="ctr">
              <a:buNone/>
            </a:pPr>
            <a:r>
              <a:rPr lang="en-GB" sz="6600" b="1" dirty="0" smtClean="0">
                <a:solidFill>
                  <a:srgbClr val="FF0000"/>
                </a:solidFill>
                <a:effectLst>
                  <a:outerShdw blurRad="38100" dist="38100" dir="2700000" algn="tl">
                    <a:srgbClr val="000000">
                      <a:alpha val="43137"/>
                    </a:srgbClr>
                  </a:outerShdw>
                </a:effectLst>
                <a:latin typeface="+mn-lt"/>
              </a:rPr>
              <a:t>Safety Moment</a:t>
            </a:r>
          </a:p>
          <a:p>
            <a:pPr marL="0" indent="0" algn="ctr">
              <a:buNone/>
            </a:pPr>
            <a:r>
              <a:rPr lang="en-GB" sz="4800" b="1" dirty="0" smtClean="0">
                <a:latin typeface="+mn-lt"/>
              </a:rPr>
              <a:t>Condensate leak</a:t>
            </a:r>
            <a:endParaRPr lang="en-GB" sz="4800" b="1" dirty="0">
              <a:latin typeface="+mn-lt"/>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TextBox 13"/>
          <p:cNvSpPr txBox="1"/>
          <p:nvPr/>
        </p:nvSpPr>
        <p:spPr>
          <a:xfrm>
            <a:off x="4495474" y="927549"/>
            <a:ext cx="4158338" cy="3046988"/>
          </a:xfrm>
          <a:prstGeom prst="rect">
            <a:avLst/>
          </a:prstGeom>
          <a:noFill/>
        </p:spPr>
        <p:txBody>
          <a:bodyPr wrap="square" rtlCol="0">
            <a:spAutoFit/>
          </a:bodyPr>
          <a:lstStyle/>
          <a:p>
            <a:r>
              <a:rPr lang="en-GB" sz="1600" dirty="0" smtClean="0">
                <a:latin typeface="+mn-lt"/>
              </a:rPr>
              <a:t>Plant flowrates have changed recently, and there has been high levels of vibration on the pipework on the main outlet of the condensate separator.</a:t>
            </a:r>
          </a:p>
          <a:p>
            <a:endParaRPr lang="en-GB" sz="1600" dirty="0" smtClean="0">
              <a:latin typeface="+mn-lt"/>
            </a:endParaRPr>
          </a:p>
          <a:p>
            <a:r>
              <a:rPr lang="en-GB" sz="1600" dirty="0" smtClean="0">
                <a:latin typeface="+mn-lt"/>
              </a:rPr>
              <a:t>On at least two previous occasions the position indicator on the Level Control Valve has gone into fault, preventing the control room operator (CRO) from seeing the actual position of the level control valve.  So far they have managed their way around this.</a:t>
            </a:r>
          </a:p>
          <a:p>
            <a:endParaRPr lang="en-GB" sz="1600" dirty="0">
              <a:latin typeface="+mn-lt"/>
            </a:endParaRPr>
          </a:p>
        </p:txBody>
      </p:sp>
      <p:sp>
        <p:nvSpPr>
          <p:cNvPr id="19" name="Rectangle 18"/>
          <p:cNvSpPr/>
          <p:nvPr/>
        </p:nvSpPr>
        <p:spPr>
          <a:xfrm>
            <a:off x="4778913" y="3768117"/>
            <a:ext cx="3743864" cy="1077218"/>
          </a:xfrm>
          <a:prstGeom prst="rect">
            <a:avLst/>
          </a:prstGeom>
        </p:spPr>
        <p:txBody>
          <a:bodyPr wrap="square">
            <a:spAutoFit/>
          </a:bodyPr>
          <a:lstStyle/>
          <a:p>
            <a:pPr marL="285750" indent="-285750">
              <a:spcAft>
                <a:spcPts val="600"/>
              </a:spcAft>
              <a:buFont typeface="Arial" panose="020B0604020202020204" pitchFamily="34" charset="0"/>
              <a:buChar char="•"/>
            </a:pPr>
            <a:r>
              <a:rPr lang="en-GB" dirty="0">
                <a:solidFill>
                  <a:srgbClr val="FF0000"/>
                </a:solidFill>
                <a:latin typeface="+mn-lt"/>
              </a:rPr>
              <a:t>What hazards do you see</a:t>
            </a:r>
            <a:r>
              <a:rPr lang="en-GB" dirty="0" smtClean="0">
                <a:solidFill>
                  <a:srgbClr val="FF0000"/>
                </a:solidFill>
                <a:latin typeface="+mn-lt"/>
              </a:rPr>
              <a:t>?</a:t>
            </a:r>
          </a:p>
          <a:p>
            <a:pPr marL="285750" indent="-285750">
              <a:spcAft>
                <a:spcPts val="600"/>
              </a:spcAft>
              <a:buFont typeface="Arial" panose="020B0604020202020204" pitchFamily="34" charset="0"/>
              <a:buChar char="•"/>
            </a:pPr>
            <a:r>
              <a:rPr lang="en-GB" dirty="0" smtClean="0">
                <a:solidFill>
                  <a:srgbClr val="FF0000"/>
                </a:solidFill>
                <a:latin typeface="+mn-lt"/>
              </a:rPr>
              <a:t>What </a:t>
            </a:r>
            <a:r>
              <a:rPr lang="en-GB" dirty="0">
                <a:solidFill>
                  <a:srgbClr val="FF0000"/>
                </a:solidFill>
                <a:latin typeface="+mn-lt"/>
              </a:rPr>
              <a:t>could go wrong?  </a:t>
            </a:r>
            <a:endParaRPr lang="en-GB" dirty="0" smtClean="0">
              <a:solidFill>
                <a:srgbClr val="FF0000"/>
              </a:solidFill>
              <a:latin typeface="+mn-lt"/>
            </a:endParaRPr>
          </a:p>
          <a:p>
            <a:pPr marL="285750" indent="-285750">
              <a:spcAft>
                <a:spcPts val="600"/>
              </a:spcAft>
              <a:buFont typeface="Arial" panose="020B0604020202020204" pitchFamily="34" charset="0"/>
              <a:buChar char="•"/>
            </a:pPr>
            <a:r>
              <a:rPr lang="en-GB" dirty="0" smtClean="0">
                <a:solidFill>
                  <a:srgbClr val="FF0000"/>
                </a:solidFill>
                <a:latin typeface="+mn-lt"/>
              </a:rPr>
              <a:t>What </a:t>
            </a:r>
            <a:r>
              <a:rPr lang="en-GB" dirty="0">
                <a:solidFill>
                  <a:srgbClr val="FF0000"/>
                </a:solidFill>
                <a:latin typeface="+mn-lt"/>
              </a:rPr>
              <a:t>might be the </a:t>
            </a:r>
            <a:r>
              <a:rPr lang="en-GB" dirty="0" smtClean="0">
                <a:solidFill>
                  <a:srgbClr val="FF0000"/>
                </a:solidFill>
                <a:latin typeface="+mn-lt"/>
              </a:rPr>
              <a:t>consequences</a:t>
            </a:r>
            <a:r>
              <a:rPr lang="en-GB" dirty="0">
                <a:solidFill>
                  <a:srgbClr val="FF0000"/>
                </a:solidFill>
                <a:latin typeface="+mn-lt"/>
              </a:rPr>
              <a:t>?</a:t>
            </a:r>
            <a:endParaRPr lang="en-GB" dirty="0">
              <a:latin typeface="+mn-lt"/>
            </a:endParaRPr>
          </a:p>
        </p:txBody>
      </p:sp>
      <p:sp>
        <p:nvSpPr>
          <p:cNvPr id="16" name="Rounded Rectangle 15"/>
          <p:cNvSpPr/>
          <p:nvPr/>
        </p:nvSpPr>
        <p:spPr>
          <a:xfrm>
            <a:off x="3770026" y="5605667"/>
            <a:ext cx="1603948" cy="4572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0000"/>
                </a:solidFill>
              </a:rPr>
              <a:t>DISCUSS</a:t>
            </a:r>
            <a:endParaRPr lang="en-GB" dirty="0"/>
          </a:p>
        </p:txBody>
      </p:sp>
      <p:sp>
        <p:nvSpPr>
          <p:cNvPr id="11" name="Freeform 10"/>
          <p:cNvSpPr/>
          <p:nvPr/>
        </p:nvSpPr>
        <p:spPr>
          <a:xfrm>
            <a:off x="2175126" y="2380077"/>
            <a:ext cx="1918191" cy="2165877"/>
          </a:xfrm>
          <a:custGeom>
            <a:avLst/>
            <a:gdLst>
              <a:gd name="connsiteX0" fmla="*/ 0 w 1313895"/>
              <a:gd name="connsiteY0" fmla="*/ 0 h 1464816"/>
              <a:gd name="connsiteX1" fmla="*/ 8878 w 1313895"/>
              <a:gd name="connsiteY1" fmla="*/ 1464816 h 1464816"/>
              <a:gd name="connsiteX2" fmla="*/ 1313895 w 1313895"/>
              <a:gd name="connsiteY2" fmla="*/ 1455938 h 1464816"/>
            </a:gdLst>
            <a:ahLst/>
            <a:cxnLst>
              <a:cxn ang="0">
                <a:pos x="connsiteX0" y="connsiteY0"/>
              </a:cxn>
              <a:cxn ang="0">
                <a:pos x="connsiteX1" y="connsiteY1"/>
              </a:cxn>
              <a:cxn ang="0">
                <a:pos x="connsiteX2" y="connsiteY2"/>
              </a:cxn>
            </a:cxnLst>
            <a:rect l="l" t="t" r="r" b="b"/>
            <a:pathLst>
              <a:path w="1313895" h="1464816">
                <a:moveTo>
                  <a:pt x="0" y="0"/>
                </a:moveTo>
                <a:cubicBezTo>
                  <a:pt x="2959" y="488272"/>
                  <a:pt x="5919" y="976544"/>
                  <a:pt x="8878" y="1464816"/>
                </a:cubicBezTo>
                <a:lnTo>
                  <a:pt x="1313895" y="1455938"/>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391848" y="1370266"/>
            <a:ext cx="396043"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024397" y="1225266"/>
            <a:ext cx="629728" cy="11559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1059699" y="1225266"/>
            <a:ext cx="1374960" cy="11559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p:cNvSpPr/>
          <p:nvPr/>
        </p:nvSpPr>
        <p:spPr>
          <a:xfrm>
            <a:off x="2963202" y="1631873"/>
            <a:ext cx="342038" cy="2861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smtClean="0">
                <a:solidFill>
                  <a:sysClr val="windowText" lastClr="000000"/>
                </a:solidFill>
              </a:rPr>
              <a:t>LT</a:t>
            </a:r>
            <a:endParaRPr lang="en-GB" sz="1200" dirty="0">
              <a:solidFill>
                <a:sysClr val="windowText" lastClr="000000"/>
              </a:solidFill>
            </a:endParaRPr>
          </a:p>
        </p:txBody>
      </p:sp>
      <p:cxnSp>
        <p:nvCxnSpPr>
          <p:cNvPr id="21" name="Straight Connector 20"/>
          <p:cNvCxnSpPr>
            <a:stCxn id="13" idx="3"/>
          </p:cNvCxnSpPr>
          <p:nvPr/>
        </p:nvCxnSpPr>
        <p:spPr>
          <a:xfrm>
            <a:off x="2787891" y="1766310"/>
            <a:ext cx="198023" cy="0"/>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sp>
        <p:nvSpPr>
          <p:cNvPr id="22" name="Flowchart: Delay 21"/>
          <p:cNvSpPr/>
          <p:nvPr/>
        </p:nvSpPr>
        <p:spPr>
          <a:xfrm rot="16200000">
            <a:off x="4267994" y="4022362"/>
            <a:ext cx="144015" cy="310942"/>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p:cNvCxnSpPr>
            <a:endCxn id="22" idx="1"/>
          </p:cNvCxnSpPr>
          <p:nvPr/>
        </p:nvCxnSpPr>
        <p:spPr>
          <a:xfrm flipV="1">
            <a:off x="4338753" y="4263042"/>
            <a:ext cx="1249" cy="264020"/>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sp>
        <p:nvSpPr>
          <p:cNvPr id="24" name="TextBox 23"/>
          <p:cNvSpPr txBox="1"/>
          <p:nvPr/>
        </p:nvSpPr>
        <p:spPr>
          <a:xfrm>
            <a:off x="503001" y="2408755"/>
            <a:ext cx="1306966" cy="738664"/>
          </a:xfrm>
          <a:prstGeom prst="rect">
            <a:avLst/>
          </a:prstGeom>
          <a:noFill/>
        </p:spPr>
        <p:txBody>
          <a:bodyPr wrap="square" rtlCol="0">
            <a:spAutoFit/>
          </a:bodyPr>
          <a:lstStyle/>
          <a:p>
            <a:r>
              <a:rPr lang="en-GB" sz="1400" dirty="0" smtClean="0"/>
              <a:t>Main condensate line</a:t>
            </a:r>
            <a:endParaRPr lang="en-GB" sz="1400" dirty="0"/>
          </a:p>
        </p:txBody>
      </p:sp>
      <p:cxnSp>
        <p:nvCxnSpPr>
          <p:cNvPr id="25" name="Straight Connector 24"/>
          <p:cNvCxnSpPr/>
          <p:nvPr/>
        </p:nvCxnSpPr>
        <p:spPr>
          <a:xfrm flipV="1">
            <a:off x="4338753" y="1766311"/>
            <a:ext cx="1" cy="214323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28987" y="4753408"/>
            <a:ext cx="1289134" cy="523220"/>
          </a:xfrm>
          <a:prstGeom prst="rect">
            <a:avLst/>
          </a:prstGeom>
          <a:noFill/>
        </p:spPr>
        <p:txBody>
          <a:bodyPr wrap="none" rtlCol="0">
            <a:spAutoFit/>
          </a:bodyPr>
          <a:lstStyle/>
          <a:p>
            <a:pPr algn="ctr"/>
            <a:r>
              <a:rPr lang="en-GB" sz="1400" dirty="0" smtClean="0"/>
              <a:t>Level Control </a:t>
            </a:r>
          </a:p>
          <a:p>
            <a:pPr algn="ctr"/>
            <a:r>
              <a:rPr lang="en-GB" sz="1400" dirty="0" smtClean="0"/>
              <a:t>Valve (LCV)</a:t>
            </a:r>
            <a:endParaRPr lang="en-GB" sz="1400" dirty="0"/>
          </a:p>
        </p:txBody>
      </p:sp>
      <p:sp>
        <p:nvSpPr>
          <p:cNvPr id="27" name="TextBox 26"/>
          <p:cNvSpPr txBox="1"/>
          <p:nvPr/>
        </p:nvSpPr>
        <p:spPr>
          <a:xfrm>
            <a:off x="3120369" y="1089876"/>
            <a:ext cx="1159064" cy="523220"/>
          </a:xfrm>
          <a:prstGeom prst="rect">
            <a:avLst/>
          </a:prstGeom>
          <a:noFill/>
        </p:spPr>
        <p:txBody>
          <a:bodyPr wrap="square" rtlCol="0">
            <a:spAutoFit/>
          </a:bodyPr>
          <a:lstStyle/>
          <a:p>
            <a:r>
              <a:rPr lang="en-GB" sz="1400" dirty="0" smtClean="0"/>
              <a:t>Level Transmitter</a:t>
            </a:r>
            <a:endParaRPr lang="en-GB" sz="1400" dirty="0"/>
          </a:p>
        </p:txBody>
      </p:sp>
      <p:sp>
        <p:nvSpPr>
          <p:cNvPr id="28" name="TextBox 27"/>
          <p:cNvSpPr txBox="1"/>
          <p:nvPr/>
        </p:nvSpPr>
        <p:spPr>
          <a:xfrm>
            <a:off x="1040442" y="1526216"/>
            <a:ext cx="1581409" cy="523220"/>
          </a:xfrm>
          <a:prstGeom prst="rect">
            <a:avLst/>
          </a:prstGeom>
          <a:noFill/>
        </p:spPr>
        <p:txBody>
          <a:bodyPr wrap="square" rtlCol="0">
            <a:spAutoFit/>
          </a:bodyPr>
          <a:lstStyle/>
          <a:p>
            <a:pPr algn="ctr"/>
            <a:r>
              <a:rPr lang="en-GB" sz="1400" b="1" dirty="0" smtClean="0">
                <a:solidFill>
                  <a:schemeClr val="bg1"/>
                </a:solidFill>
              </a:rPr>
              <a:t>Condensate separator</a:t>
            </a:r>
            <a:endParaRPr lang="en-GB" sz="1400" b="1" dirty="0">
              <a:solidFill>
                <a:schemeClr val="bg1"/>
              </a:solidFill>
            </a:endParaRPr>
          </a:p>
        </p:txBody>
      </p:sp>
      <p:cxnSp>
        <p:nvCxnSpPr>
          <p:cNvPr id="30" name="Straight Connector 29"/>
          <p:cNvCxnSpPr>
            <a:stCxn id="22" idx="3"/>
          </p:cNvCxnSpPr>
          <p:nvPr/>
        </p:nvCxnSpPr>
        <p:spPr>
          <a:xfrm flipH="1" flipV="1">
            <a:off x="4338754" y="3909541"/>
            <a:ext cx="1248" cy="186938"/>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a:stCxn id="20" idx="6"/>
          </p:cNvCxnSpPr>
          <p:nvPr/>
        </p:nvCxnSpPr>
        <p:spPr>
          <a:xfrm flipV="1">
            <a:off x="3305240" y="1766310"/>
            <a:ext cx="1044894" cy="862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50232" y="4101996"/>
            <a:ext cx="1659255" cy="615553"/>
          </a:xfrm>
          <a:prstGeom prst="rect">
            <a:avLst/>
          </a:prstGeom>
          <a:noFill/>
        </p:spPr>
        <p:txBody>
          <a:bodyPr wrap="square" rtlCol="0">
            <a:spAutoFit/>
          </a:bodyPr>
          <a:lstStyle/>
          <a:p>
            <a:pPr algn="ctr"/>
            <a:r>
              <a:rPr lang="en-GB" sz="1400" dirty="0" smtClean="0"/>
              <a:t>2” (50mm) line </a:t>
            </a:r>
            <a:r>
              <a:rPr lang="en-GB" sz="1000" dirty="0" smtClean="0"/>
              <a:t>(equalises pressure across ESDV at start-up)</a:t>
            </a:r>
            <a:endParaRPr lang="en-GB" sz="1000" dirty="0"/>
          </a:p>
        </p:txBody>
      </p:sp>
      <p:sp>
        <p:nvSpPr>
          <p:cNvPr id="41" name="TextBox 40"/>
          <p:cNvSpPr txBox="1"/>
          <p:nvPr/>
        </p:nvSpPr>
        <p:spPr>
          <a:xfrm>
            <a:off x="2498448" y="3671108"/>
            <a:ext cx="1882293" cy="738664"/>
          </a:xfrm>
          <a:prstGeom prst="rect">
            <a:avLst/>
          </a:prstGeom>
          <a:noFill/>
        </p:spPr>
        <p:txBody>
          <a:bodyPr wrap="square" rtlCol="0">
            <a:spAutoFit/>
          </a:bodyPr>
          <a:lstStyle/>
          <a:p>
            <a:r>
              <a:rPr lang="en-GB" sz="1400" dirty="0" smtClean="0"/>
              <a:t>Emergency Shutdown Valve (ESDV)</a:t>
            </a:r>
          </a:p>
        </p:txBody>
      </p:sp>
      <p:sp>
        <p:nvSpPr>
          <p:cNvPr id="4" name="Flowchart: Collate 3"/>
          <p:cNvSpPr/>
          <p:nvPr/>
        </p:nvSpPr>
        <p:spPr>
          <a:xfrm>
            <a:off x="1975958" y="3135770"/>
            <a:ext cx="398337" cy="513635"/>
          </a:xfrm>
          <a:prstGeom prst="flowChartCol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9" name="Flowchart: Collate 38"/>
          <p:cNvSpPr/>
          <p:nvPr/>
        </p:nvSpPr>
        <p:spPr>
          <a:xfrm rot="5400000">
            <a:off x="4151698" y="4303517"/>
            <a:ext cx="398337" cy="466941"/>
          </a:xfrm>
          <a:prstGeom prst="flowChartCol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8" name="Straight Arrow Connector 7"/>
          <p:cNvCxnSpPr/>
          <p:nvPr/>
        </p:nvCxnSpPr>
        <p:spPr>
          <a:xfrm flipV="1">
            <a:off x="1610799" y="2468542"/>
            <a:ext cx="472009" cy="3095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2299903" y="3286207"/>
            <a:ext cx="663299" cy="3849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1062466" y="3649405"/>
            <a:ext cx="548333" cy="4470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2052617" y="2575225"/>
            <a:ext cx="60382" cy="520454"/>
            <a:chOff x="2010035" y="2449902"/>
            <a:chExt cx="74744" cy="520454"/>
          </a:xfrm>
        </p:grpSpPr>
        <p:cxnSp>
          <p:nvCxnSpPr>
            <p:cNvPr id="50" name="Straight Connector 49"/>
            <p:cNvCxnSpPr/>
            <p:nvPr/>
          </p:nvCxnSpPr>
          <p:spPr>
            <a:xfrm>
              <a:off x="2084779" y="2449902"/>
              <a:ext cx="0" cy="50607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2047407" y="2464286"/>
              <a:ext cx="0" cy="506070"/>
            </a:xfrm>
            <a:prstGeom prst="line">
              <a:avLst/>
            </a:prstGeom>
            <a:ln w="190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010035" y="2452792"/>
              <a:ext cx="0" cy="506070"/>
            </a:xfrm>
            <a:prstGeom prst="line">
              <a:avLst/>
            </a:prstGeom>
            <a:ln w="63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flipH="1">
            <a:off x="2239521" y="2580983"/>
            <a:ext cx="60382" cy="520454"/>
            <a:chOff x="2010035" y="2449902"/>
            <a:chExt cx="74744" cy="520454"/>
          </a:xfrm>
        </p:grpSpPr>
        <p:cxnSp>
          <p:nvCxnSpPr>
            <p:cNvPr id="55" name="Straight Connector 54"/>
            <p:cNvCxnSpPr/>
            <p:nvPr/>
          </p:nvCxnSpPr>
          <p:spPr>
            <a:xfrm>
              <a:off x="2084779" y="2449902"/>
              <a:ext cx="0" cy="50607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2047407" y="2464286"/>
              <a:ext cx="0" cy="506070"/>
            </a:xfrm>
            <a:prstGeom prst="line">
              <a:avLst/>
            </a:prstGeom>
            <a:ln w="190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2010035" y="2452792"/>
              <a:ext cx="0" cy="506070"/>
            </a:xfrm>
            <a:prstGeom prst="line">
              <a:avLst/>
            </a:prstGeom>
            <a:ln w="63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grpSp>
      <p:sp>
        <p:nvSpPr>
          <p:cNvPr id="61" name="TextBox 60"/>
          <p:cNvSpPr txBox="1"/>
          <p:nvPr/>
        </p:nvSpPr>
        <p:spPr>
          <a:xfrm>
            <a:off x="2651757" y="2468542"/>
            <a:ext cx="1306966" cy="523220"/>
          </a:xfrm>
          <a:prstGeom prst="rect">
            <a:avLst/>
          </a:prstGeom>
          <a:noFill/>
        </p:spPr>
        <p:txBody>
          <a:bodyPr wrap="square" rtlCol="0">
            <a:spAutoFit/>
          </a:bodyPr>
          <a:lstStyle/>
          <a:p>
            <a:r>
              <a:rPr lang="en-GB" sz="1400" dirty="0" smtClean="0"/>
              <a:t>Vibrating pipework</a:t>
            </a:r>
            <a:endParaRPr lang="en-GB" sz="1400" dirty="0"/>
          </a:p>
        </p:txBody>
      </p:sp>
      <p:cxnSp>
        <p:nvCxnSpPr>
          <p:cNvPr id="63" name="Straight Arrow Connector 62"/>
          <p:cNvCxnSpPr>
            <a:stCxn id="61" idx="1"/>
          </p:cNvCxnSpPr>
          <p:nvPr/>
        </p:nvCxnSpPr>
        <p:spPr>
          <a:xfrm flipH="1">
            <a:off x="2339261" y="2730152"/>
            <a:ext cx="312496" cy="98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Freeform 31"/>
          <p:cNvSpPr/>
          <p:nvPr/>
        </p:nvSpPr>
        <p:spPr>
          <a:xfrm>
            <a:off x="1710383" y="3013173"/>
            <a:ext cx="497150" cy="790112"/>
          </a:xfrm>
          <a:custGeom>
            <a:avLst/>
            <a:gdLst>
              <a:gd name="connsiteX0" fmla="*/ 461639 w 497150"/>
              <a:gd name="connsiteY0" fmla="*/ 0 h 790112"/>
              <a:gd name="connsiteX1" fmla="*/ 0 w 497150"/>
              <a:gd name="connsiteY1" fmla="*/ 0 h 790112"/>
              <a:gd name="connsiteX2" fmla="*/ 8878 w 497150"/>
              <a:gd name="connsiteY2" fmla="*/ 790112 h 790112"/>
              <a:gd name="connsiteX3" fmla="*/ 497150 w 497150"/>
              <a:gd name="connsiteY3" fmla="*/ 790112 h 790112"/>
            </a:gdLst>
            <a:ahLst/>
            <a:cxnLst>
              <a:cxn ang="0">
                <a:pos x="connsiteX0" y="connsiteY0"/>
              </a:cxn>
              <a:cxn ang="0">
                <a:pos x="connsiteX1" y="connsiteY1"/>
              </a:cxn>
              <a:cxn ang="0">
                <a:pos x="connsiteX2" y="connsiteY2"/>
              </a:cxn>
              <a:cxn ang="0">
                <a:pos x="connsiteX3" y="connsiteY3"/>
              </a:cxn>
            </a:cxnLst>
            <a:rect l="l" t="t" r="r" b="b"/>
            <a:pathLst>
              <a:path w="497150" h="790112">
                <a:moveTo>
                  <a:pt x="461639" y="0"/>
                </a:moveTo>
                <a:lnTo>
                  <a:pt x="0" y="0"/>
                </a:lnTo>
                <a:cubicBezTo>
                  <a:pt x="2959" y="263371"/>
                  <a:pt x="5919" y="526741"/>
                  <a:pt x="8878" y="790112"/>
                </a:cubicBezTo>
                <a:lnTo>
                  <a:pt x="497150" y="7901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llate 39"/>
          <p:cNvSpPr/>
          <p:nvPr/>
        </p:nvSpPr>
        <p:spPr>
          <a:xfrm>
            <a:off x="1610799" y="3286207"/>
            <a:ext cx="199168" cy="256818"/>
          </a:xfrm>
          <a:prstGeom prst="flowChartCol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43" name="TextBox 42"/>
          <p:cNvSpPr txBox="1"/>
          <p:nvPr/>
        </p:nvSpPr>
        <p:spPr>
          <a:xfrm>
            <a:off x="7086880" y="6523718"/>
            <a:ext cx="1559145" cy="338554"/>
          </a:xfrm>
          <a:prstGeom prst="rect">
            <a:avLst/>
          </a:prstGeom>
          <a:noFill/>
        </p:spPr>
        <p:txBody>
          <a:bodyPr wrap="none" rtlCol="0">
            <a:spAutoFit/>
          </a:bodyPr>
          <a:lstStyle/>
          <a:p>
            <a:r>
              <a:rPr lang="en-GB" sz="1600" dirty="0" smtClean="0">
                <a:latin typeface="+mn-lt"/>
              </a:rPr>
              <a:t>Condensate leak</a:t>
            </a:r>
            <a:endParaRPr lang="en-GB" sz="1600" dirty="0">
              <a:latin typeface="+mn-lt"/>
            </a:endParaRPr>
          </a:p>
        </p:txBody>
      </p:sp>
    </p:spTree>
    <p:extLst>
      <p:ext uri="{BB962C8B-B14F-4D97-AF65-F5344CB8AC3E}">
        <p14:creationId xmlns:p14="http://schemas.microsoft.com/office/powerpoint/2010/main" val="394519295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2121057" y="4552020"/>
            <a:ext cx="60382" cy="520454"/>
            <a:chOff x="2010035" y="2449902"/>
            <a:chExt cx="74744" cy="520454"/>
          </a:xfrm>
        </p:grpSpPr>
        <p:cxnSp>
          <p:nvCxnSpPr>
            <p:cNvPr id="47" name="Straight Connector 46"/>
            <p:cNvCxnSpPr/>
            <p:nvPr/>
          </p:nvCxnSpPr>
          <p:spPr>
            <a:xfrm>
              <a:off x="2084779" y="2449902"/>
              <a:ext cx="0" cy="50607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047407" y="2464286"/>
              <a:ext cx="0" cy="506070"/>
            </a:xfrm>
            <a:prstGeom prst="line">
              <a:avLst/>
            </a:prstGeom>
            <a:ln w="190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010035" y="2452792"/>
              <a:ext cx="0" cy="506070"/>
            </a:xfrm>
            <a:prstGeom prst="line">
              <a:avLst/>
            </a:prstGeom>
            <a:ln w="63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flipH="1">
            <a:off x="2307961" y="4568664"/>
            <a:ext cx="60382" cy="520454"/>
            <a:chOff x="2010035" y="2449902"/>
            <a:chExt cx="74744" cy="520454"/>
          </a:xfrm>
        </p:grpSpPr>
        <p:cxnSp>
          <p:nvCxnSpPr>
            <p:cNvPr id="51" name="Straight Connector 50"/>
            <p:cNvCxnSpPr/>
            <p:nvPr/>
          </p:nvCxnSpPr>
          <p:spPr>
            <a:xfrm>
              <a:off x="2084779" y="2449902"/>
              <a:ext cx="0" cy="50607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047407" y="2464286"/>
              <a:ext cx="0" cy="506070"/>
            </a:xfrm>
            <a:prstGeom prst="line">
              <a:avLst/>
            </a:prstGeom>
            <a:ln w="190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010035" y="2452792"/>
              <a:ext cx="0" cy="506070"/>
            </a:xfrm>
            <a:prstGeom prst="line">
              <a:avLst/>
            </a:prstGeom>
            <a:ln w="63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grpSp>
      <p:sp>
        <p:nvSpPr>
          <p:cNvPr id="9" name="Rectangle 8"/>
          <p:cNvSpPr/>
          <p:nvPr/>
        </p:nvSpPr>
        <p:spPr>
          <a:xfrm>
            <a:off x="560716" y="477720"/>
            <a:ext cx="8031193" cy="1431161"/>
          </a:xfrm>
          <a:prstGeom prst="rect">
            <a:avLst/>
          </a:prstGeom>
          <a:ln>
            <a:noFill/>
          </a:ln>
        </p:spPr>
        <p:txBody>
          <a:bodyPr wrap="square">
            <a:spAutoFit/>
          </a:bodyPr>
          <a:lstStyle/>
          <a:p>
            <a:pPr>
              <a:spcAft>
                <a:spcPts val="600"/>
              </a:spcAft>
              <a:buClr>
                <a:srgbClr val="FF0000"/>
              </a:buClr>
            </a:pPr>
            <a:r>
              <a:rPr lang="en-GB" b="1" dirty="0" smtClean="0">
                <a:cs typeface="Arial" panose="020B0604020202020204" pitchFamily="34" charset="0"/>
              </a:rPr>
              <a:t>What happened</a:t>
            </a:r>
          </a:p>
          <a:p>
            <a:pPr marL="228600" indent="-228600">
              <a:buClr>
                <a:srgbClr val="FF0000"/>
              </a:buClr>
              <a:buFont typeface="Wingdings" panose="05000000000000000000" pitchFamily="2" charset="2"/>
              <a:buChar char="§"/>
            </a:pPr>
            <a:r>
              <a:rPr lang="en-GB" sz="1600" dirty="0">
                <a:cs typeface="Arial" panose="020B0604020202020204" pitchFamily="34" charset="0"/>
              </a:rPr>
              <a:t>The </a:t>
            </a:r>
            <a:r>
              <a:rPr lang="en-GB" sz="1600" dirty="0" smtClean="0">
                <a:cs typeface="Arial" panose="020B0604020202020204" pitchFamily="34" charset="0"/>
              </a:rPr>
              <a:t>LCV was not designed </a:t>
            </a:r>
            <a:r>
              <a:rPr lang="en-GB" sz="1600" dirty="0">
                <a:cs typeface="Arial" panose="020B0604020202020204" pitchFamily="34" charset="0"/>
              </a:rPr>
              <a:t>for </a:t>
            </a:r>
            <a:r>
              <a:rPr lang="en-GB" sz="1600" dirty="0" smtClean="0">
                <a:cs typeface="Arial" panose="020B0604020202020204" pitchFamily="34" charset="0"/>
              </a:rPr>
              <a:t>the current flowrates, </a:t>
            </a:r>
            <a:r>
              <a:rPr lang="en-GB" sz="1600" dirty="0">
                <a:cs typeface="Arial" panose="020B0604020202020204" pitchFamily="34" charset="0"/>
              </a:rPr>
              <a:t>leading to vibration</a:t>
            </a:r>
          </a:p>
          <a:p>
            <a:pPr marL="228600" indent="-228600">
              <a:buClr>
                <a:srgbClr val="FF0000"/>
              </a:buClr>
              <a:buFont typeface="Wingdings" panose="05000000000000000000" pitchFamily="2" charset="2"/>
              <a:buChar char="§"/>
            </a:pPr>
            <a:r>
              <a:rPr lang="en-GB" sz="1600" dirty="0">
                <a:cs typeface="Arial" panose="020B0604020202020204" pitchFamily="34" charset="0"/>
              </a:rPr>
              <a:t>Vibration caused a crack in the 2’’ line connected to the condensate outlet, </a:t>
            </a:r>
          </a:p>
          <a:p>
            <a:pPr marL="228600" indent="-228600">
              <a:buClr>
                <a:srgbClr val="FF0000"/>
              </a:buClr>
              <a:buFont typeface="Wingdings" panose="05000000000000000000" pitchFamily="2" charset="2"/>
              <a:buChar char="§"/>
            </a:pPr>
            <a:r>
              <a:rPr lang="en-GB" sz="1600" dirty="0">
                <a:cs typeface="Arial" panose="020B0604020202020204" pitchFamily="34" charset="0"/>
              </a:rPr>
              <a:t>Condensate leaked out at </a:t>
            </a:r>
            <a:r>
              <a:rPr lang="en-GB" sz="1600" dirty="0" smtClean="0">
                <a:cs typeface="Arial" panose="020B0604020202020204" pitchFamily="34" charset="0"/>
              </a:rPr>
              <a:t>~8 </a:t>
            </a:r>
            <a:r>
              <a:rPr lang="en-GB" sz="1600" dirty="0">
                <a:cs typeface="Arial" panose="020B0604020202020204" pitchFamily="34" charset="0"/>
              </a:rPr>
              <a:t>kg/second.  It took 90 minutes </a:t>
            </a:r>
            <a:r>
              <a:rPr lang="en-GB" sz="1600" dirty="0" smtClean="0">
                <a:cs typeface="Arial" panose="020B0604020202020204" pitchFamily="34" charset="0"/>
              </a:rPr>
              <a:t>for flow to stop, as the leak </a:t>
            </a:r>
            <a:r>
              <a:rPr lang="en-GB" sz="1600" dirty="0">
                <a:cs typeface="Arial" panose="020B0604020202020204" pitchFamily="34" charset="0"/>
              </a:rPr>
              <a:t>was </a:t>
            </a:r>
            <a:r>
              <a:rPr lang="en-GB" sz="1600" dirty="0" smtClean="0">
                <a:cs typeface="Arial" panose="020B0604020202020204" pitchFamily="34" charset="0"/>
              </a:rPr>
              <a:t>on the separator side of the closed ESDV.</a:t>
            </a:r>
            <a:endParaRPr lang="en-GB" sz="1600" dirty="0">
              <a:cs typeface="Arial" panose="020B0604020202020204" pitchFamily="34" charset="0"/>
            </a:endParaRPr>
          </a:p>
        </p:txBody>
      </p:sp>
      <p:sp>
        <p:nvSpPr>
          <p:cNvPr id="12" name="Rectangle 11"/>
          <p:cNvSpPr/>
          <p:nvPr/>
        </p:nvSpPr>
        <p:spPr>
          <a:xfrm>
            <a:off x="596180" y="1903834"/>
            <a:ext cx="7478696" cy="1431161"/>
          </a:xfrm>
          <a:prstGeom prst="rect">
            <a:avLst/>
          </a:prstGeom>
          <a:ln>
            <a:noFill/>
          </a:ln>
        </p:spPr>
        <p:txBody>
          <a:bodyPr wrap="square">
            <a:spAutoFit/>
          </a:bodyPr>
          <a:lstStyle/>
          <a:p>
            <a:pPr lvl="0">
              <a:spcAft>
                <a:spcPts val="600"/>
              </a:spcAft>
              <a:buClr>
                <a:srgbClr val="FF0000"/>
              </a:buClr>
            </a:pPr>
            <a:r>
              <a:rPr lang="en-GB" b="1" dirty="0" smtClean="0">
                <a:cs typeface="Arial" panose="020B0604020202020204" pitchFamily="34" charset="0"/>
              </a:rPr>
              <a:t>Identified issues</a:t>
            </a:r>
            <a:endParaRPr lang="en-GB" dirty="0">
              <a:cs typeface="Arial" panose="020B0604020202020204" pitchFamily="34" charset="0"/>
            </a:endParaRPr>
          </a:p>
          <a:p>
            <a:pPr marL="228600" lvl="0" indent="-228600">
              <a:buClr>
                <a:srgbClr val="FF0000"/>
              </a:buClr>
              <a:buFont typeface="Wingdings" panose="05000000000000000000" pitchFamily="2" charset="2"/>
              <a:buChar char="§"/>
            </a:pPr>
            <a:r>
              <a:rPr lang="en-GB" sz="1600" dirty="0" smtClean="0">
                <a:cs typeface="Arial" panose="020B0604020202020204" pitchFamily="34" charset="0"/>
              </a:rPr>
              <a:t>There was a design failure</a:t>
            </a:r>
          </a:p>
          <a:p>
            <a:pPr marL="228600" lvl="0" indent="-228600">
              <a:buClr>
                <a:srgbClr val="FF0000"/>
              </a:buClr>
              <a:buFont typeface="Wingdings" panose="05000000000000000000" pitchFamily="2" charset="2"/>
              <a:buChar char="§"/>
            </a:pPr>
            <a:r>
              <a:rPr lang="en-GB" sz="1600" dirty="0" smtClean="0">
                <a:cs typeface="Arial" panose="020B0604020202020204" pitchFamily="34" charset="0"/>
              </a:rPr>
              <a:t>People had become accustomed to the vibration</a:t>
            </a:r>
          </a:p>
          <a:p>
            <a:pPr marL="228600" indent="-228600">
              <a:buClr>
                <a:srgbClr val="FF0000"/>
              </a:buClr>
              <a:buFont typeface="Wingdings" panose="05000000000000000000" pitchFamily="2" charset="2"/>
              <a:buChar char="§"/>
            </a:pPr>
            <a:r>
              <a:rPr lang="en-GB" sz="1600" dirty="0" smtClean="0">
                <a:cs typeface="Arial" panose="020B0604020202020204" pitchFamily="34" charset="0"/>
              </a:rPr>
              <a:t>There was a lack </a:t>
            </a:r>
            <a:r>
              <a:rPr lang="en-GB" sz="1600" dirty="0">
                <a:cs typeface="Arial" panose="020B0604020202020204" pitchFamily="34" charset="0"/>
              </a:rPr>
              <a:t>of specialist competence to select </a:t>
            </a:r>
            <a:r>
              <a:rPr lang="en-GB" sz="1600" dirty="0" smtClean="0">
                <a:cs typeface="Arial" panose="020B0604020202020204" pitchFamily="34" charset="0"/>
              </a:rPr>
              <a:t>the right size of valve </a:t>
            </a:r>
            <a:endParaRPr lang="en-GB" sz="1600" dirty="0">
              <a:cs typeface="Arial" panose="020B0604020202020204" pitchFamily="34" charset="0"/>
            </a:endParaRPr>
          </a:p>
          <a:p>
            <a:pPr marL="228600" lvl="0" indent="-228600">
              <a:buClr>
                <a:srgbClr val="FF0000"/>
              </a:buClr>
              <a:buFont typeface="Wingdings" panose="05000000000000000000" pitchFamily="2" charset="2"/>
              <a:buChar char="§"/>
            </a:pPr>
            <a:r>
              <a:rPr lang="en-GB" sz="1600" dirty="0" smtClean="0">
                <a:cs typeface="Arial" panose="020B0604020202020204" pitchFamily="34" charset="0"/>
              </a:rPr>
              <a:t>There was a lack of operations input to projects on valve issues and design</a:t>
            </a:r>
          </a:p>
        </p:txBody>
      </p:sp>
      <p:grpSp>
        <p:nvGrpSpPr>
          <p:cNvPr id="8" name="Group 7"/>
          <p:cNvGrpSpPr/>
          <p:nvPr/>
        </p:nvGrpSpPr>
        <p:grpSpPr>
          <a:xfrm>
            <a:off x="672634" y="3285221"/>
            <a:ext cx="3456734" cy="3045098"/>
            <a:chOff x="2096110" y="1556792"/>
            <a:chExt cx="3700026" cy="3240636"/>
          </a:xfrm>
        </p:grpSpPr>
        <p:grpSp>
          <p:nvGrpSpPr>
            <p:cNvPr id="10" name="Group 9"/>
            <p:cNvGrpSpPr/>
            <p:nvPr/>
          </p:nvGrpSpPr>
          <p:grpSpPr>
            <a:xfrm>
              <a:off x="2096110" y="1556792"/>
              <a:ext cx="3700026" cy="3240636"/>
              <a:chOff x="2096110" y="1556792"/>
              <a:chExt cx="3700026" cy="3240636"/>
            </a:xfrm>
          </p:grpSpPr>
          <p:sp>
            <p:nvSpPr>
              <p:cNvPr id="18" name="Freeform 17"/>
              <p:cNvSpPr/>
              <p:nvPr/>
            </p:nvSpPr>
            <p:spPr>
              <a:xfrm>
                <a:off x="3778090" y="2828281"/>
                <a:ext cx="1313895" cy="1464816"/>
              </a:xfrm>
              <a:custGeom>
                <a:avLst/>
                <a:gdLst>
                  <a:gd name="connsiteX0" fmla="*/ 0 w 1313895"/>
                  <a:gd name="connsiteY0" fmla="*/ 0 h 1464816"/>
                  <a:gd name="connsiteX1" fmla="*/ 8878 w 1313895"/>
                  <a:gd name="connsiteY1" fmla="*/ 1464816 h 1464816"/>
                  <a:gd name="connsiteX2" fmla="*/ 1313895 w 1313895"/>
                  <a:gd name="connsiteY2" fmla="*/ 1455938 h 1464816"/>
                </a:gdLst>
                <a:ahLst/>
                <a:cxnLst>
                  <a:cxn ang="0">
                    <a:pos x="connsiteX0" y="connsiteY0"/>
                  </a:cxn>
                  <a:cxn ang="0">
                    <a:pos x="connsiteX1" y="connsiteY1"/>
                  </a:cxn>
                  <a:cxn ang="0">
                    <a:pos x="connsiteX2" y="connsiteY2"/>
                  </a:cxn>
                </a:cxnLst>
                <a:rect l="l" t="t" r="r" b="b"/>
                <a:pathLst>
                  <a:path w="1313895" h="1464816">
                    <a:moveTo>
                      <a:pt x="0" y="0"/>
                    </a:moveTo>
                    <a:cubicBezTo>
                      <a:pt x="2959" y="488272"/>
                      <a:pt x="5919" y="976544"/>
                      <a:pt x="8878" y="1464816"/>
                    </a:cubicBezTo>
                    <a:lnTo>
                      <a:pt x="1313895" y="1455938"/>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175957" y="1845808"/>
                <a:ext cx="396043"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808506" y="1700808"/>
                <a:ext cx="629728" cy="11559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p:nvPr/>
            </p:nvSpPr>
            <p:spPr>
              <a:xfrm>
                <a:off x="2843808" y="1700808"/>
                <a:ext cx="1374960" cy="11559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Oval 22"/>
              <p:cNvSpPr/>
              <p:nvPr/>
            </p:nvSpPr>
            <p:spPr>
              <a:xfrm>
                <a:off x="4788024" y="2098789"/>
                <a:ext cx="342038" cy="2861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smtClean="0">
                    <a:solidFill>
                      <a:sysClr val="windowText" lastClr="000000"/>
                    </a:solidFill>
                  </a:rPr>
                  <a:t>LT</a:t>
                </a:r>
                <a:endParaRPr lang="en-GB" sz="1200" dirty="0">
                  <a:solidFill>
                    <a:sysClr val="windowText" lastClr="000000"/>
                  </a:solidFill>
                </a:endParaRPr>
              </a:p>
            </p:txBody>
          </p:sp>
          <p:cxnSp>
            <p:nvCxnSpPr>
              <p:cNvPr id="24" name="Straight Connector 23"/>
              <p:cNvCxnSpPr>
                <a:stCxn id="19" idx="3"/>
              </p:cNvCxnSpPr>
              <p:nvPr/>
            </p:nvCxnSpPr>
            <p:spPr>
              <a:xfrm>
                <a:off x="4572000" y="2241852"/>
                <a:ext cx="198023" cy="0"/>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sp>
            <p:nvSpPr>
              <p:cNvPr id="25" name="Flowchart: Delay 24"/>
              <p:cNvSpPr/>
              <p:nvPr/>
            </p:nvSpPr>
            <p:spPr>
              <a:xfrm rot="16200000">
                <a:off x="5206023" y="3760310"/>
                <a:ext cx="144015" cy="34203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a:endCxn id="25" idx="1"/>
              </p:cNvCxnSpPr>
              <p:nvPr/>
            </p:nvCxnSpPr>
            <p:spPr>
              <a:xfrm flipV="1">
                <a:off x="5276782" y="4003336"/>
                <a:ext cx="1249" cy="289761"/>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a:xfrm flipV="1">
                <a:off x="5276782" y="2241853"/>
                <a:ext cx="9002" cy="148946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018723" y="4489651"/>
                <a:ext cx="534121" cy="307777"/>
              </a:xfrm>
              <a:prstGeom prst="rect">
                <a:avLst/>
              </a:prstGeom>
              <a:noFill/>
            </p:spPr>
            <p:txBody>
              <a:bodyPr wrap="none" rtlCol="0">
                <a:spAutoFit/>
              </a:bodyPr>
              <a:lstStyle/>
              <a:p>
                <a:pPr algn="ctr"/>
                <a:r>
                  <a:rPr lang="en-GB" sz="1400" dirty="0" smtClean="0"/>
                  <a:t>LCV</a:t>
                </a:r>
                <a:endParaRPr lang="en-GB" sz="1400" dirty="0"/>
              </a:p>
            </p:txBody>
          </p:sp>
          <p:sp>
            <p:nvSpPr>
              <p:cNvPr id="30" name="TextBox 29"/>
              <p:cNvSpPr txBox="1"/>
              <p:nvPr/>
            </p:nvSpPr>
            <p:spPr>
              <a:xfrm>
                <a:off x="4637072" y="1556792"/>
                <a:ext cx="1159064" cy="523220"/>
              </a:xfrm>
              <a:prstGeom prst="rect">
                <a:avLst/>
              </a:prstGeom>
              <a:noFill/>
            </p:spPr>
            <p:txBody>
              <a:bodyPr wrap="square" rtlCol="0">
                <a:spAutoFit/>
              </a:bodyPr>
              <a:lstStyle/>
              <a:p>
                <a:r>
                  <a:rPr lang="en-GB" sz="1400" dirty="0" smtClean="0"/>
                  <a:t>Level Transmitter</a:t>
                </a:r>
                <a:endParaRPr lang="en-GB" sz="1400" dirty="0"/>
              </a:p>
            </p:txBody>
          </p:sp>
          <p:sp>
            <p:nvSpPr>
              <p:cNvPr id="31" name="TextBox 30"/>
              <p:cNvSpPr txBox="1"/>
              <p:nvPr/>
            </p:nvSpPr>
            <p:spPr>
              <a:xfrm>
                <a:off x="2760363" y="2017168"/>
                <a:ext cx="1581409" cy="523220"/>
              </a:xfrm>
              <a:prstGeom prst="rect">
                <a:avLst/>
              </a:prstGeom>
              <a:noFill/>
            </p:spPr>
            <p:txBody>
              <a:bodyPr wrap="square" rtlCol="0">
                <a:spAutoFit/>
              </a:bodyPr>
              <a:lstStyle/>
              <a:p>
                <a:pPr algn="ctr"/>
                <a:r>
                  <a:rPr lang="en-GB" sz="1400" b="1" dirty="0" smtClean="0">
                    <a:solidFill>
                      <a:schemeClr val="bg1"/>
                    </a:solidFill>
                  </a:rPr>
                  <a:t>Condensate separator</a:t>
                </a:r>
                <a:endParaRPr lang="en-GB" sz="1400" b="1" dirty="0">
                  <a:solidFill>
                    <a:schemeClr val="bg1"/>
                  </a:solidFill>
                </a:endParaRPr>
              </a:p>
            </p:txBody>
          </p:sp>
          <p:cxnSp>
            <p:nvCxnSpPr>
              <p:cNvPr id="33" name="Straight Connector 32"/>
              <p:cNvCxnSpPr>
                <a:stCxn id="25" idx="3"/>
              </p:cNvCxnSpPr>
              <p:nvPr/>
            </p:nvCxnSpPr>
            <p:spPr>
              <a:xfrm flipH="1" flipV="1">
                <a:off x="5276783" y="3666694"/>
                <a:ext cx="1248" cy="192627"/>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a:stCxn id="23" idx="6"/>
              </p:cNvCxnSpPr>
              <p:nvPr/>
            </p:nvCxnSpPr>
            <p:spPr>
              <a:xfrm>
                <a:off x="5130062" y="2241852"/>
                <a:ext cx="15572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3302493" y="3213717"/>
                <a:ext cx="497150" cy="934499"/>
              </a:xfrm>
              <a:custGeom>
                <a:avLst/>
                <a:gdLst>
                  <a:gd name="connsiteX0" fmla="*/ 461639 w 497150"/>
                  <a:gd name="connsiteY0" fmla="*/ 0 h 790112"/>
                  <a:gd name="connsiteX1" fmla="*/ 0 w 497150"/>
                  <a:gd name="connsiteY1" fmla="*/ 0 h 790112"/>
                  <a:gd name="connsiteX2" fmla="*/ 8878 w 497150"/>
                  <a:gd name="connsiteY2" fmla="*/ 790112 h 790112"/>
                  <a:gd name="connsiteX3" fmla="*/ 497150 w 497150"/>
                  <a:gd name="connsiteY3" fmla="*/ 790112 h 790112"/>
                </a:gdLst>
                <a:ahLst/>
                <a:cxnLst>
                  <a:cxn ang="0">
                    <a:pos x="connsiteX0" y="connsiteY0"/>
                  </a:cxn>
                  <a:cxn ang="0">
                    <a:pos x="connsiteX1" y="connsiteY1"/>
                  </a:cxn>
                  <a:cxn ang="0">
                    <a:pos x="connsiteX2" y="connsiteY2"/>
                  </a:cxn>
                  <a:cxn ang="0">
                    <a:pos x="connsiteX3" y="connsiteY3"/>
                  </a:cxn>
                </a:cxnLst>
                <a:rect l="l" t="t" r="r" b="b"/>
                <a:pathLst>
                  <a:path w="497150" h="790112">
                    <a:moveTo>
                      <a:pt x="461639" y="0"/>
                    </a:moveTo>
                    <a:lnTo>
                      <a:pt x="0" y="0"/>
                    </a:lnTo>
                    <a:cubicBezTo>
                      <a:pt x="2959" y="263371"/>
                      <a:pt x="5919" y="526741"/>
                      <a:pt x="8878" y="790112"/>
                    </a:cubicBezTo>
                    <a:lnTo>
                      <a:pt x="497150" y="7901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2096110" y="3429405"/>
                <a:ext cx="1159064" cy="307777"/>
              </a:xfrm>
              <a:prstGeom prst="rect">
                <a:avLst/>
              </a:prstGeom>
              <a:noFill/>
            </p:spPr>
            <p:txBody>
              <a:bodyPr wrap="square" rtlCol="0">
                <a:spAutoFit/>
              </a:bodyPr>
              <a:lstStyle/>
              <a:p>
                <a:pPr algn="r"/>
                <a:r>
                  <a:rPr lang="en-GB" sz="1400" dirty="0" smtClean="0"/>
                  <a:t>2” line</a:t>
                </a:r>
                <a:endParaRPr lang="en-GB" sz="1400" dirty="0"/>
              </a:p>
            </p:txBody>
          </p:sp>
          <p:sp>
            <p:nvSpPr>
              <p:cNvPr id="45" name="TextBox 44"/>
              <p:cNvSpPr txBox="1"/>
              <p:nvPr/>
            </p:nvSpPr>
            <p:spPr>
              <a:xfrm>
                <a:off x="3398156" y="3669402"/>
                <a:ext cx="1159064" cy="307777"/>
              </a:xfrm>
              <a:prstGeom prst="rect">
                <a:avLst/>
              </a:prstGeom>
              <a:noFill/>
            </p:spPr>
            <p:txBody>
              <a:bodyPr wrap="square" rtlCol="0">
                <a:spAutoFit/>
              </a:bodyPr>
              <a:lstStyle/>
              <a:p>
                <a:pPr algn="r"/>
                <a:r>
                  <a:rPr lang="en-GB" sz="1400" dirty="0" smtClean="0"/>
                  <a:t>ESDV</a:t>
                </a:r>
                <a:endParaRPr lang="en-GB" sz="1400" dirty="0"/>
              </a:p>
            </p:txBody>
          </p:sp>
        </p:grpSp>
        <p:sp>
          <p:nvSpPr>
            <p:cNvPr id="11" name="Rectangle 10"/>
            <p:cNvSpPr/>
            <p:nvPr/>
          </p:nvSpPr>
          <p:spPr>
            <a:xfrm rot="3101081">
              <a:off x="3551846" y="3068823"/>
              <a:ext cx="48067" cy="311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a:off x="2915816" y="3050957"/>
              <a:ext cx="528720" cy="1006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96110" y="2755491"/>
              <a:ext cx="982684" cy="523220"/>
            </a:xfrm>
            <a:prstGeom prst="rect">
              <a:avLst/>
            </a:prstGeom>
            <a:noFill/>
          </p:spPr>
          <p:txBody>
            <a:bodyPr wrap="square" rtlCol="0">
              <a:spAutoFit/>
            </a:bodyPr>
            <a:lstStyle/>
            <a:p>
              <a:r>
                <a:rPr lang="en-GB" sz="1400" dirty="0" smtClean="0">
                  <a:solidFill>
                    <a:srgbClr val="FF0000"/>
                  </a:solidFill>
                </a:rPr>
                <a:t>Crack and leak</a:t>
              </a:r>
              <a:endParaRPr lang="en-GB" sz="1400" dirty="0">
                <a:solidFill>
                  <a:srgbClr val="FF0000"/>
                </a:solidFill>
              </a:endParaRPr>
            </a:p>
          </p:txBody>
        </p:sp>
        <p:sp>
          <p:nvSpPr>
            <p:cNvPr id="15" name="Oval 14"/>
            <p:cNvSpPr/>
            <p:nvPr/>
          </p:nvSpPr>
          <p:spPr>
            <a:xfrm>
              <a:off x="3448639" y="3080759"/>
              <a:ext cx="255598" cy="228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Flowchart: Collate 41"/>
          <p:cNvSpPr/>
          <p:nvPr/>
        </p:nvSpPr>
        <p:spPr>
          <a:xfrm>
            <a:off x="2045188" y="5153584"/>
            <a:ext cx="398337" cy="513635"/>
          </a:xfrm>
          <a:prstGeom prst="flowChartCol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43" name="Flowchart: Collate 42"/>
          <p:cNvSpPr/>
          <p:nvPr/>
        </p:nvSpPr>
        <p:spPr>
          <a:xfrm rot="5400000">
            <a:off x="3446031" y="5631118"/>
            <a:ext cx="398337" cy="466941"/>
          </a:xfrm>
          <a:prstGeom prst="flowChartCol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44" name="Flowchart: Collate 43"/>
          <p:cNvSpPr/>
          <p:nvPr/>
        </p:nvSpPr>
        <p:spPr>
          <a:xfrm>
            <a:off x="1701834" y="5262724"/>
            <a:ext cx="199168" cy="256818"/>
          </a:xfrm>
          <a:prstGeom prst="flowChartCol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4" name="TextBox 53"/>
          <p:cNvSpPr txBox="1"/>
          <p:nvPr/>
        </p:nvSpPr>
        <p:spPr>
          <a:xfrm>
            <a:off x="2351091" y="4634636"/>
            <a:ext cx="1306966" cy="523220"/>
          </a:xfrm>
          <a:prstGeom prst="rect">
            <a:avLst/>
          </a:prstGeom>
          <a:noFill/>
        </p:spPr>
        <p:txBody>
          <a:bodyPr wrap="square" rtlCol="0">
            <a:spAutoFit/>
          </a:bodyPr>
          <a:lstStyle/>
          <a:p>
            <a:r>
              <a:rPr lang="en-GB" sz="1400" dirty="0" smtClean="0"/>
              <a:t>Vibrating pipework</a:t>
            </a:r>
            <a:endParaRPr lang="en-GB" sz="1400" dirty="0"/>
          </a:p>
        </p:txBody>
      </p:sp>
      <p:grpSp>
        <p:nvGrpSpPr>
          <p:cNvPr id="55" name="Group 54"/>
          <p:cNvGrpSpPr/>
          <p:nvPr/>
        </p:nvGrpSpPr>
        <p:grpSpPr>
          <a:xfrm>
            <a:off x="4713512" y="3430402"/>
            <a:ext cx="3711413" cy="2731329"/>
            <a:chOff x="1387779" y="705927"/>
            <a:chExt cx="5669886" cy="5170729"/>
          </a:xfrm>
        </p:grpSpPr>
        <p:pic>
          <p:nvPicPr>
            <p:cNvPr id="5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387779" y="819510"/>
              <a:ext cx="5669886" cy="505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a:off x="3351215" y="705927"/>
              <a:ext cx="1686609" cy="672015"/>
            </a:xfrm>
            <a:prstGeom prst="rect">
              <a:avLst/>
            </a:prstGeom>
            <a:solidFill>
              <a:schemeClr val="bg1"/>
            </a:solidFill>
            <a:ln>
              <a:solidFill>
                <a:schemeClr val="tx1"/>
              </a:solidFill>
            </a:ln>
          </p:spPr>
          <p:txBody>
            <a:bodyPr wrap="square" lIns="36000" tIns="36000" rIns="36000" bIns="36000" rtlCol="0" anchor="ctr" anchorCtr="1">
              <a:spAutoFit/>
            </a:bodyPr>
            <a:lstStyle/>
            <a:p>
              <a:pPr algn="ctr"/>
              <a:r>
                <a:rPr lang="en-GB" sz="1000" dirty="0" smtClean="0"/>
                <a:t>Condensate separator</a:t>
              </a:r>
              <a:endParaRPr lang="en-GB" sz="1000" dirty="0"/>
            </a:p>
          </p:txBody>
        </p:sp>
        <p:sp>
          <p:nvSpPr>
            <p:cNvPr id="58" name="TextBox 57"/>
            <p:cNvSpPr txBox="1"/>
            <p:nvPr/>
          </p:nvSpPr>
          <p:spPr>
            <a:xfrm>
              <a:off x="5460521" y="2996590"/>
              <a:ext cx="1526874" cy="400212"/>
            </a:xfrm>
            <a:prstGeom prst="rect">
              <a:avLst/>
            </a:prstGeom>
            <a:solidFill>
              <a:schemeClr val="bg1"/>
            </a:solidFill>
            <a:ln>
              <a:solidFill>
                <a:schemeClr val="tx1"/>
              </a:solidFill>
            </a:ln>
          </p:spPr>
          <p:txBody>
            <a:bodyPr wrap="square" lIns="36000" tIns="36000" rIns="36000" bIns="36000" rtlCol="0" anchor="ctr" anchorCtr="1">
              <a:spAutoFit/>
            </a:bodyPr>
            <a:lstStyle/>
            <a:p>
              <a:pPr algn="ctr"/>
              <a:r>
                <a:rPr lang="en-GB" sz="1000" dirty="0" smtClean="0"/>
                <a:t>Crack and leak</a:t>
              </a:r>
              <a:endParaRPr lang="en-GB" sz="1000" dirty="0"/>
            </a:p>
          </p:txBody>
        </p:sp>
        <p:sp>
          <p:nvSpPr>
            <p:cNvPr id="59" name="TextBox 58"/>
            <p:cNvSpPr txBox="1"/>
            <p:nvPr/>
          </p:nvSpPr>
          <p:spPr>
            <a:xfrm>
              <a:off x="3076756" y="3821852"/>
              <a:ext cx="1061630" cy="400212"/>
            </a:xfrm>
            <a:prstGeom prst="rect">
              <a:avLst/>
            </a:prstGeom>
            <a:solidFill>
              <a:schemeClr val="bg1"/>
            </a:solidFill>
            <a:ln>
              <a:solidFill>
                <a:schemeClr val="tx1"/>
              </a:solidFill>
            </a:ln>
          </p:spPr>
          <p:txBody>
            <a:bodyPr wrap="square" lIns="36000" tIns="36000" rIns="36000" bIns="36000" rtlCol="0" anchor="ctr" anchorCtr="1">
              <a:spAutoFit/>
            </a:bodyPr>
            <a:lstStyle/>
            <a:p>
              <a:pPr algn="ctr"/>
              <a:r>
                <a:rPr lang="en-GB" sz="1000" dirty="0" smtClean="0"/>
                <a:t>ESDV</a:t>
              </a:r>
              <a:endParaRPr lang="en-GB" sz="1000" dirty="0"/>
            </a:p>
          </p:txBody>
        </p:sp>
        <p:sp>
          <p:nvSpPr>
            <p:cNvPr id="60" name="TextBox 59"/>
            <p:cNvSpPr txBox="1"/>
            <p:nvPr/>
          </p:nvSpPr>
          <p:spPr>
            <a:xfrm>
              <a:off x="1454359" y="3551089"/>
              <a:ext cx="1153061" cy="400212"/>
            </a:xfrm>
            <a:prstGeom prst="rect">
              <a:avLst/>
            </a:prstGeom>
            <a:solidFill>
              <a:schemeClr val="bg1"/>
            </a:solidFill>
            <a:ln>
              <a:solidFill>
                <a:schemeClr val="tx1"/>
              </a:solidFill>
            </a:ln>
          </p:spPr>
          <p:txBody>
            <a:bodyPr wrap="square" lIns="36000" tIns="36000" rIns="36000" bIns="36000" rtlCol="0" anchor="ctr" anchorCtr="1">
              <a:spAutoFit/>
            </a:bodyPr>
            <a:lstStyle/>
            <a:p>
              <a:pPr algn="ctr"/>
              <a:r>
                <a:rPr lang="en-GB" sz="1000" dirty="0" smtClean="0"/>
                <a:t>LCV</a:t>
              </a:r>
              <a:endParaRPr lang="en-GB" sz="1000" dirty="0"/>
            </a:p>
          </p:txBody>
        </p:sp>
        <p:cxnSp>
          <p:nvCxnSpPr>
            <p:cNvPr id="61" name="Straight Arrow Connector 60"/>
            <p:cNvCxnSpPr/>
            <p:nvPr/>
          </p:nvCxnSpPr>
          <p:spPr>
            <a:xfrm flipH="1">
              <a:off x="5037826" y="3196694"/>
              <a:ext cx="422695" cy="335786"/>
            </a:xfrm>
            <a:prstGeom prst="straightConnector1">
              <a:avLst/>
            </a:prstGeom>
            <a:ln w="57150">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sp>
        <p:nvSpPr>
          <p:cNvPr id="62" name="TextBox 61"/>
          <p:cNvSpPr txBox="1"/>
          <p:nvPr/>
        </p:nvSpPr>
        <p:spPr>
          <a:xfrm>
            <a:off x="7086880" y="6523718"/>
            <a:ext cx="1559145" cy="338554"/>
          </a:xfrm>
          <a:prstGeom prst="rect">
            <a:avLst/>
          </a:prstGeom>
          <a:noFill/>
        </p:spPr>
        <p:txBody>
          <a:bodyPr wrap="none" rtlCol="0">
            <a:spAutoFit/>
          </a:bodyPr>
          <a:lstStyle/>
          <a:p>
            <a:r>
              <a:rPr lang="en-GB" sz="1600" dirty="0" smtClean="0">
                <a:latin typeface="+mn-lt"/>
              </a:rPr>
              <a:t>Condensate leak</a:t>
            </a:r>
            <a:endParaRPr lang="en-GB" sz="1600" dirty="0">
              <a:latin typeface="+mn-lt"/>
            </a:endParaRPr>
          </a:p>
        </p:txBody>
      </p:sp>
    </p:spTree>
    <p:extLst>
      <p:ext uri="{BB962C8B-B14F-4D97-AF65-F5344CB8AC3E}">
        <p14:creationId xmlns:p14="http://schemas.microsoft.com/office/powerpoint/2010/main" val="353764688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916832"/>
            <a:ext cx="8229600" cy="4209331"/>
          </a:xfrm>
        </p:spPr>
        <p:txBody>
          <a:bodyPr>
            <a:normAutofit/>
          </a:bodyPr>
          <a:lstStyle/>
          <a:p>
            <a:pPr marL="0" indent="0" algn="ctr">
              <a:spcAft>
                <a:spcPts val="0"/>
              </a:spcAft>
              <a:buNone/>
            </a:pPr>
            <a:r>
              <a:rPr lang="en-GB" dirty="0" smtClean="0">
                <a:latin typeface="+mn-lt"/>
              </a:rPr>
              <a:t>What operating conditions are you tolerating </a:t>
            </a:r>
          </a:p>
          <a:p>
            <a:pPr marL="0" indent="0" algn="ctr">
              <a:spcAft>
                <a:spcPts val="0"/>
              </a:spcAft>
              <a:buNone/>
            </a:pPr>
            <a:r>
              <a:rPr lang="en-GB" dirty="0" smtClean="0">
                <a:latin typeface="+mn-lt"/>
              </a:rPr>
              <a:t>that could be hazardous?</a:t>
            </a:r>
          </a:p>
          <a:p>
            <a:pPr marL="0" indent="0">
              <a:buNone/>
            </a:pPr>
            <a:endParaRPr lang="en-GB" sz="2300" dirty="0">
              <a:latin typeface="+mn-lt"/>
            </a:endParaRPr>
          </a:p>
        </p:txBody>
      </p:sp>
      <p:sp>
        <p:nvSpPr>
          <p:cNvPr id="15" name="Rectangle 14"/>
          <p:cNvSpPr/>
          <p:nvPr/>
        </p:nvSpPr>
        <p:spPr>
          <a:xfrm>
            <a:off x="809835" y="4530823"/>
            <a:ext cx="7876965" cy="1354217"/>
          </a:xfrm>
          <a:prstGeom prst="rect">
            <a:avLst/>
          </a:prstGeom>
        </p:spPr>
        <p:txBody>
          <a:bodyPr wrap="square">
            <a:spAutoFit/>
          </a:bodyPr>
          <a:lstStyle/>
          <a:p>
            <a:pPr>
              <a:spcAft>
                <a:spcPts val="600"/>
              </a:spcAft>
            </a:pPr>
            <a:r>
              <a:rPr lang="en-GB" sz="2400" dirty="0" smtClean="0">
                <a:solidFill>
                  <a:srgbClr val="FF0000"/>
                </a:solidFill>
                <a:latin typeface="+mn-lt"/>
              </a:rPr>
              <a:t>Is there vibrating hydrocarbon plant that concerns you?</a:t>
            </a:r>
          </a:p>
          <a:p>
            <a:pPr>
              <a:spcAft>
                <a:spcPts val="600"/>
              </a:spcAft>
            </a:pPr>
            <a:r>
              <a:rPr lang="en-GB" sz="2400" dirty="0" smtClean="0">
                <a:solidFill>
                  <a:srgbClr val="FF0000"/>
                </a:solidFill>
                <a:latin typeface="+mn-lt"/>
              </a:rPr>
              <a:t>What </a:t>
            </a:r>
            <a:r>
              <a:rPr lang="en-GB" sz="2400" dirty="0">
                <a:solidFill>
                  <a:srgbClr val="FF0000"/>
                </a:solidFill>
                <a:latin typeface="+mn-lt"/>
              </a:rPr>
              <a:t>might you do differently today in your work</a:t>
            </a:r>
            <a:r>
              <a:rPr lang="en-GB" sz="2400" dirty="0" smtClean="0">
                <a:solidFill>
                  <a:srgbClr val="FF0000"/>
                </a:solidFill>
                <a:latin typeface="+mn-lt"/>
              </a:rPr>
              <a:t>?</a:t>
            </a:r>
          </a:p>
          <a:p>
            <a:pPr>
              <a:spcAft>
                <a:spcPts val="600"/>
              </a:spcAft>
            </a:pPr>
            <a:r>
              <a:rPr lang="en-GB" sz="2400" dirty="0" smtClean="0">
                <a:solidFill>
                  <a:srgbClr val="FF0000"/>
                </a:solidFill>
                <a:latin typeface="+mn-lt"/>
              </a:rPr>
              <a:t>What could you look for when out on site? </a:t>
            </a:r>
            <a:endParaRPr lang="en-GB" sz="2400" dirty="0">
              <a:solidFill>
                <a:srgbClr val="FF0000"/>
              </a:solidFill>
              <a:latin typeface="+mn-lt"/>
            </a:endParaRPr>
          </a:p>
        </p:txBody>
      </p:sp>
      <p:sp>
        <p:nvSpPr>
          <p:cNvPr id="8" name="Rounded Rectangle 7"/>
          <p:cNvSpPr/>
          <p:nvPr/>
        </p:nvSpPr>
        <p:spPr>
          <a:xfrm>
            <a:off x="3500029" y="3314158"/>
            <a:ext cx="2143941" cy="62988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rgbClr val="FF0000"/>
                </a:solidFill>
              </a:rPr>
              <a:t>DISCUSS</a:t>
            </a:r>
            <a:endParaRPr lang="en-GB" sz="3200" dirty="0"/>
          </a:p>
        </p:txBody>
      </p:sp>
      <p:sp>
        <p:nvSpPr>
          <p:cNvPr id="5" name="TextBox 4"/>
          <p:cNvSpPr txBox="1"/>
          <p:nvPr/>
        </p:nvSpPr>
        <p:spPr>
          <a:xfrm>
            <a:off x="7086880" y="6523718"/>
            <a:ext cx="1559145" cy="338554"/>
          </a:xfrm>
          <a:prstGeom prst="rect">
            <a:avLst/>
          </a:prstGeom>
          <a:noFill/>
        </p:spPr>
        <p:txBody>
          <a:bodyPr wrap="none" rtlCol="0">
            <a:spAutoFit/>
          </a:bodyPr>
          <a:lstStyle/>
          <a:p>
            <a:r>
              <a:rPr lang="en-GB" sz="1600" dirty="0" smtClean="0">
                <a:latin typeface="+mn-lt"/>
              </a:rPr>
              <a:t>Condensate leak</a:t>
            </a:r>
            <a:endParaRPr lang="en-GB" sz="1600" dirty="0">
              <a:latin typeface="+mn-lt"/>
            </a:endParaRPr>
          </a:p>
        </p:txBody>
      </p:sp>
    </p:spTree>
    <p:extLst>
      <p:ext uri="{BB962C8B-B14F-4D97-AF65-F5344CB8AC3E}">
        <p14:creationId xmlns:p14="http://schemas.microsoft.com/office/powerpoint/2010/main" val="416960232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559" y="607982"/>
            <a:ext cx="8161897" cy="5570756"/>
          </a:xfrm>
          <a:prstGeom prst="rect">
            <a:avLst/>
          </a:prstGeom>
        </p:spPr>
        <p:txBody>
          <a:bodyPr wrap="square">
            <a:spAutoFit/>
          </a:bodyPr>
          <a:lstStyle/>
          <a:p>
            <a:pPr lvl="0">
              <a:buClr>
                <a:srgbClr val="FF0000"/>
              </a:buClr>
            </a:pPr>
            <a:r>
              <a:rPr lang="en-GB" b="1" dirty="0" smtClean="0">
                <a:latin typeface="+mn-lt"/>
                <a:cs typeface="Arial" panose="020B0604020202020204" pitchFamily="34" charset="0"/>
              </a:rPr>
              <a:t>Help and advice</a:t>
            </a:r>
          </a:p>
          <a:p>
            <a:pPr lvl="0">
              <a:buClr>
                <a:srgbClr val="FF0000"/>
              </a:buClr>
            </a:pPr>
            <a:endParaRPr lang="en-GB" b="1" dirty="0" smtClean="0">
              <a:solidFill>
                <a:srgbClr val="FF0000"/>
              </a:solidFill>
              <a:latin typeface="+mn-lt"/>
              <a:cs typeface="Arial" panose="020B0604020202020204" pitchFamily="34" charset="0"/>
            </a:endParaRPr>
          </a:p>
          <a:p>
            <a:pPr lvl="0">
              <a:spcAft>
                <a:spcPts val="600"/>
              </a:spcAft>
              <a:buClr>
                <a:srgbClr val="FF0000"/>
              </a:buClr>
            </a:pPr>
            <a:r>
              <a:rPr lang="en-GB" sz="2000" b="1" dirty="0" smtClean="0">
                <a:solidFill>
                  <a:srgbClr val="FF0000"/>
                </a:solidFill>
                <a:latin typeface="+mn-lt"/>
                <a:cs typeface="Arial" panose="020B0604020202020204" pitchFamily="34" charset="0"/>
              </a:rPr>
              <a:t>Recommendations for learning:</a:t>
            </a:r>
            <a:endParaRPr lang="en-GB" sz="2000" dirty="0">
              <a:latin typeface="+mn-lt"/>
              <a:cs typeface="Arial" panose="020B0604020202020204" pitchFamily="34" charset="0"/>
            </a:endParaRPr>
          </a:p>
          <a:p>
            <a:pPr marL="171450" lvl="0" indent="-171450">
              <a:spcAft>
                <a:spcPts val="600"/>
              </a:spcAft>
              <a:buClr>
                <a:srgbClr val="FF0000"/>
              </a:buClr>
              <a:buFont typeface="Arial" panose="020B0604020202020204" pitchFamily="34" charset="0"/>
              <a:buChar char="•"/>
            </a:pPr>
            <a:r>
              <a:rPr lang="en-GB" sz="2000" dirty="0" smtClean="0">
                <a:latin typeface="+mn-lt"/>
                <a:cs typeface="Arial" panose="020B0604020202020204" pitchFamily="34" charset="0"/>
              </a:rPr>
              <a:t>Vibrating pipework is a warning sign – don’t live with it</a:t>
            </a:r>
          </a:p>
          <a:p>
            <a:pPr marL="171450" indent="-171450">
              <a:spcAft>
                <a:spcPts val="600"/>
              </a:spcAft>
              <a:buClr>
                <a:srgbClr val="FF0000"/>
              </a:buClr>
              <a:buFont typeface="Arial" panose="020B0604020202020204" pitchFamily="34" charset="0"/>
              <a:buChar char="•"/>
            </a:pPr>
            <a:r>
              <a:rPr lang="en-GB" sz="2000" dirty="0" smtClean="0">
                <a:latin typeface="+mn-lt"/>
                <a:cs typeface="Arial" panose="020B0604020202020204" pitchFamily="34" charset="0"/>
              </a:rPr>
              <a:t>Vibration can result from original design as well as changing plant conditions</a:t>
            </a:r>
          </a:p>
          <a:p>
            <a:pPr marL="171450" indent="-171450">
              <a:spcAft>
                <a:spcPts val="600"/>
              </a:spcAft>
              <a:buClr>
                <a:srgbClr val="FF0000"/>
              </a:buClr>
              <a:buFont typeface="Arial" panose="020B0604020202020204" pitchFamily="34" charset="0"/>
              <a:buChar char="•"/>
            </a:pPr>
            <a:r>
              <a:rPr lang="en-GB" sz="2000" dirty="0">
                <a:latin typeface="+mn-lt"/>
                <a:cs typeface="Arial" panose="020B0604020202020204" pitchFamily="34" charset="0"/>
              </a:rPr>
              <a:t>Creeping change can be difficult to </a:t>
            </a:r>
            <a:r>
              <a:rPr lang="en-GB" sz="2000" dirty="0" smtClean="0">
                <a:latin typeface="+mn-lt"/>
                <a:cs typeface="Arial" panose="020B0604020202020204" pitchFamily="34" charset="0"/>
              </a:rPr>
              <a:t>spot – people can become accustomed to defective conditions. Are you accepting normalisation of deviation?</a:t>
            </a:r>
            <a:endParaRPr lang="en-GB" sz="2000" dirty="0">
              <a:latin typeface="+mn-lt"/>
              <a:cs typeface="Arial" panose="020B0604020202020204" pitchFamily="34" charset="0"/>
            </a:endParaRPr>
          </a:p>
          <a:p>
            <a:pPr marL="171450" indent="-171450">
              <a:spcAft>
                <a:spcPts val="600"/>
              </a:spcAft>
              <a:buClr>
                <a:srgbClr val="FF0000"/>
              </a:buClr>
              <a:buFont typeface="Arial" panose="020B0604020202020204" pitchFamily="34" charset="0"/>
              <a:buChar char="•"/>
            </a:pPr>
            <a:r>
              <a:rPr lang="en-GB" sz="2000" dirty="0" smtClean="0">
                <a:latin typeface="+mn-lt"/>
                <a:cs typeface="Arial" panose="020B0604020202020204" pitchFamily="34" charset="0"/>
              </a:rPr>
              <a:t>Managing vibration requires engineering advice – constraining vibrating pipework can cause failure</a:t>
            </a:r>
          </a:p>
          <a:p>
            <a:pPr marL="171450" indent="-171450">
              <a:spcAft>
                <a:spcPts val="600"/>
              </a:spcAft>
              <a:buClr>
                <a:srgbClr val="FF0000"/>
              </a:buClr>
              <a:buFont typeface="Arial" panose="020B0604020202020204" pitchFamily="34" charset="0"/>
              <a:buChar char="•"/>
            </a:pPr>
            <a:r>
              <a:rPr lang="en-GB" sz="2000" dirty="0" smtClean="0">
                <a:latin typeface="+mn-lt"/>
                <a:cs typeface="Arial" panose="020B0604020202020204" pitchFamily="34" charset="0"/>
              </a:rPr>
              <a:t>A Step Change Joined-up Thinking video on small bore tubing issues is available </a:t>
            </a:r>
          </a:p>
          <a:p>
            <a:pPr marL="171450" indent="-171450">
              <a:spcAft>
                <a:spcPts val="600"/>
              </a:spcAft>
              <a:buClr>
                <a:srgbClr val="FF0000"/>
              </a:buClr>
              <a:buFont typeface="Arial" panose="020B0604020202020204" pitchFamily="34" charset="0"/>
              <a:buChar char="•"/>
            </a:pPr>
            <a:r>
              <a:rPr lang="en-GB" sz="2000" dirty="0" smtClean="0">
                <a:latin typeface="+mn-lt"/>
                <a:cs typeface="Arial" panose="020B0604020202020204" pitchFamily="34" charset="0"/>
              </a:rPr>
              <a:t>A guidance document for the avoidance of vibration induced fatigue failure in process pipework </a:t>
            </a:r>
            <a:endParaRPr lang="en-GB" sz="2000" b="1" dirty="0" smtClean="0">
              <a:solidFill>
                <a:srgbClr val="FF0000"/>
              </a:solidFill>
              <a:latin typeface="+mn-lt"/>
              <a:cs typeface="Arial" panose="020B0604020202020204" pitchFamily="34" charset="0"/>
            </a:endParaRPr>
          </a:p>
          <a:p>
            <a:pPr lvl="0">
              <a:spcAft>
                <a:spcPts val="600"/>
              </a:spcAft>
              <a:buClr>
                <a:srgbClr val="FF0000"/>
              </a:buClr>
            </a:pPr>
            <a:r>
              <a:rPr lang="en-GB" sz="2000" b="1" dirty="0" smtClean="0">
                <a:solidFill>
                  <a:srgbClr val="FF0000"/>
                </a:solidFill>
                <a:latin typeface="+mn-lt"/>
                <a:cs typeface="Arial" panose="020B0604020202020204" pitchFamily="34" charset="0"/>
              </a:rPr>
              <a:t>Is there anything else you would do?</a:t>
            </a:r>
            <a:endParaRPr lang="en-GB" sz="2000" dirty="0" smtClean="0">
              <a:latin typeface="+mn-lt"/>
              <a:cs typeface="Arial" panose="020B0604020202020204" pitchFamily="34" charset="0"/>
            </a:endParaRPr>
          </a:p>
          <a:p>
            <a:pPr marL="171450" lvl="0" indent="-171450">
              <a:spcAft>
                <a:spcPts val="600"/>
              </a:spcAft>
              <a:buClr>
                <a:srgbClr val="FF0000"/>
              </a:buClr>
              <a:buFont typeface="Arial" panose="020B0604020202020204" pitchFamily="34" charset="0"/>
              <a:buChar char="•"/>
            </a:pPr>
            <a:r>
              <a:rPr lang="en-GB" sz="2000" dirty="0" smtClean="0">
                <a:latin typeface="+mn-lt"/>
                <a:cs typeface="Arial" panose="020B0604020202020204" pitchFamily="34" charset="0"/>
              </a:rPr>
              <a:t>Who can you go to in your organisation for help with vibration?</a:t>
            </a:r>
            <a:endParaRPr lang="en-GB" sz="2000" dirty="0">
              <a:latin typeface="+mn-lt"/>
              <a:cs typeface="Arial" panose="020B0604020202020204" pitchFamily="34" charset="0"/>
            </a:endParaRPr>
          </a:p>
        </p:txBody>
      </p:sp>
      <p:pic>
        <p:nvPicPr>
          <p:cNvPr id="1026" name="Picture 2" descr="https://www.energyinst.org/assets/gfx/ei_logo.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209" y="4999270"/>
            <a:ext cx="1311807" cy="3000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0527" y="4330569"/>
            <a:ext cx="1412760" cy="317825"/>
          </a:xfrm>
          <a:prstGeom prst="rect">
            <a:avLst/>
          </a:prstGeom>
        </p:spPr>
      </p:pic>
      <p:sp>
        <p:nvSpPr>
          <p:cNvPr id="5" name="TextBox 4"/>
          <p:cNvSpPr txBox="1"/>
          <p:nvPr/>
        </p:nvSpPr>
        <p:spPr>
          <a:xfrm>
            <a:off x="7086880" y="6523718"/>
            <a:ext cx="1559145" cy="338554"/>
          </a:xfrm>
          <a:prstGeom prst="rect">
            <a:avLst/>
          </a:prstGeom>
          <a:noFill/>
        </p:spPr>
        <p:txBody>
          <a:bodyPr wrap="none" rtlCol="0">
            <a:spAutoFit/>
          </a:bodyPr>
          <a:lstStyle/>
          <a:p>
            <a:r>
              <a:rPr lang="en-GB" sz="1600" dirty="0" smtClean="0">
                <a:latin typeface="+mn-lt"/>
              </a:rPr>
              <a:t>Condensate leak</a:t>
            </a:r>
            <a:endParaRPr lang="en-GB" sz="1600" dirty="0">
              <a:latin typeface="+mn-lt"/>
            </a:endParaRPr>
          </a:p>
        </p:txBody>
      </p:sp>
    </p:spTree>
    <p:extLst>
      <p:ext uri="{BB962C8B-B14F-4D97-AF65-F5344CB8AC3E}">
        <p14:creationId xmlns:p14="http://schemas.microsoft.com/office/powerpoint/2010/main" val="134580262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800"/>
            <a:ext cx="8229600" cy="916227"/>
          </a:xfrm>
        </p:spPr>
        <p:txBody>
          <a:bodyPr/>
          <a:lstStyle/>
          <a:p>
            <a:r>
              <a:rPr lang="en-GB" sz="2800" dirty="0" smtClean="0">
                <a:latin typeface="+mn-lt"/>
              </a:rPr>
              <a:t>Which of the 7Cs are involved in this safety alert?</a:t>
            </a:r>
            <a:endParaRPr lang="en-GB" sz="2800" dirty="0">
              <a:latin typeface="+mn-lt"/>
            </a:endParaRPr>
          </a:p>
        </p:txBody>
      </p:sp>
      <p:sp>
        <p:nvSpPr>
          <p:cNvPr id="3" name="Content Placeholder 2"/>
          <p:cNvSpPr>
            <a:spLocks noGrp="1"/>
          </p:cNvSpPr>
          <p:nvPr>
            <p:ph idx="1"/>
          </p:nvPr>
        </p:nvSpPr>
        <p:spPr>
          <a:xfrm>
            <a:off x="457200" y="1356180"/>
            <a:ext cx="8229600" cy="3124266"/>
          </a:xfrm>
        </p:spPr>
        <p:txBody>
          <a:bodyPr/>
          <a:lstStyle/>
          <a:p>
            <a:pPr>
              <a:spcBef>
                <a:spcPts val="0"/>
              </a:spcBef>
              <a:spcAft>
                <a:spcPts val="600"/>
              </a:spcAft>
            </a:pPr>
            <a:r>
              <a:rPr lang="en-GB" dirty="0" smtClean="0">
                <a:latin typeface="+mn-lt"/>
              </a:rPr>
              <a:t>Change management</a:t>
            </a:r>
          </a:p>
          <a:p>
            <a:pPr>
              <a:spcBef>
                <a:spcPts val="0"/>
              </a:spcBef>
              <a:spcAft>
                <a:spcPts val="600"/>
              </a:spcAft>
            </a:pPr>
            <a:r>
              <a:rPr lang="en-GB" dirty="0" smtClean="0">
                <a:latin typeface="+mn-lt"/>
              </a:rPr>
              <a:t>Communication</a:t>
            </a:r>
          </a:p>
          <a:p>
            <a:pPr>
              <a:spcBef>
                <a:spcPts val="0"/>
              </a:spcBef>
              <a:spcAft>
                <a:spcPts val="600"/>
              </a:spcAft>
            </a:pPr>
            <a:r>
              <a:rPr lang="en-GB" dirty="0" smtClean="0">
                <a:latin typeface="+mn-lt"/>
              </a:rPr>
              <a:t>Complacency</a:t>
            </a:r>
          </a:p>
          <a:p>
            <a:pPr>
              <a:spcBef>
                <a:spcPts val="0"/>
              </a:spcBef>
              <a:spcAft>
                <a:spcPts val="600"/>
              </a:spcAft>
            </a:pPr>
            <a:r>
              <a:rPr lang="en-GB" dirty="0" smtClean="0">
                <a:latin typeface="+mn-lt"/>
              </a:rPr>
              <a:t>Control of work</a:t>
            </a:r>
          </a:p>
          <a:p>
            <a:pPr>
              <a:spcBef>
                <a:spcPts val="0"/>
              </a:spcBef>
              <a:spcAft>
                <a:spcPts val="600"/>
              </a:spcAft>
            </a:pPr>
            <a:r>
              <a:rPr lang="en-GB" dirty="0" smtClean="0">
                <a:latin typeface="+mn-lt"/>
              </a:rPr>
              <a:t>Competence</a:t>
            </a:r>
          </a:p>
          <a:p>
            <a:pPr>
              <a:spcBef>
                <a:spcPts val="0"/>
              </a:spcBef>
              <a:spcAft>
                <a:spcPts val="600"/>
              </a:spcAft>
            </a:pPr>
            <a:r>
              <a:rPr lang="en-GB" dirty="0" smtClean="0">
                <a:latin typeface="+mn-lt"/>
              </a:rPr>
              <a:t>Culture</a:t>
            </a:r>
          </a:p>
          <a:p>
            <a:pPr>
              <a:spcBef>
                <a:spcPts val="0"/>
              </a:spcBef>
              <a:spcAft>
                <a:spcPts val="600"/>
              </a:spcAft>
            </a:pPr>
            <a:r>
              <a:rPr lang="en-GB" dirty="0" smtClean="0">
                <a:latin typeface="+mn-lt"/>
              </a:rPr>
              <a:t>Commitment</a:t>
            </a:r>
            <a:endParaRPr lang="en-GB" dirty="0">
              <a:latin typeface="+mn-lt"/>
            </a:endParaRPr>
          </a:p>
        </p:txBody>
      </p:sp>
      <p:sp>
        <p:nvSpPr>
          <p:cNvPr id="4" name="Title 1"/>
          <p:cNvSpPr txBox="1">
            <a:spLocks/>
          </p:cNvSpPr>
          <p:nvPr/>
        </p:nvSpPr>
        <p:spPr bwMode="auto">
          <a:xfrm>
            <a:off x="457200" y="4896548"/>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r>
              <a:rPr lang="en-GB" sz="2000" dirty="0" smtClean="0">
                <a:latin typeface="+mn-lt"/>
              </a:rPr>
              <a:t>Did this presentation result in discussion that could lead to creating another alert to share with industry? Please contact : </a:t>
            </a:r>
            <a:r>
              <a:rPr lang="en-GB" sz="2000" dirty="0" smtClean="0">
                <a:solidFill>
                  <a:schemeClr val="tx1"/>
                </a:solidFill>
                <a:latin typeface="+mn-lt"/>
              </a:rPr>
              <a:t>info@stepchangeinsafety.net</a:t>
            </a:r>
            <a:endParaRPr lang="en-GB" sz="2000" dirty="0">
              <a:solidFill>
                <a:schemeClr val="tx1"/>
              </a:solidFill>
              <a:latin typeface="+mn-lt"/>
            </a:endParaRPr>
          </a:p>
        </p:txBody>
      </p:sp>
      <p:sp>
        <p:nvSpPr>
          <p:cNvPr id="5" name="TextBox 4"/>
          <p:cNvSpPr txBox="1"/>
          <p:nvPr/>
        </p:nvSpPr>
        <p:spPr>
          <a:xfrm>
            <a:off x="7086880" y="6523718"/>
            <a:ext cx="1559145" cy="338554"/>
          </a:xfrm>
          <a:prstGeom prst="rect">
            <a:avLst/>
          </a:prstGeom>
          <a:noFill/>
        </p:spPr>
        <p:txBody>
          <a:bodyPr wrap="none" rtlCol="0">
            <a:spAutoFit/>
          </a:bodyPr>
          <a:lstStyle/>
          <a:p>
            <a:r>
              <a:rPr lang="en-GB" sz="1600" dirty="0" smtClean="0">
                <a:latin typeface="+mn-lt"/>
              </a:rPr>
              <a:t>Condensate leak</a:t>
            </a:r>
            <a:endParaRPr lang="en-GB" sz="1600" dirty="0">
              <a:latin typeface="+mn-lt"/>
            </a:endParaRPr>
          </a:p>
        </p:txBody>
      </p:sp>
    </p:spTree>
    <p:extLst>
      <p:ext uri="{BB962C8B-B14F-4D97-AF65-F5344CB8AC3E}">
        <p14:creationId xmlns:p14="http://schemas.microsoft.com/office/powerpoint/2010/main" val="41470195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4147</TotalTime>
  <Words>521</Words>
  <Application>Microsoft Macintosh PowerPoint</Application>
  <PresentationFormat>On-screen Show (4:3)</PresentationFormat>
  <Paragraphs>78</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Which of the 7Cs are involved in this safety alert?</vt:lpstr>
    </vt:vector>
  </TitlesOfParts>
  <Company>The Art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Gardner</dc:creator>
  <cp:lastModifiedBy>Freya Cookson</cp:lastModifiedBy>
  <cp:revision>95</cp:revision>
  <dcterms:created xsi:type="dcterms:W3CDTF">2013-07-22T12:56:54Z</dcterms:created>
  <dcterms:modified xsi:type="dcterms:W3CDTF">2020-03-11T13:56:46Z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