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7" r:id="rId2"/>
    <p:sldId id="258" r:id="rId3"/>
    <p:sldId id="259" r:id="rId4"/>
    <p:sldId id="260" r:id="rId5"/>
    <p:sldId id="262" r:id="rId6"/>
    <p:sldId id="263"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86531" autoAdjust="0"/>
  </p:normalViewPr>
  <p:slideViewPr>
    <p:cSldViewPr snapToGrid="0">
      <p:cViewPr varScale="1">
        <p:scale>
          <a:sx n="93" d="100"/>
          <a:sy n="93" d="100"/>
        </p:scale>
        <p:origin x="-21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ysClr val="windowText" lastClr="000000"/>
                </a:solidFill>
                <a:latin typeface="+mn-lt"/>
                <a:ea typeface="+mn-ea"/>
                <a:cs typeface="+mn-cs"/>
              </a:defRPr>
            </a:pPr>
            <a:r>
              <a:rPr lang="en-GB" sz="2400" b="1">
                <a:solidFill>
                  <a:sysClr val="windowText" lastClr="000000"/>
                </a:solidFill>
              </a:rPr>
              <a:t>Origin of droppe</a:t>
            </a:r>
            <a:r>
              <a:rPr lang="en-GB" sz="2400" b="1" baseline="0">
                <a:solidFill>
                  <a:sysClr val="windowText" lastClr="000000"/>
                </a:solidFill>
              </a:rPr>
              <a:t>d and potential dropped objects</a:t>
            </a:r>
            <a:endParaRPr lang="en-GB" sz="2400" b="1">
              <a:solidFill>
                <a:sysClr val="windowText" lastClr="000000"/>
              </a:solidFill>
            </a:endParaRPr>
          </a:p>
        </c:rich>
      </c:tx>
      <c:layout/>
      <c:overlay val="0"/>
      <c:spPr>
        <a:noFill/>
        <a:ln>
          <a:noFill/>
        </a:ln>
        <a:effectLst/>
      </c:spPr>
    </c:title>
    <c:autoTitleDeleted val="0"/>
    <c:plotArea>
      <c:layout/>
      <c:pieChart>
        <c:varyColors val="1"/>
        <c:ser>
          <c:idx val="0"/>
          <c:order val="0"/>
          <c:spPr>
            <a:ln>
              <a:solidFill>
                <a:sysClr val="windowText" lastClr="000000"/>
              </a:solidFill>
            </a:ln>
          </c:spPr>
          <c:dPt>
            <c:idx val="0"/>
            <c:bubble3D val="0"/>
            <c:spPr>
              <a:solidFill>
                <a:srgbClr val="FF0000"/>
              </a:solidFill>
              <a:ln w="19050">
                <a:solidFill>
                  <a:sysClr val="windowText" lastClr="000000"/>
                </a:solidFill>
              </a:ln>
              <a:effectLst/>
            </c:spPr>
            <c:extLst xmlns:c16r2="http://schemas.microsoft.com/office/drawing/2015/06/chart">
              <c:ext xmlns:c16="http://schemas.microsoft.com/office/drawing/2014/chart" uri="{C3380CC4-5D6E-409C-BE32-E72D297353CC}">
                <c16:uniqueId val="{00000001-FC37-4817-98EA-53A37735E6F4}"/>
              </c:ext>
            </c:extLst>
          </c:dPt>
          <c:dPt>
            <c:idx val="1"/>
            <c:bubble3D val="0"/>
            <c:spPr>
              <a:solidFill>
                <a:schemeClr val="tx1">
                  <a:lumMod val="50000"/>
                  <a:lumOff val="50000"/>
                </a:schemeClr>
              </a:solidFill>
              <a:ln w="19050">
                <a:solidFill>
                  <a:sysClr val="windowText" lastClr="000000"/>
                </a:solidFill>
              </a:ln>
              <a:effectLst/>
            </c:spPr>
            <c:extLst xmlns:c16r2="http://schemas.microsoft.com/office/drawing/2015/06/chart">
              <c:ext xmlns:c16="http://schemas.microsoft.com/office/drawing/2014/chart" uri="{C3380CC4-5D6E-409C-BE32-E72D297353CC}">
                <c16:uniqueId val="{00000003-FC37-4817-98EA-53A37735E6F4}"/>
              </c:ext>
            </c:extLst>
          </c:dPt>
          <c:dPt>
            <c:idx val="2"/>
            <c:bubble3D val="0"/>
            <c:spPr>
              <a:solidFill>
                <a:schemeClr val="bg1">
                  <a:lumMod val="75000"/>
                </a:schemeClr>
              </a:solidFill>
              <a:ln w="19050">
                <a:solidFill>
                  <a:sysClr val="windowText" lastClr="000000"/>
                </a:solidFill>
              </a:ln>
              <a:effectLst/>
            </c:spPr>
            <c:extLst xmlns:c16r2="http://schemas.microsoft.com/office/drawing/2015/06/chart">
              <c:ext xmlns:c16="http://schemas.microsoft.com/office/drawing/2014/chart" uri="{C3380CC4-5D6E-409C-BE32-E72D297353CC}">
                <c16:uniqueId val="{00000005-FC37-4817-98EA-53A37735E6F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Sheet1!$A$1:$A$3</c:f>
              <c:strCache>
                <c:ptCount val="3"/>
                <c:pt idx="0">
                  <c:v>back-load cargo</c:v>
                </c:pt>
                <c:pt idx="1">
                  <c:v>onshore</c:v>
                </c:pt>
                <c:pt idx="2">
                  <c:v>vessel</c:v>
                </c:pt>
              </c:strCache>
            </c:strRef>
          </c:cat>
          <c:val>
            <c:numRef>
              <c:f>Sheet1!$B$1:$B$3</c:f>
              <c:numCache>
                <c:formatCode>0%</c:formatCode>
                <c:ptCount val="3"/>
                <c:pt idx="0">
                  <c:v>0.76</c:v>
                </c:pt>
                <c:pt idx="1">
                  <c:v>0.13</c:v>
                </c:pt>
                <c:pt idx="2">
                  <c:v>0.11</c:v>
                </c:pt>
              </c:numCache>
            </c:numRef>
          </c:val>
          <c:extLst xmlns:c16r2="http://schemas.microsoft.com/office/drawing/2015/06/chart">
            <c:ext xmlns:c16="http://schemas.microsoft.com/office/drawing/2014/chart" uri="{C3380CC4-5D6E-409C-BE32-E72D297353CC}">
              <c16:uniqueId val="{00000006-FC37-4817-98EA-53A37735E6F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02045437620889"/>
          <c:y val="0.855168117943984"/>
          <c:w val="0.672651958004262"/>
          <c:h val="0.10384324913988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58C5C-B1E3-46D6-A158-8A2C2FB2F08F}" type="datetimeFigureOut">
              <a:rPr lang="en-GB" smtClean="0"/>
              <a:t>11/03/20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290E-88EE-47B3-9321-2F5E36F5D2FC}" type="slidenum">
              <a:rPr lang="en-GB" smtClean="0"/>
              <a:t>‹#›</a:t>
            </a:fld>
            <a:endParaRPr lang="en-GB"/>
          </a:p>
        </p:txBody>
      </p:sp>
    </p:spTree>
    <p:extLst>
      <p:ext uri="{BB962C8B-B14F-4D97-AF65-F5344CB8AC3E}">
        <p14:creationId xmlns:p14="http://schemas.microsoft.com/office/powerpoint/2010/main" val="161381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897899-EB9A-42CC-AB28-5EF82478CDE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187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woman with her child in the</a:t>
            </a:r>
            <a:r>
              <a:rPr lang="en-GB" baseline="0" dirty="0"/>
              <a:t> back seat were </a:t>
            </a:r>
            <a:r>
              <a:rPr lang="en-GB" dirty="0"/>
              <a:t>travelling in this</a:t>
            </a:r>
            <a:r>
              <a:rPr lang="en-GB" baseline="0" dirty="0"/>
              <a:t> car </a:t>
            </a:r>
            <a:r>
              <a:rPr lang="en-GB" dirty="0"/>
              <a:t>from Peterhead to Aberdeen along the A90.</a:t>
            </a:r>
          </a:p>
          <a:p>
            <a:r>
              <a:rPr lang="en-GB" dirty="0"/>
              <a:t>As it approached the bends at Hatton, a lorry </a:t>
            </a:r>
            <a:r>
              <a:rPr lang="en-GB" baseline="0" dirty="0"/>
              <a:t>passed</a:t>
            </a:r>
            <a:r>
              <a:rPr lang="en-GB" dirty="0"/>
              <a:t>, going in</a:t>
            </a:r>
            <a:r>
              <a:rPr lang="en-GB" baseline="0" dirty="0"/>
              <a:t> the opposite direction.</a:t>
            </a:r>
          </a:p>
          <a:p>
            <a:r>
              <a:rPr lang="en-GB" baseline="0" dirty="0"/>
              <a:t>The car was travelling at approx. 50 mph, the lorry about 35-40mph.</a:t>
            </a:r>
          </a:p>
          <a:p>
            <a:r>
              <a:rPr lang="en-GB" baseline="0" dirty="0"/>
              <a:t>As the lorry passed, a loose object fell from it and went through the windscreen.</a:t>
            </a:r>
          </a:p>
          <a:p>
            <a:endParaRPr lang="en-GB" dirty="0"/>
          </a:p>
        </p:txBody>
      </p:sp>
      <p:sp>
        <p:nvSpPr>
          <p:cNvPr id="4" name="Slide Number Placeholder 3"/>
          <p:cNvSpPr>
            <a:spLocks noGrp="1"/>
          </p:cNvSpPr>
          <p:nvPr>
            <p:ph type="sldNum" sz="quarter" idx="10"/>
          </p:nvPr>
        </p:nvSpPr>
        <p:spPr/>
        <p:txBody>
          <a:bodyPr/>
          <a:lstStyle/>
          <a:p>
            <a:fld id="{0E50290E-88EE-47B3-9321-2F5E36F5D2FC}" type="slidenum">
              <a:rPr lang="en-GB" smtClean="0"/>
              <a:t>2</a:t>
            </a:fld>
            <a:endParaRPr lang="en-GB"/>
          </a:p>
        </p:txBody>
      </p:sp>
    </p:spTree>
    <p:extLst>
      <p:ext uri="{BB962C8B-B14F-4D97-AF65-F5344CB8AC3E}">
        <p14:creationId xmlns:p14="http://schemas.microsoft.com/office/powerpoint/2010/main" val="11440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a:r>
            <a:r>
              <a:rPr lang="en-GB" baseline="0" dirty="0"/>
              <a:t>e object in the smaller picture went through the windscreen, narrowly missed the driver, and landed in the back seat next to her child who was strapped into a child seat.  The driver received minor cuts to her face from flaying glass and the child was unhurt.  Luck was on their side.</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0E50290E-88EE-47B3-9321-2F5E36F5D2FC}" type="slidenum">
              <a:rPr lang="en-GB" smtClean="0"/>
              <a:t>3</a:t>
            </a:fld>
            <a:endParaRPr lang="en-GB"/>
          </a:p>
        </p:txBody>
      </p:sp>
    </p:spTree>
    <p:extLst>
      <p:ext uri="{BB962C8B-B14F-4D97-AF65-F5344CB8AC3E}">
        <p14:creationId xmlns:p14="http://schemas.microsoft.com/office/powerpoint/2010/main" val="22244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data is from one supply vessel operator.  </a:t>
            </a:r>
          </a:p>
          <a:p>
            <a:r>
              <a:rPr lang="en-GB" dirty="0"/>
              <a:t>These objects were discovered during or after transportation.</a:t>
            </a:r>
            <a:r>
              <a:rPr lang="en-GB" baseline="0" dirty="0"/>
              <a:t>  </a:t>
            </a:r>
            <a:endParaRPr lang="en-GB" dirty="0"/>
          </a:p>
          <a:p>
            <a:r>
              <a:rPr lang="en-GB" dirty="0"/>
              <a:t>The number of dropped objects (reported to one supply vessel operator) in 2015 was 19.  This has increased in 2016, despite a reduction in the fleet.</a:t>
            </a:r>
          </a:p>
          <a:p>
            <a:r>
              <a:rPr lang="en-GB" dirty="0"/>
              <a:t>The breakdown of the origin of the dropped objects remains broadly</a:t>
            </a:r>
            <a:r>
              <a:rPr lang="en-GB" baseline="0" dirty="0"/>
              <a:t> </a:t>
            </a:r>
            <a:r>
              <a:rPr lang="en-GB" dirty="0"/>
              <a:t>unchanged, year in year.</a:t>
            </a:r>
          </a:p>
          <a:p>
            <a:endParaRPr lang="en-GB" dirty="0"/>
          </a:p>
        </p:txBody>
      </p:sp>
      <p:sp>
        <p:nvSpPr>
          <p:cNvPr id="4" name="Slide Number Placeholder 3"/>
          <p:cNvSpPr>
            <a:spLocks noGrp="1"/>
          </p:cNvSpPr>
          <p:nvPr>
            <p:ph type="sldNum" sz="quarter" idx="10"/>
          </p:nvPr>
        </p:nvSpPr>
        <p:spPr/>
        <p:txBody>
          <a:bodyPr/>
          <a:lstStyle/>
          <a:p>
            <a:fld id="{0E50290E-88EE-47B3-9321-2F5E36F5D2FC}" type="slidenum">
              <a:rPr lang="en-GB" smtClean="0"/>
              <a:t>4</a:t>
            </a:fld>
            <a:endParaRPr lang="en-GB"/>
          </a:p>
        </p:txBody>
      </p:sp>
    </p:spTree>
    <p:extLst>
      <p:ext uri="{BB962C8B-B14F-4D97-AF65-F5344CB8AC3E}">
        <p14:creationId xmlns:p14="http://schemas.microsoft.com/office/powerpoint/2010/main" val="317173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3525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37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5"/>
            <a:ext cx="7886700" cy="12333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62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31320" y="1085613"/>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2667" y="1092379"/>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619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320" y="10686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1320" y="1892598"/>
            <a:ext cx="3868340"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7172" y="10686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7172" y="1892598"/>
            <a:ext cx="3887391"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31320" y="193192"/>
            <a:ext cx="3027872" cy="376152"/>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913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2628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txBox="1">
            <a:spLocks/>
          </p:cNvSpPr>
          <p:nvPr userDrawn="1"/>
        </p:nvSpPr>
        <p:spPr>
          <a:xfrm>
            <a:off x="431320" y="193192"/>
            <a:ext cx="3027872" cy="376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690405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stretch>
            <a:fillRect/>
          </a:stretch>
        </p:blipFill>
        <p:spPr>
          <a:xfrm>
            <a:off x="-397" y="9820"/>
            <a:ext cx="9144793" cy="6907367"/>
          </a:xfrm>
          <a:prstGeom prst="rect">
            <a:avLst/>
          </a:prstGeom>
        </p:spPr>
      </p:pic>
      <p:sp>
        <p:nvSpPr>
          <p:cNvPr id="2" name="Title Placeholder 1"/>
          <p:cNvSpPr>
            <a:spLocks noGrp="1"/>
          </p:cNvSpPr>
          <p:nvPr>
            <p:ph type="title"/>
          </p:nvPr>
        </p:nvSpPr>
        <p:spPr>
          <a:xfrm>
            <a:off x="431320" y="193192"/>
            <a:ext cx="3027872" cy="37615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1321" y="983411"/>
            <a:ext cx="8281358" cy="4873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636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chart" Target="../charts/chart1.xml"/><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188" y="2496123"/>
            <a:ext cx="8281358" cy="1026011"/>
          </a:xfrm>
        </p:spPr>
        <p:txBody>
          <a:bodyPr>
            <a:normAutofit/>
          </a:bodyPr>
          <a:lstStyle/>
          <a:p>
            <a:pPr marL="0" indent="0" algn="ctr">
              <a:buNone/>
            </a:pPr>
            <a:r>
              <a:rPr lang="en-GB" sz="4800" b="1" dirty="0"/>
              <a:t>More than a dropped object</a:t>
            </a:r>
          </a:p>
          <a:p>
            <a:pPr algn="ctr"/>
            <a:endParaRPr lang="en-GB" sz="4800" dirty="0"/>
          </a:p>
        </p:txBody>
      </p:sp>
      <p:sp>
        <p:nvSpPr>
          <p:cNvPr id="4" name="Rectangle 3"/>
          <p:cNvSpPr/>
          <p:nvPr/>
        </p:nvSpPr>
        <p:spPr>
          <a:xfrm>
            <a:off x="583628" y="5197284"/>
            <a:ext cx="727813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rPr>
              <a:t>Disclaimer: </a:t>
            </a:r>
            <a:r>
              <a:rPr kumimoji="0" lang="en-GB" sz="1200" b="0" i="0" u="none" strike="noStrike" kern="0" cap="none" spc="0" normalizeH="0" baseline="0" noProof="0" dirty="0">
                <a:ln>
                  <a:noFill/>
                </a:ln>
                <a:solidFill>
                  <a:sysClr val="windowText" lastClr="000000"/>
                </a:solidFill>
                <a:effectLst/>
                <a:uLnTx/>
                <a:uFillTx/>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extLst>
      <p:ext uri="{BB962C8B-B14F-4D97-AF65-F5344CB8AC3E}">
        <p14:creationId xmlns:p14="http://schemas.microsoft.com/office/powerpoint/2010/main" val="76720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Dropped object</a:t>
            </a:r>
          </a:p>
        </p:txBody>
      </p:sp>
      <p:sp>
        <p:nvSpPr>
          <p:cNvPr id="5" name="TextBox 4"/>
          <p:cNvSpPr txBox="1"/>
          <p:nvPr/>
        </p:nvSpPr>
        <p:spPr>
          <a:xfrm>
            <a:off x="431320" y="5021696"/>
            <a:ext cx="7585859" cy="707886"/>
          </a:xfrm>
          <a:prstGeom prst="rect">
            <a:avLst/>
          </a:prstGeom>
          <a:noFill/>
        </p:spPr>
        <p:txBody>
          <a:bodyPr wrap="none" rtlCol="0">
            <a:spAutoFit/>
          </a:bodyPr>
          <a:lstStyle/>
          <a:p>
            <a:r>
              <a:rPr lang="en-GB" sz="2000" b="1" dirty="0"/>
              <a:t>A woman and her child were in this car.</a:t>
            </a:r>
          </a:p>
          <a:p>
            <a:r>
              <a:rPr lang="en-GB" sz="2000" b="1" dirty="0"/>
              <a:t>How might your actions in the offshore workplace directly cause this?</a:t>
            </a:r>
          </a:p>
        </p:txBody>
      </p:sp>
      <p:pic>
        <p:nvPicPr>
          <p:cNvPr id="7" name="Picture 6"/>
          <p:cNvPicPr>
            <a:picLocks noChangeAspect="1"/>
          </p:cNvPicPr>
          <p:nvPr/>
        </p:nvPicPr>
        <p:blipFill>
          <a:blip r:embed="rId3"/>
          <a:stretch>
            <a:fillRect/>
          </a:stretch>
        </p:blipFill>
        <p:spPr>
          <a:xfrm>
            <a:off x="884846" y="1040292"/>
            <a:ext cx="7395089" cy="4237087"/>
          </a:xfrm>
          <a:prstGeom prst="rect">
            <a:avLst/>
          </a:prstGeom>
        </p:spPr>
      </p:pic>
    </p:spTree>
    <p:extLst>
      <p:ext uri="{BB962C8B-B14F-4D97-AF65-F5344CB8AC3E}">
        <p14:creationId xmlns:p14="http://schemas.microsoft.com/office/powerpoint/2010/main" val="155696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Dropped object</a:t>
            </a:r>
          </a:p>
        </p:txBody>
      </p:sp>
      <p:sp>
        <p:nvSpPr>
          <p:cNvPr id="10" name="TextBox 9"/>
          <p:cNvSpPr txBox="1"/>
          <p:nvPr/>
        </p:nvSpPr>
        <p:spPr>
          <a:xfrm>
            <a:off x="445035" y="4595400"/>
            <a:ext cx="8168150" cy="1938992"/>
          </a:xfrm>
          <a:prstGeom prst="rect">
            <a:avLst/>
          </a:prstGeom>
          <a:noFill/>
        </p:spPr>
        <p:txBody>
          <a:bodyPr wrap="square" rtlCol="0">
            <a:spAutoFit/>
          </a:bodyPr>
          <a:lstStyle/>
          <a:p>
            <a:pPr algn="ctr"/>
            <a:r>
              <a:rPr lang="en-GB" sz="2400" dirty="0">
                <a:solidFill>
                  <a:srgbClr val="FF0000"/>
                </a:solidFill>
              </a:rPr>
              <a:t>How would you feel if this landed next to your child?</a:t>
            </a:r>
          </a:p>
          <a:p>
            <a:pPr algn="ctr"/>
            <a:r>
              <a:rPr lang="en-GB" sz="2400" dirty="0">
                <a:solidFill>
                  <a:srgbClr val="FF0000"/>
                </a:solidFill>
              </a:rPr>
              <a:t>How do you ensure that you are not responsible for an incident such as this?</a:t>
            </a:r>
          </a:p>
          <a:p>
            <a:pPr algn="ctr"/>
            <a:endParaRPr lang="en-GB" sz="2400" dirty="0">
              <a:solidFill>
                <a:srgbClr val="FF0000"/>
              </a:solidFill>
            </a:endParaRPr>
          </a:p>
          <a:p>
            <a:pPr algn="ctr"/>
            <a:endParaRPr lang="en-GB" sz="2400" dirty="0">
              <a:solidFill>
                <a:srgbClr val="FF0000"/>
              </a:solidFill>
            </a:endParaRPr>
          </a:p>
        </p:txBody>
      </p:sp>
      <p:pic>
        <p:nvPicPr>
          <p:cNvPr id="14" name="Picture 13"/>
          <p:cNvPicPr>
            <a:picLocks noChangeAspect="1"/>
          </p:cNvPicPr>
          <p:nvPr/>
        </p:nvPicPr>
        <p:blipFill>
          <a:blip r:embed="rId3"/>
          <a:stretch>
            <a:fillRect/>
          </a:stretch>
        </p:blipFill>
        <p:spPr>
          <a:xfrm rot="21135331">
            <a:off x="5457154" y="5470478"/>
            <a:ext cx="1705453" cy="688165"/>
          </a:xfrm>
          <a:prstGeom prst="rect">
            <a:avLst/>
          </a:prstGeom>
        </p:spPr>
      </p:pic>
      <p:pic>
        <p:nvPicPr>
          <p:cNvPr id="13" name="Picture 12"/>
          <p:cNvPicPr>
            <a:picLocks noChangeAspect="1"/>
          </p:cNvPicPr>
          <p:nvPr/>
        </p:nvPicPr>
        <p:blipFill>
          <a:blip r:embed="rId4"/>
          <a:stretch>
            <a:fillRect/>
          </a:stretch>
        </p:blipFill>
        <p:spPr>
          <a:xfrm>
            <a:off x="449933" y="903161"/>
            <a:ext cx="8163252" cy="3596952"/>
          </a:xfrm>
          <a:prstGeom prst="rect">
            <a:avLst/>
          </a:prstGeom>
        </p:spPr>
      </p:pic>
    </p:spTree>
    <p:extLst>
      <p:ext uri="{BB962C8B-B14F-4D97-AF65-F5344CB8AC3E}">
        <p14:creationId xmlns:p14="http://schemas.microsoft.com/office/powerpoint/2010/main" val="80150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Dropped object</a:t>
            </a:r>
          </a:p>
        </p:txBody>
      </p:sp>
      <p:pic>
        <p:nvPicPr>
          <p:cNvPr id="7" name="Picture 6"/>
          <p:cNvPicPr>
            <a:picLocks noChangeAspect="1"/>
          </p:cNvPicPr>
          <p:nvPr/>
        </p:nvPicPr>
        <p:blipFill>
          <a:blip r:embed="rId3"/>
          <a:stretch>
            <a:fillRect/>
          </a:stretch>
        </p:blipFill>
        <p:spPr>
          <a:xfrm>
            <a:off x="5787736" y="3668683"/>
            <a:ext cx="2481829" cy="1311203"/>
          </a:xfrm>
          <a:prstGeom prst="rect">
            <a:avLst/>
          </a:prstGeom>
          <a:ln>
            <a:solidFill>
              <a:schemeClr val="tx1"/>
            </a:solidFill>
          </a:ln>
        </p:spPr>
      </p:pic>
      <p:graphicFrame>
        <p:nvGraphicFramePr>
          <p:cNvPr id="12" name="Chart 11"/>
          <p:cNvGraphicFramePr>
            <a:graphicFrameLocks/>
          </p:cNvGraphicFramePr>
          <p:nvPr>
            <p:extLst>
              <p:ext uri="{D42A27DB-BD31-4B8C-83A1-F6EECF244321}">
                <p14:modId xmlns:p14="http://schemas.microsoft.com/office/powerpoint/2010/main" val="811972397"/>
              </p:ext>
            </p:extLst>
          </p:nvPr>
        </p:nvGraphicFramePr>
        <p:xfrm>
          <a:off x="100376" y="1339199"/>
          <a:ext cx="5261333" cy="34229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121918" y="5026063"/>
            <a:ext cx="3813463" cy="646331"/>
          </a:xfrm>
          <a:prstGeom prst="rect">
            <a:avLst/>
          </a:prstGeom>
          <a:noFill/>
        </p:spPr>
        <p:txBody>
          <a:bodyPr wrap="square" rtlCol="0">
            <a:spAutoFit/>
          </a:bodyPr>
          <a:lstStyle/>
          <a:p>
            <a:r>
              <a:rPr lang="en-GB" dirty="0"/>
              <a:t>Examples of dropped and potential dropped objects during transportation</a:t>
            </a:r>
          </a:p>
        </p:txBody>
      </p:sp>
      <p:pic>
        <p:nvPicPr>
          <p:cNvPr id="11" name="Picture 10"/>
          <p:cNvPicPr>
            <a:picLocks noChangeAspect="1"/>
          </p:cNvPicPr>
          <p:nvPr/>
        </p:nvPicPr>
        <p:blipFill>
          <a:blip r:embed="rId5"/>
          <a:stretch>
            <a:fillRect/>
          </a:stretch>
        </p:blipFill>
        <p:spPr>
          <a:xfrm>
            <a:off x="5287144" y="1128229"/>
            <a:ext cx="1853238" cy="1373010"/>
          </a:xfrm>
          <a:prstGeom prst="rect">
            <a:avLst/>
          </a:prstGeom>
          <a:ln>
            <a:solidFill>
              <a:schemeClr val="tx1"/>
            </a:solidFill>
          </a:ln>
        </p:spPr>
      </p:pic>
      <p:pic>
        <p:nvPicPr>
          <p:cNvPr id="6" name="Picture 5"/>
          <p:cNvPicPr>
            <a:picLocks noChangeAspect="1"/>
          </p:cNvPicPr>
          <p:nvPr/>
        </p:nvPicPr>
        <p:blipFill>
          <a:blip r:embed="rId6"/>
          <a:stretch>
            <a:fillRect/>
          </a:stretch>
        </p:blipFill>
        <p:spPr>
          <a:xfrm>
            <a:off x="6729572" y="2295673"/>
            <a:ext cx="1966020" cy="1509953"/>
          </a:xfrm>
          <a:prstGeom prst="rect">
            <a:avLst/>
          </a:prstGeom>
          <a:ln>
            <a:solidFill>
              <a:schemeClr val="tx1"/>
            </a:solidFill>
          </a:ln>
        </p:spPr>
      </p:pic>
    </p:spTree>
    <p:extLst>
      <p:ext uri="{BB962C8B-B14F-4D97-AF65-F5344CB8AC3E}">
        <p14:creationId xmlns:p14="http://schemas.microsoft.com/office/powerpoint/2010/main" val="353439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Dropped object</a:t>
            </a:r>
          </a:p>
        </p:txBody>
      </p:sp>
      <p:sp>
        <p:nvSpPr>
          <p:cNvPr id="3" name="Content Placeholder 2"/>
          <p:cNvSpPr>
            <a:spLocks noGrp="1"/>
          </p:cNvSpPr>
          <p:nvPr>
            <p:ph idx="1"/>
          </p:nvPr>
        </p:nvSpPr>
        <p:spPr/>
        <p:txBody>
          <a:bodyPr>
            <a:normAutofit/>
          </a:bodyPr>
          <a:lstStyle/>
          <a:p>
            <a:pPr marL="0" indent="0">
              <a:buNone/>
            </a:pPr>
            <a:r>
              <a:rPr lang="en-GB" sz="2400" dirty="0"/>
              <a:t>Causes of dropped and potential dropped objects:</a:t>
            </a:r>
          </a:p>
          <a:p>
            <a:pPr>
              <a:buClr>
                <a:srgbClr val="FF0000"/>
              </a:buClr>
            </a:pPr>
            <a:r>
              <a:rPr lang="en-GB" sz="2000" dirty="0"/>
              <a:t>Objects left unintentionally and not found before transportation</a:t>
            </a:r>
          </a:p>
          <a:p>
            <a:pPr>
              <a:buClr>
                <a:srgbClr val="FF0000"/>
              </a:buClr>
            </a:pPr>
            <a:r>
              <a:rPr lang="en-GB" sz="2000" dirty="0"/>
              <a:t>Unsecured items missed during pre-lift checks</a:t>
            </a:r>
          </a:p>
          <a:p>
            <a:pPr>
              <a:buClr>
                <a:srgbClr val="FF0000"/>
              </a:buClr>
            </a:pPr>
            <a:r>
              <a:rPr lang="en-GB" sz="2000" dirty="0"/>
              <a:t>Items detaching as a result of colliding with other cargo or vessel/lorry</a:t>
            </a:r>
          </a:p>
          <a:p>
            <a:pPr marL="0" indent="0">
              <a:buNone/>
            </a:pPr>
            <a:endParaRPr lang="en-GB" dirty="0"/>
          </a:p>
          <a:p>
            <a:pPr marL="0" indent="0">
              <a:buNone/>
            </a:pPr>
            <a:r>
              <a:rPr lang="en-GB" sz="2400" dirty="0"/>
              <a:t>Help and advice:</a:t>
            </a:r>
          </a:p>
          <a:p>
            <a:pPr>
              <a:buClr>
                <a:srgbClr val="FF0000"/>
              </a:buClr>
            </a:pPr>
            <a:r>
              <a:rPr lang="en-GB" sz="2000" dirty="0"/>
              <a:t>Pre-transportation checks must be undertaken and given high importance</a:t>
            </a:r>
          </a:p>
          <a:p>
            <a:pPr>
              <a:buClr>
                <a:srgbClr val="FF0000"/>
              </a:buClr>
            </a:pPr>
            <a:r>
              <a:rPr lang="en-GB" sz="2000" dirty="0"/>
              <a:t>People responsible for loading and transportation must be observant and ensure loads are secure</a:t>
            </a:r>
          </a:p>
          <a:p>
            <a:pPr>
              <a:buClr>
                <a:srgbClr val="FF0000"/>
              </a:buClr>
            </a:pPr>
            <a:r>
              <a:rPr lang="en-GB" sz="2000" dirty="0"/>
              <a:t>Everyone must remain in a safe area, clear of lifts until the cargo is landed</a:t>
            </a:r>
          </a:p>
          <a:p>
            <a:pPr>
              <a:buClr>
                <a:srgbClr val="FF0000"/>
              </a:buClr>
            </a:pPr>
            <a:r>
              <a:rPr lang="en-GB" sz="2000" dirty="0"/>
              <a:t>All dropped and potential dropped objects must be reported to the installation and vessel owner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0459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6617" y="5104992"/>
            <a:ext cx="7777642" cy="830997"/>
          </a:xfrm>
          <a:prstGeom prst="rect">
            <a:avLst/>
          </a:prstGeom>
          <a:noFill/>
        </p:spPr>
        <p:txBody>
          <a:bodyPr wrap="none" rtlCol="0">
            <a:spAutoFit/>
          </a:bodyPr>
          <a:lstStyle/>
          <a:p>
            <a:r>
              <a:rPr lang="en-GB" sz="2400" dirty="0"/>
              <a:t>This object became a missile when it flew off a lorry at speed</a:t>
            </a:r>
          </a:p>
          <a:p>
            <a:endParaRPr lang="en-GB" sz="2400" dirty="0"/>
          </a:p>
        </p:txBody>
      </p:sp>
      <p:pic>
        <p:nvPicPr>
          <p:cNvPr id="7" name="Picture 6"/>
          <p:cNvPicPr>
            <a:picLocks noChangeAspect="1"/>
          </p:cNvPicPr>
          <p:nvPr/>
        </p:nvPicPr>
        <p:blipFill>
          <a:blip r:embed="rId2"/>
          <a:stretch>
            <a:fillRect/>
          </a:stretch>
        </p:blipFill>
        <p:spPr>
          <a:xfrm>
            <a:off x="786617" y="1067325"/>
            <a:ext cx="7571888" cy="3871296"/>
          </a:xfrm>
          <a:prstGeom prst="rect">
            <a:avLst/>
          </a:prstGeom>
        </p:spPr>
      </p:pic>
      <p:sp>
        <p:nvSpPr>
          <p:cNvPr id="8" name="Title 1"/>
          <p:cNvSpPr>
            <a:spLocks noGrp="1"/>
          </p:cNvSpPr>
          <p:nvPr>
            <p:ph type="title"/>
          </p:nvPr>
        </p:nvSpPr>
        <p:spPr>
          <a:xfrm>
            <a:off x="431320" y="193192"/>
            <a:ext cx="3027872" cy="376152"/>
          </a:xfrm>
        </p:spPr>
        <p:txBody>
          <a:bodyPr/>
          <a:lstStyle/>
          <a:p>
            <a:r>
              <a:rPr lang="en-GB" sz="1600" dirty="0"/>
              <a:t>Dropped object</a:t>
            </a:r>
          </a:p>
        </p:txBody>
      </p:sp>
    </p:spTree>
    <p:extLst>
      <p:ext uri="{BB962C8B-B14F-4D97-AF65-F5344CB8AC3E}">
        <p14:creationId xmlns:p14="http://schemas.microsoft.com/office/powerpoint/2010/main" val="354461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314325" y="1084687"/>
            <a:ext cx="8229600" cy="554109"/>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Which of the 7Cs are involved in this safety alert?</a:t>
            </a:r>
          </a:p>
        </p:txBody>
      </p:sp>
      <p:sp>
        <p:nvSpPr>
          <p:cNvPr id="10" name="Content Placeholder 2"/>
          <p:cNvSpPr>
            <a:spLocks noGrp="1"/>
          </p:cNvSpPr>
          <p:nvPr/>
        </p:nvSpPr>
        <p:spPr bwMode="auto">
          <a:xfrm>
            <a:off x="322710" y="1662463"/>
            <a:ext cx="8229600" cy="3124266"/>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Change management</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Communication</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Complacency</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Control of work</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Competence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Culture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Commitment</a:t>
            </a:r>
          </a:p>
        </p:txBody>
      </p:sp>
      <p:sp>
        <p:nvSpPr>
          <p:cNvPr id="11" name="Title 1"/>
          <p:cNvSpPr txBox="1">
            <a:spLocks/>
          </p:cNvSpPr>
          <p:nvPr/>
        </p:nvSpPr>
        <p:spPr bwMode="auto">
          <a:xfrm>
            <a:off x="314325" y="4816333"/>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ED1D24"/>
                </a:solidFill>
                <a:effectLst/>
                <a:uLnTx/>
                <a:uFillTx/>
                <a:latin typeface="+mn-lt"/>
                <a:ea typeface="ヒラギノ角ゴ Pro W3" pitchFamily="-1" charset="-128"/>
                <a:cs typeface="ヒラギノ角ゴ Pro W3" pitchFamily="-1" charset="-128"/>
              </a:rPr>
              <a:t>Did this presentation result in discussion that could lead to creating another alert to share with industry? Please contact :</a:t>
            </a:r>
            <a:r>
              <a:rPr kumimoji="0" lang="en-GB" sz="2000" b="1"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 </a:t>
            </a:r>
            <a:r>
              <a:rPr kumimoji="0" lang="en-GB" sz="2000" b="0"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info@stepchangeinsafety.net</a:t>
            </a:r>
          </a:p>
        </p:txBody>
      </p:sp>
      <p:sp>
        <p:nvSpPr>
          <p:cNvPr id="6" name="Title 1"/>
          <p:cNvSpPr>
            <a:spLocks noGrp="1"/>
          </p:cNvSpPr>
          <p:nvPr>
            <p:ph type="title"/>
          </p:nvPr>
        </p:nvSpPr>
        <p:spPr>
          <a:xfrm>
            <a:off x="304800" y="193192"/>
            <a:ext cx="3306792" cy="376152"/>
          </a:xfrm>
        </p:spPr>
        <p:txBody>
          <a:bodyPr/>
          <a:lstStyle/>
          <a:p>
            <a:r>
              <a:rPr lang="en-GB" sz="1600" dirty="0"/>
              <a:t>Dropped object</a:t>
            </a:r>
          </a:p>
        </p:txBody>
      </p:sp>
    </p:spTree>
    <p:extLst>
      <p:ext uri="{BB962C8B-B14F-4D97-AF65-F5344CB8AC3E}">
        <p14:creationId xmlns:p14="http://schemas.microsoft.com/office/powerpoint/2010/main" val="213234861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TotalTime>
  <Words>483</Words>
  <Application>Microsoft Macintosh PowerPoint</Application>
  <PresentationFormat>On-screen Show (4:3)</PresentationFormat>
  <Paragraphs>48</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PowerPoint Presentation</vt:lpstr>
      <vt:lpstr>Dropped object</vt:lpstr>
      <vt:lpstr>Dropped object</vt:lpstr>
      <vt:lpstr>Dropped object</vt:lpstr>
      <vt:lpstr>Dropped object</vt:lpstr>
      <vt:lpstr>Dropped object</vt:lpstr>
      <vt:lpstr>Dropped object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Simpson</dc:creator>
  <cp:lastModifiedBy>Freya Cookson</cp:lastModifiedBy>
  <cp:revision>24</cp:revision>
  <dcterms:created xsi:type="dcterms:W3CDTF">2016-10-17T14:47:47Z</dcterms:created>
  <dcterms:modified xsi:type="dcterms:W3CDTF">2020-03-11T12:28:58Z</dcterms:modified>
</cp:coreProperties>
</file>